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735763" cy="9866313"/>
  <p:custShowLst>
    <p:custShow name="Egyéni diasor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</p:sldLst>
    </p:custShow>
    <p:custShow name="Egyéni diasor 2" id="1">
      <p:sldLst/>
    </p:custShow>
    <p:custShow name="Egyéni diasor 3" id="2">
      <p:sldLst/>
    </p:custShow>
  </p:custShow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3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348" cy="493863"/>
          </a:xfrm>
          <a:prstGeom prst="rect">
            <a:avLst/>
          </a:prstGeom>
        </p:spPr>
        <p:txBody>
          <a:bodyPr vert="horz" lIns="89758" tIns="44879" rIns="89758" bIns="44879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4863" y="0"/>
            <a:ext cx="2919348" cy="493863"/>
          </a:xfrm>
          <a:prstGeom prst="rect">
            <a:avLst/>
          </a:prstGeom>
        </p:spPr>
        <p:txBody>
          <a:bodyPr vert="horz" lIns="89758" tIns="44879" rIns="89758" bIns="44879" rtlCol="0"/>
          <a:lstStyle>
            <a:lvl1pPr algn="r">
              <a:defRPr sz="1200"/>
            </a:lvl1pPr>
          </a:lstStyle>
          <a:p>
            <a:fld id="{C8CED693-590B-48E8-AB2D-7F773DBA3ED8}" type="datetimeFigureOut">
              <a:rPr lang="hu-HU" smtClean="0"/>
              <a:pPr/>
              <a:t>2020. 03. 09.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58" tIns="44879" rIns="89758" bIns="44879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577" y="4687007"/>
            <a:ext cx="5388610" cy="4440075"/>
          </a:xfrm>
          <a:prstGeom prst="rect">
            <a:avLst/>
          </a:prstGeom>
        </p:spPr>
        <p:txBody>
          <a:bodyPr vert="horz" lIns="89758" tIns="44879" rIns="89758" bIns="44879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0887"/>
            <a:ext cx="2919348" cy="493863"/>
          </a:xfrm>
          <a:prstGeom prst="rect">
            <a:avLst/>
          </a:prstGeom>
        </p:spPr>
        <p:txBody>
          <a:bodyPr vert="horz" lIns="89758" tIns="44879" rIns="89758" bIns="44879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4863" y="9370887"/>
            <a:ext cx="2919348" cy="493863"/>
          </a:xfrm>
          <a:prstGeom prst="rect">
            <a:avLst/>
          </a:prstGeom>
        </p:spPr>
        <p:txBody>
          <a:bodyPr vert="horz" lIns="89758" tIns="44879" rIns="89758" bIns="44879" rtlCol="0" anchor="b"/>
          <a:lstStyle>
            <a:lvl1pPr algn="r">
              <a:defRPr sz="1200"/>
            </a:lvl1pPr>
          </a:lstStyle>
          <a:p>
            <a:fld id="{2C3717D7-DECA-4598-9773-0BB712ABB08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55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2020. 03. 09.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2020. 03. 09.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2020. 03. 09.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2020. 03. 09.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2020. 03. 09.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2020. 03. 09.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2020. 03. 09.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2020. 03. 09.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2020. 03. 09.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2020. 03. 09.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2020. 03. 09.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D8ABD-CB35-4903-A619-0B95534C6BEA}" type="datetimeFigureOut">
              <a:rPr lang="hu-HU" smtClean="0"/>
              <a:pPr/>
              <a:t>2020. 03. 09.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784976" cy="1296143"/>
          </a:xfrm>
        </p:spPr>
        <p:txBody>
          <a:bodyPr>
            <a:normAutofit fontScale="90000"/>
          </a:bodyPr>
          <a:lstStyle/>
          <a:p>
            <a:pPr lvl="0"/>
            <a:r>
              <a:rPr lang="hu-H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Linguistic Interpretations of the Middle Voice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100" dirty="0">
                <a:latin typeface="Times New Roman" pitchFamily="18" charset="0"/>
                <a:cs typeface="Times New Roman" pitchFamily="18" charset="0"/>
              </a:rPr>
              <a:t>– I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.: </a:t>
            </a:r>
            <a:br>
              <a:rPr lang="hu-H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hu-HU" sz="3100" dirty="0" err="1" smtClean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hu-HU" sz="3100" dirty="0" err="1" smtClean="0">
                <a:latin typeface="Times New Roman" pitchFamily="18" charset="0"/>
                <a:cs typeface="Times New Roman" pitchFamily="18" charset="0"/>
              </a:rPr>
              <a:t>Klaiman’s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100" dirty="0" err="1" smtClean="0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600" dirty="0" smtClean="0">
                <a:latin typeface="Times New Roman" pitchFamily="18" charset="0"/>
                <a:cs typeface="Times New Roman" pitchFamily="18" charset="0"/>
              </a:rPr>
            </a:br>
            <a:endParaRPr lang="hu-HU" sz="2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733256"/>
          </a:xfrm>
        </p:spPr>
        <p:txBody>
          <a:bodyPr>
            <a:normAutofit lnSpcReduction="10000"/>
          </a:bodyPr>
          <a:lstStyle/>
          <a:p>
            <a:endParaRPr lang="hu-H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words: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voice systems — middle voice — affectedness of Subject 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	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degree of elaboration of events — ‘pure event’  </a:t>
            </a:r>
            <a:endParaRPr lang="hu-H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hu-H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 claims: 	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middle voice reflect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primordial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insight into ‘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mediality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’.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</a:pP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	         </a:t>
            </a:r>
            <a:r>
              <a:rPr lang="hu-H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mediality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distinct from the issues of ‘material mediation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’. </a:t>
            </a:r>
          </a:p>
          <a:p>
            <a:pPr algn="l"/>
            <a:endParaRPr lang="hu-H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I.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Linguistic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explanations of middle marked situation 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ypes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          	          t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ypically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either syntactic, or semantic.</a:t>
            </a:r>
            <a:endParaRPr lang="hu-H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                 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↨</a:t>
            </a:r>
            <a:endParaRPr lang="hu-H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II.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Benveniste’s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account of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primordial Indo-European </a:t>
            </a:r>
            <a:endParaRPr lang="hu-H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voice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systems is quasi-ontological. </a:t>
            </a:r>
            <a:endParaRPr lang="hu-H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</a:t>
            </a:r>
          </a:p>
          <a:p>
            <a:pPr algn="l"/>
            <a:r>
              <a:rPr lang="en-US" sz="1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described </a:t>
            </a:r>
            <a:r>
              <a:rPr lang="en-US" sz="1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sz="1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was carried out as part of the EFOP-3.6.1-16-2016-00011 “Younger and Renewing University – Innovative Knowledge City – institutional development of the University of Miskolc aiming at intelligent </a:t>
            </a:r>
            <a:r>
              <a:rPr lang="en-US" sz="1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specialisation</a:t>
            </a:r>
            <a:r>
              <a:rPr lang="en-US" sz="1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project implemented in the framework of the </a:t>
            </a:r>
            <a:r>
              <a:rPr lang="en-US" sz="1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Szechenyi</a:t>
            </a:r>
            <a:r>
              <a:rPr lang="en-US" sz="1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2020 program. The realization of this project is supported by the European Union, co-financed by the European Social Fund.”</a:t>
            </a:r>
            <a:endParaRPr lang="hu-HU" sz="17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Klaiman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on Middle Voice ‒ 1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583264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hu-H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Klaiman’s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thesis: 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distinction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on which the IE system is based is 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900" i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that between (affected) actors &amp; non-actors, 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but that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between affected &amp; non-affected (grammatical) subjects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How do these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distinctions relate to one another? 		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affected actors &amp; non-actors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affected &amp; non-affected subjects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perspective of: 	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Actor	 — 	affected Subject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presupposes the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identity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of 	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presuppose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identity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Subject with the actor/source	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Subject’s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thematic relation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to the verb 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					       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its actor/source/catalyst/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undergoer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role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				                      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is irrelevant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Klaiman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on Middle Voice ‒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602128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hu-HU" sz="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Example I. ‒ the catalyst middle:</a:t>
            </a:r>
            <a:endParaRPr lang="hu-HU" sz="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500" b="1" i="1" dirty="0" err="1" smtClean="0">
                <a:latin typeface="Times New Roman" pitchFamily="18" charset="0"/>
                <a:cs typeface="Times New Roman" pitchFamily="18" charset="0"/>
              </a:rPr>
              <a:t>ārohayati</a:t>
            </a:r>
            <a:r>
              <a:rPr lang="en-US" sz="4500" b="1" i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hu-HU" sz="4500" b="1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500" b="1" i="1" dirty="0" err="1" smtClean="0">
                <a:latin typeface="Times New Roman" pitchFamily="18" charset="0"/>
                <a:cs typeface="Times New Roman" pitchFamily="18" charset="0"/>
              </a:rPr>
              <a:t>rājā</a:t>
            </a:r>
            <a:r>
              <a:rPr lang="en-US" sz="4500" b="1" i="1" dirty="0" smtClean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hu-HU" sz="4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500" b="1" i="1" dirty="0" err="1" smtClean="0">
                <a:latin typeface="Times New Roman" pitchFamily="18" charset="0"/>
                <a:cs typeface="Times New Roman" pitchFamily="18" charset="0"/>
              </a:rPr>
              <a:t>hastinam</a:t>
            </a:r>
            <a:r>
              <a:rPr lang="en-US" sz="4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4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5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500" b="1" i="1" dirty="0" err="1" smtClean="0">
                <a:latin typeface="Times New Roman" pitchFamily="18" charset="0"/>
                <a:cs typeface="Times New Roman" pitchFamily="18" charset="0"/>
              </a:rPr>
              <a:t>hastipakaih</a:t>
            </a:r>
            <a:r>
              <a:rPr lang="en-US" sz="45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45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causes-to-mount-ACT     king	    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elephant-ACC	(by-elephant-keepers)</a:t>
            </a: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‘The king has the elephant mounted (by the elephant-keepers).’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causer Subject</a:t>
            </a:r>
            <a:r>
              <a:rPr lang="hu-HU" sz="45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identical with the source of action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&amp; not the locus of the action’s effects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-------------------------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500" b="1" i="1" dirty="0" err="1" smtClean="0">
                <a:latin typeface="Times New Roman" pitchFamily="18" charset="0"/>
                <a:cs typeface="Times New Roman" pitchFamily="18" charset="0"/>
              </a:rPr>
              <a:t>ārohayate</a:t>
            </a:r>
            <a:r>
              <a:rPr lang="en-US" sz="4500" b="1" i="1" dirty="0" smtClean="0">
                <a:latin typeface="Times New Roman" pitchFamily="18" charset="0"/>
                <a:cs typeface="Times New Roman" pitchFamily="18" charset="0"/>
              </a:rPr>
              <a:t> 		      	</a:t>
            </a:r>
            <a:r>
              <a:rPr lang="en-US" sz="4500" b="1" i="1" dirty="0" err="1" smtClean="0">
                <a:latin typeface="Times New Roman" pitchFamily="18" charset="0"/>
                <a:cs typeface="Times New Roman" pitchFamily="18" charset="0"/>
              </a:rPr>
              <a:t>hastī</a:t>
            </a:r>
            <a:r>
              <a:rPr lang="en-US" sz="4500" b="1" i="1" dirty="0" smtClean="0"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en-US" sz="4500" b="1" i="1" dirty="0" err="1" smtClean="0">
                <a:latin typeface="Times New Roman" pitchFamily="18" charset="0"/>
                <a:cs typeface="Times New Roman" pitchFamily="18" charset="0"/>
              </a:rPr>
              <a:t>svayameva</a:t>
            </a:r>
            <a:r>
              <a:rPr lang="en-US" sz="4500" b="1" i="1" dirty="0" smtClean="0">
                <a:latin typeface="Times New Roman" pitchFamily="18" charset="0"/>
                <a:cs typeface="Times New Roman" pitchFamily="18" charset="0"/>
              </a:rPr>
              <a:t>)		</a:t>
            </a: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causes-to-mount-MIDDLE	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elephant-NOM	(on-its-own)</a:t>
            </a:r>
            <a:r>
              <a:rPr lang="en-US" sz="4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‘The elephant lets itself be mounted’ (lit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: ‘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he elephant causes-to-mount [MIDDLE] [itself].’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catalyst Subject</a:t>
            </a:r>
            <a:r>
              <a:rPr lang="hu-HU" sz="45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separate from source of action &amp; locus of the action’s effects</a:t>
            </a: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-------------------------------------------------</a:t>
            </a:r>
          </a:p>
          <a:p>
            <a:pPr>
              <a:buNone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In the catalyst middle, Subject is 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not identical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with the actor/source, yet, </a:t>
            </a: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5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500" i="1" dirty="0" smtClean="0">
                <a:latin typeface="Times New Roman" pitchFamily="18" charset="0"/>
                <a:cs typeface="Times New Roman" pitchFamily="18" charset="0"/>
              </a:rPr>
              <a:t>its being the principal </a:t>
            </a:r>
            <a:r>
              <a:rPr lang="en-US" sz="4500" b="1" i="1" dirty="0" smtClean="0">
                <a:latin typeface="Times New Roman" pitchFamily="18" charset="0"/>
                <a:cs typeface="Times New Roman" pitchFamily="18" charset="0"/>
              </a:rPr>
              <a:t>locus of the action</a:t>
            </a:r>
            <a:r>
              <a:rPr lang="hu-HU" sz="4500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4500" b="1" i="1" dirty="0" smtClean="0">
                <a:latin typeface="Times New Roman" pitchFamily="18" charset="0"/>
                <a:cs typeface="Times New Roman" pitchFamily="18" charset="0"/>
              </a:rPr>
              <a:t>s effects determines the selection of middle.</a:t>
            </a:r>
            <a:endParaRPr lang="hu-HU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The catalyst:    (conceptual) controller of the action 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↔    not the (thematic) source of it. </a:t>
            </a: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→ ‘controller’  &amp; ‘affected subject’ = 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‘conceptual statuses’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they determine voice selection</a:t>
            </a: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↔ actor/source (of action) &amp;  </a:t>
            </a:r>
            <a:r>
              <a:rPr lang="en-US" sz="4500" dirty="0" err="1" smtClean="0">
                <a:latin typeface="Times New Roman" pitchFamily="18" charset="0"/>
                <a:cs typeface="Times New Roman" pitchFamily="18" charset="0"/>
              </a:rPr>
              <a:t>undergoer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(receiving effects) 	= thematic roles  </a:t>
            </a: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Klaiman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on Middle Voice ‒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Example II. ‒ the intransitive/passive middle: </a:t>
            </a: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b="1" i="1" dirty="0" err="1" smtClean="0">
                <a:latin typeface="Times New Roman" pitchFamily="18" charset="0"/>
                <a:cs typeface="Times New Roman" pitchFamily="18" charset="0"/>
              </a:rPr>
              <a:t>devadatto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hu-HU" sz="19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900" b="1" i="1" dirty="0" err="1" smtClean="0">
                <a:latin typeface="Times New Roman" pitchFamily="18" charset="0"/>
                <a:cs typeface="Times New Roman" pitchFamily="18" charset="0"/>
              </a:rPr>
              <a:t>namati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1900" b="1" i="1" dirty="0" err="1" smtClean="0">
                <a:latin typeface="Times New Roman" pitchFamily="18" charset="0"/>
                <a:cs typeface="Times New Roman" pitchFamily="18" charset="0"/>
              </a:rPr>
              <a:t>daṇḍam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Devadatta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-NOM	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bends-ACT	stick-ACC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   --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Devadatta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bends the stick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.’</a:t>
            </a:r>
          </a:p>
          <a:p>
            <a:pPr>
              <a:buNone/>
            </a:pP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b="1" i="1" dirty="0" smtClean="0">
                <a:latin typeface="Times New Roman" pitchFamily="18" charset="0"/>
                <a:cs typeface="Times New Roman" pitchFamily="18" charset="0"/>
              </a:rPr>
              <a:t>			    </a:t>
            </a:r>
            <a:r>
              <a:rPr lang="en-US" sz="1900" b="1" i="1" dirty="0" err="1" smtClean="0">
                <a:latin typeface="Times New Roman" pitchFamily="18" charset="0"/>
                <a:cs typeface="Times New Roman" pitchFamily="18" charset="0"/>
              </a:rPr>
              <a:t>namate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1900" b="1" i="1" dirty="0" err="1" smtClean="0">
                <a:latin typeface="Times New Roman" pitchFamily="18" charset="0"/>
                <a:cs typeface="Times New Roman" pitchFamily="18" charset="0"/>
              </a:rPr>
              <a:t>daṇḍaḥ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900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	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bend-MIDDLE	stick-NOM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  --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‘The stick bends’   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 			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assive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middle Subject </a:t>
            </a: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is purely affected by an action 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while playing no role in effecting it.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→ the basis for middle selection:       ‘affected / non-affected subject’ distinction 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‒‒‒‒‒‒‒‒‒‒‒‒‒‒‒‒‒‒‒‒‒‒‒‒</a:t>
            </a:r>
            <a:r>
              <a:rPr lang="hu-HU" sz="800" b="1" dirty="0" smtClean="0">
                <a:latin typeface="Times New Roman" pitchFamily="18" charset="0"/>
                <a:cs typeface="Times New Roman" pitchFamily="18" charset="0"/>
              </a:rPr>
              <a:t>------------------------------------------------------------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Σ: 	Thematic roles (actor &amp;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undergoer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are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commonly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treated as fundamental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			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(regarding voice systems).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↕</a:t>
            </a:r>
            <a:endParaRPr 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Klaiman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IE voice marks a verb according to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whether its Subject is or is not </a:t>
            </a:r>
            <a:r>
              <a:rPr lang="hu-HU" sz="1800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affected entity.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Diathesis signals the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subject’s conceptual status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(affected/non-affected),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	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irrespective of its thematic relation to the verb.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 shows: conceptual statuses (controller, affected entity)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		 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accrue alternately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 source &amp;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undergoer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Klaiman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on Middle Voice ‒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Suggested typology of voice systems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(based on conceptual statuses): 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affected entity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represents the locus of maximum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over verbally denoted action”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1400" dirty="0" err="1" smtClean="0"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aiman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hu-HU" sz="1800" b="1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sz="1800" b="1" dirty="0" err="1" smtClean="0"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b="1" dirty="0" err="1" smtClean="0">
                <a:latin typeface="Times New Roman" pitchFamily="18" charset="0"/>
                <a:cs typeface="Times New Roman" pitchFamily="18" charset="0"/>
              </a:rPr>
              <a:t>role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	— 	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controller status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I. systems (like IE) 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        	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correlates partially, at best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│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constant: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II. systems (like Korean / Navajo)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no correlation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    	 │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diatheses encode the subject’s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III. systems (like Tamil) 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inseparable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concomitants 	 │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affected/non-affected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entity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status</a:t>
            </a:r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Differences in voice systems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identif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thematic relation (actor/source &amp;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undergoer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with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conceptual statuses (controller &amp; affected entity).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Tamil 	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classical IE	       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K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orean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Navajo	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X) ←——————————————║——————————————→Y)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affected-controller entity		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affected-controller entity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 ACTOR					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UNDERGOE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always          much of the time	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rarely not   	always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(not in catalytic &amp; passive middle)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Why the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middle voice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‒ personal interest: the ‘philosophical hermeneutics’ of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Heidegger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― as a ‘middle/medium’ (</a:t>
            </a:r>
            <a:r>
              <a:rPr lang="en-GB" sz="36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Mitte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Sprache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):    </a:t>
            </a:r>
            <a:endParaRPr lang="hu-H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33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lvl="1">
              <a:buNone/>
            </a:pPr>
            <a:r>
              <a:rPr lang="hu-HU" sz="33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33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language is the record (</a:t>
            </a:r>
            <a:r>
              <a:rPr lang="en-US" sz="3300" i="1" dirty="0">
                <a:latin typeface="Times New Roman" pitchFamily="18" charset="0"/>
                <a:cs typeface="Times New Roman" pitchFamily="18" charset="0"/>
              </a:rPr>
              <a:t>Spur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of finitude”, “a medium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hu-H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and world </a:t>
            </a:r>
            <a:r>
              <a:rPr lang="hu-HU" sz="3300" dirty="0" smtClean="0">
                <a:latin typeface="Times New Roman" pitchFamily="18" charset="0"/>
                <a:cs typeface="Times New Roman" pitchFamily="18" charset="0"/>
              </a:rPr>
              <a:t>    		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… manifest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their original belonging together” (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2004) </a:t>
            </a:r>
            <a:endParaRPr lang="hu-HU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―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as a stock of knowledge = ‘hermeneutical intelligence of language’	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		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history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of concepts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Begriffsgeschichte</a:t>
            </a:r>
            <a:r>
              <a:rPr lang="hu-HU" sz="36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			↓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hu-H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Certain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tructural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features of languages </a:t>
            </a:r>
            <a:r>
              <a:rPr lang="hu-H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basic records 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historical self-understanding of humans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Grammar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has an immense impact on thinking (Nietzsche, Heidegger, Derrida, etc.) 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Voice systems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reflect the historically conceived modes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typology of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activity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middle voice (MV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- 1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>
                <a:latin typeface="Times New Roman" pitchFamily="18" charset="0"/>
                <a:cs typeface="Times New Roman" pitchFamily="18" charset="0"/>
              </a:rPr>
            </a:b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primarily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known from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ancient Greek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mesotes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	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↔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modern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occidental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languages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MV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has no distinct morphological form: 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‘This book reads easily.’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DE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DE" sz="1800" dirty="0" err="1"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de-DE" sz="1800" dirty="0">
                <a:latin typeface="Times New Roman" pitchFamily="18" charset="0"/>
                <a:cs typeface="Times New Roman" pitchFamily="18" charset="0"/>
              </a:rPr>
              <a:t> form)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          </a:t>
            </a:r>
            <a:r>
              <a:rPr lang="de-DE" sz="1800" i="1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de-DE" sz="1800" i="1" dirty="0">
                <a:latin typeface="Times New Roman" pitchFamily="18" charset="0"/>
                <a:cs typeface="Times New Roman" pitchFamily="18" charset="0"/>
              </a:rPr>
              <a:t>Dieses Buch liest sich leicht.’</a:t>
            </a:r>
            <a:r>
              <a:rPr lang="de-DE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de-DE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DE" sz="1800" dirty="0">
                <a:latin typeface="Times New Roman" pitchFamily="18" charset="0"/>
                <a:cs typeface="Times New Roman" pitchFamily="18" charset="0"/>
              </a:rPr>
              <a:t>reflexive form)  </a:t>
            </a:r>
            <a:endParaRPr lang="hu-HU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↔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Hungarian, Albanian, Swedish, Icelandic, Bengali, etc. do have distinct MV forms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Occidental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voice systems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rest on the Active-Passive opposition.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thinking in terms of activity and passivity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has become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predominant</a:t>
            </a:r>
            <a:endParaRPr lang="hu-HU" dirty="0" smtClean="0"/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original meaning and functions of MV have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characteristically been lost</a:t>
            </a:r>
            <a:endParaRPr lang="hu-HU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Standard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Greek grammars:  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Harvard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middle voice “represents the subject as acting either upon himself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reflexive) or in his own interest” (Chase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Phillips) 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Oxford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“is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actions which in some way affect the subject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Wilding) 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hu-HU" sz="20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ubject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stands in the center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it is the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ubject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who acts and/or is being acted upon. 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middle voice (MV)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- 2</a:t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590465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hu-HU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V: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mixture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of active </a:t>
            </a: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passive?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Lyons’ definition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echoes traditional grammar: MV expresses events in which 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“the action or state affects the subject of the verb or his interests”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1969)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Gr.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i="1" dirty="0" err="1" smtClean="0">
                <a:latin typeface="Times New Roman" pitchFamily="18" charset="0"/>
                <a:cs typeface="Times New Roman" pitchFamily="18" charset="0"/>
              </a:rPr>
              <a:t>louo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‘wash [something]’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(transitive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active)  </a:t>
            </a:r>
            <a:endParaRPr lang="hu-H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↕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i="1" dirty="0" err="1" smtClean="0">
                <a:latin typeface="Times New Roman" pitchFamily="18" charset="0"/>
                <a:cs typeface="Times New Roman" pitchFamily="18" charset="0"/>
              </a:rPr>
              <a:t>lou-sthai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‘wash [oneself]’ (middle)  </a:t>
            </a:r>
            <a:endParaRPr lang="hu-HU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MV: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cannot be a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mixture of active </a:t>
            </a: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passive 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‒ MV is more primordial than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assive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(generally accepted, e.g.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Cline,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Benveniste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etc.)</a:t>
            </a:r>
            <a:endParaRPr lang="hu-HU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= The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mesotes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should not be construed 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‘middle’/‘transitional’ between the active &amp; passive voices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Voice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systems of the primordial Indo-European languages: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middle &amp; active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		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Gonda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1961,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Benveniste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1971,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Klaiman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1988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etc.) 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 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MV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expresses a third, non-reducible,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autonomous meaning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― What kind?</a:t>
            </a:r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Linguistic Interpretations of MV 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Panini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Smyth, Lyons, etc.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--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Klaiman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Kemmer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Benveniste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u-HU" sz="2000" dirty="0" smtClean="0"/>
              <a:t/>
            </a:r>
            <a:br>
              <a:rPr lang="hu-HU" sz="2000" dirty="0" smtClean="0"/>
            </a:b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Middle analyzed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AutoNum type="alphaU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terms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syntactic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intransitivity ‒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due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focus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				                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transitive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root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&amp;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intransitive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MM forms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↨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 displaying an autonomous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semantic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property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			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Klaiman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affectedness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subject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‒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Kemmer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	low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elaboration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event   (in terms of transitivity)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				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ffectedness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&amp; intransitivity are only consequences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↨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 a semantic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category: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‒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Benveniste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middle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marks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‘sub-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	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regard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an event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Languages referred to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Klaiman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Kemmer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7200" b="1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				     </a:t>
            </a:r>
            <a:r>
              <a:rPr lang="hu-HU" sz="7200" b="1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Asia</a:t>
            </a:r>
            <a:endParaRPr lang="hu-H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			         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Icelandic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Europe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Votic</a:t>
            </a:r>
            <a:endParaRPr lang="hu-HU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North America 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	English				</a:t>
            </a:r>
            <a:endParaRPr lang="hu-HU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Dutch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German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Russian</a:t>
            </a:r>
            <a:endParaRPr lang="hu-HU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			                  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French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Hungarian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Georgian</a:t>
            </a:r>
            <a:endParaRPr lang="hu-HU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				       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Surselvan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Mohave 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    		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Rhaeto-Romance) 						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Navajo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Latin, Classical Greek, Turkish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Korean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						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Sanskrit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hu-H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7200" b="1" dirty="0" err="1" smtClean="0">
                <a:latin typeface="Times New Roman" pitchFamily="18" charset="0"/>
                <a:cs typeface="Times New Roman" pitchFamily="18" charset="0"/>
              </a:rPr>
              <a:t>Mesoamerica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Tamil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Tarascan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Africa</a:t>
            </a:r>
            <a:endParaRPr lang="hu-H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								</a:t>
            </a:r>
            <a:endParaRPr lang="hu-HU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				             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Fula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Indonesian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Djola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Kanuri 									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				</a:t>
            </a:r>
            <a:endParaRPr lang="hu-HU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Pangwa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		                </a:t>
            </a:r>
            <a:r>
              <a:rPr lang="hu-HU" sz="7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ustralia</a:t>
            </a:r>
            <a:endParaRPr lang="hu-HU" sz="8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     				         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Guugu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Yimidhirr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sz="7200" b="1" dirty="0" smtClean="0">
                <a:latin typeface="Times New Roman" pitchFamily="18" charset="0"/>
                <a:cs typeface="Times New Roman" pitchFamily="18" charset="0"/>
              </a:rPr>
              <a:t>					    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Changana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7200" b="1" dirty="0" smtClean="0">
                <a:latin typeface="Times New Roman" pitchFamily="18" charset="0"/>
                <a:cs typeface="Times New Roman" pitchFamily="18" charset="0"/>
              </a:rPr>
              <a:t>           ----------------------------</a:t>
            </a:r>
          </a:p>
          <a:p>
            <a:pPr>
              <a:buNone/>
            </a:pPr>
            <a:r>
              <a:rPr lang="hu-H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72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Middle systems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— in a large number of </a:t>
            </a:r>
            <a:r>
              <a:rPr lang="en-US" sz="7200" i="1" dirty="0" smtClean="0">
                <a:latin typeface="Times New Roman" pitchFamily="18" charset="0"/>
                <a:cs typeface="Times New Roman" pitchFamily="18" charset="0"/>
              </a:rPr>
              <a:t>genetically and </a:t>
            </a:r>
            <a:r>
              <a:rPr lang="en-US" sz="7200" i="1" dirty="0" err="1" smtClean="0">
                <a:latin typeface="Times New Roman" pitchFamily="18" charset="0"/>
                <a:cs typeface="Times New Roman" pitchFamily="18" charset="0"/>
              </a:rPr>
              <a:t>areally</a:t>
            </a:r>
            <a:r>
              <a:rPr lang="en-US" sz="7200" i="1" dirty="0" smtClean="0">
                <a:latin typeface="Times New Roman" pitchFamily="18" charset="0"/>
                <a:cs typeface="Times New Roman" pitchFamily="18" charset="0"/>
              </a:rPr>
              <a:t> divergent languages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       								      							</a:t>
            </a:r>
            <a:endParaRPr lang="hu-HU" sz="4800" dirty="0">
              <a:latin typeface="Times New Roman" pitchFamily="18" charset="0"/>
              <a:cs typeface="Times New Roman" pitchFamily="18" charset="0"/>
            </a:endParaRPr>
          </a:p>
          <a:p>
            <a:endParaRPr lang="hu-H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Middle in Classical Greek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(Smyth ‒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Klaiman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‒ Allan /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Rijksbaron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1800" dirty="0" smtClean="0">
                <a:latin typeface="Times New Roman" pitchFamily="18" charset="0"/>
                <a:cs typeface="Times New Roman" pitchFamily="18" charset="0"/>
              </a:rPr>
            </a:b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Middle uses  				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Examples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				     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Passive ―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Patient (P) is the Subject (S). 	‘The ships were prepared by the Athenians.’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‒‒‒‒‒‒‒‒‒‒‒‒‒‒‒‒‒‒‒‒‒‒‒‒‒‒‒‒‒‒‒‒‒‒‒‒‒‒‒‒‒‒‒‒‒‒‒‒‒‒‒‒‒‒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Direct reflexive 			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‘I bathed (myself).’  / ‘I prepared myself.’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 performs the action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on itself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Indirect reflexive			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‘I prepared the ships in my own interest.’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 performs the action in his own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interest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		‘I act as a citizen (carry out my rights for myself).’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Reciprocal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‘We wash each other.’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‘touch’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Pseudo-reflexive &amp; pseudo-passive	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‘I went away.’ / ‘I became afraid.’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 brings about a change of state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to itself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/ 		‘conjecture, think’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undergoes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 change, no agent being present.		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bodily or mental action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‒‒‒‒‒‒‒‒‒‒‒‒‒‒‒‒‒‒‒‒‒‒‒‒‒‒‒‒‒‒‒‒‒‒‒‒‒‒‒‒‒‒‒‒‒‒‒‒‒‒‒‒‒‒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Media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tantum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(middle only verbs) 		‘I accused him.’ / ‘I jumped.’ 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&amp;  [deponents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disposition (bodily, emotive, mental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] 	‘perceive’, ‘wish’, ‘lament’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Passiva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tantum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(passive only verbs) 		‘I enjoyed myself.’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Nucleonic middle			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‘wash one’s hands’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Undergoer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belongs to, moves into/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	‘give one’s vote’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or out of/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the sphere of S. 			‘send for a thing’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Middle in Sanskrit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- 1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Klaiman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949280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Panini’s grammar (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Āstādhyāyī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5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c. B.C.)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→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close similarity between Sanskrit &amp; classical Greek voice functions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Greek  middle uses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Sanskrit		Examples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Passive	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―				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‒‒‒‒‒‒‒‒‒‒‒‒‒‒‒‒‒‒‒‒‒‒‒‒‒‒‒‒‒‒‒‒‒‒‒‒‒‒‒‒‒‒‒‒‒‒‒‒‒‒‒‒‒‒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Direct reflexive 		    +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‘you must call (MM) (i.e. call yourself)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Satyakāma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Indirect reflexive	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‘he makes (MM) a mat (for himself)’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Reciprocal		    +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‘they cook (MM) for each other’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Pseudo-reflexive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-passive	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―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‒‒‒‒‒‒‒‒‒‒‒‒‒‒‒‒‒‒‒‒‒‒‒‒‒‒‒‒‒‒‒‒‒‒‒‒‒‒‒‒‒‒‒‒‒‒‒‒‒‒‒‒‒‒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Media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tantum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(middle only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‘sit’, ‘endure’, ‘possess, receive’, ‘be dressed’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&amp;     [‘deponents’] 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‘accompany, be associated with’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		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Nucleonic middle	   +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‘he initiates (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brings near to himself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Mānavaka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		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‘he dismisses his own anger’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Middle in Sanskrit 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-2 </a:t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Klaiman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9492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Sanskrit: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middle diathesis =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ātmane-pada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sz="22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→ ‘word for oneself’</a:t>
            </a:r>
            <a:endParaRPr lang="hu-H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active diathesis   =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parasmaipada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→ ‘word for another’</a:t>
            </a:r>
            <a:endParaRPr lang="hu-H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iathes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marks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conceptual distinction between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actions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effects bear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ing</a:t>
            </a:r>
          </a:p>
          <a:p>
            <a:pPr>
              <a:buNone/>
            </a:pP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on their sources/actors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2200" b="1" dirty="0" err="1" smtClean="0"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b="1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some other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2200" b="1" dirty="0" err="1" smtClean="0"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  MV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— an action’s principal effects devolve upon the actor itself ‒ a ‘word for oneself’ </a:t>
            </a: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  AV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—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converse action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effects do not devolve upon the actor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‒ a ‘word for another’ </a:t>
            </a: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         </a:t>
            </a:r>
            <a:r>
              <a:rPr lang="hu-HU" sz="2200" b="1" dirty="0" err="1" smtClean="0">
                <a:latin typeface="Times New Roman" pitchFamily="18" charset="0"/>
                <a:cs typeface="Times New Roman" pitchFamily="18" charset="0"/>
              </a:rPr>
              <a:t>distinction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between (affected) actors &amp; non-actors</a:t>
            </a:r>
            <a:endParaRPr lang="hu-H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This supports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Lyons’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(1968) characterization of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voice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       MV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marks an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identity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between the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actor/source &amp;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the principally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affected entity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hu-H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3037</TotalTime>
  <Words>206</Words>
  <Application>Microsoft Office PowerPoint</Application>
  <PresentationFormat>Diavetítés a képernyőre (4:3 oldalarány)</PresentationFormat>
  <Paragraphs>238</Paragraphs>
  <Slides>13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  <vt:variant>
        <vt:lpstr>Egyéni diasorok</vt:lpstr>
      </vt:variant>
      <vt:variant>
        <vt:i4>3</vt:i4>
      </vt:variant>
    </vt:vector>
  </HeadingPairs>
  <TitlesOfParts>
    <vt:vector size="17" baseType="lpstr">
      <vt:lpstr>Office-téma</vt:lpstr>
      <vt:lpstr> Linguistic Interpretations of the Middle Voice – I.:  General Introduction, and Klaiman’s Theory  </vt:lpstr>
      <vt:lpstr>Introduction</vt:lpstr>
      <vt:lpstr>The middle voice (MV) - 1 </vt:lpstr>
      <vt:lpstr>The middle voice (MV) - 2 </vt:lpstr>
      <vt:lpstr>Linguistic Interpretations of MV  (Panini, Smyth, Lyons, etc. -- Klaiman, Kemmer, Benveniste)  </vt:lpstr>
      <vt:lpstr>Languages referred to (Klaiman &amp; Kemmer)</vt:lpstr>
      <vt:lpstr>Middle in Classical Greek (Smyth ‒ Klaiman ‒ Allan /Rijksbaron)  </vt:lpstr>
      <vt:lpstr>Middle in Sanskrit - 1  (Klaiman) </vt:lpstr>
      <vt:lpstr> Middle in Sanskrit -2  (Klaiman) </vt:lpstr>
      <vt:lpstr>Klaiman on Middle Voice ‒ 1 </vt:lpstr>
      <vt:lpstr>Klaiman on Middle Voice ‒ 2</vt:lpstr>
      <vt:lpstr>Klaiman on Middle Voice ‒ 3</vt:lpstr>
      <vt:lpstr>Klaiman on Middle Voice ‒ 4</vt:lpstr>
      <vt:lpstr>Egyéni diasor 1</vt:lpstr>
      <vt:lpstr>Egyéni diasor 2</vt:lpstr>
      <vt:lpstr>Egyéni diasor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Linguistic Interpretations of the Middle Voice</dc:title>
  <dc:creator>User</dc:creator>
  <cp:lastModifiedBy>Miklos</cp:lastModifiedBy>
  <cp:revision>183</cp:revision>
  <cp:lastPrinted>2018-11-14T14:02:17Z</cp:lastPrinted>
  <dcterms:created xsi:type="dcterms:W3CDTF">2018-10-29T07:56:31Z</dcterms:created>
  <dcterms:modified xsi:type="dcterms:W3CDTF">2020-03-09T19:47:26Z</dcterms:modified>
</cp:coreProperties>
</file>