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735763" cy="9866313"/>
  <p:custShowLst>
    <p:custShow name="Egyéni diasor 1" id="0">
      <p:sldLst/>
    </p:custShow>
    <p:custShow name="Egyéni diasor 2" id="1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  <p:custShow name="Egyéni diasor 3" id="2">
      <p:sldLst/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863" y="0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/>
          <a:lstStyle>
            <a:lvl1pPr algn="r">
              <a:defRPr sz="1200"/>
            </a:lvl1pPr>
          </a:lstStyle>
          <a:p>
            <a:fld id="{C8CED693-590B-48E8-AB2D-7F773DBA3ED8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8" tIns="44879" rIns="89758" bIns="4487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7007"/>
            <a:ext cx="5388610" cy="4440075"/>
          </a:xfrm>
          <a:prstGeom prst="rect">
            <a:avLst/>
          </a:prstGeom>
        </p:spPr>
        <p:txBody>
          <a:bodyPr vert="horz" lIns="89758" tIns="44879" rIns="89758" bIns="44879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0887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863" y="9370887"/>
            <a:ext cx="2919348" cy="493863"/>
          </a:xfrm>
          <a:prstGeom prst="rect">
            <a:avLst/>
          </a:prstGeom>
        </p:spPr>
        <p:txBody>
          <a:bodyPr vert="horz" lIns="89758" tIns="44879" rIns="89758" bIns="44879" rtlCol="0" anchor="b"/>
          <a:lstStyle>
            <a:lvl1pPr algn="r">
              <a:defRPr sz="1200"/>
            </a:lvl1pPr>
          </a:lstStyle>
          <a:p>
            <a:fld id="{2C3717D7-DECA-4598-9773-0BB712ABB08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875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8ABD-CB35-4903-A619-0B95534C6BEA}" type="datetimeFigureOut">
              <a:rPr lang="hu-HU" smtClean="0"/>
              <a:pPr/>
              <a:t>2019.01.01.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B152-3D82-4822-A687-9DD29C49980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Linguistic Interpretations of the Middle Voice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II.: </a:t>
            </a:r>
            <a:b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iddle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 fontScale="70000" lnSpcReduction="20000"/>
          </a:bodyPr>
          <a:lstStyle/>
          <a:p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</a:t>
            </a:r>
            <a:r>
              <a:rPr lang="hu-H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Kemmer’s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hu-H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hu-H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hu-H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Typology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of Middle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- </a:t>
            </a:r>
            <a:r>
              <a:rPr lang="en-US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Body </a:t>
            </a:r>
            <a:r>
              <a:rPr lang="hu-HU" sz="29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29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ction</a:t>
            </a:r>
            <a:r>
              <a:rPr lang="en-US" sz="29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hu-HU" sz="29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29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iddles</a:t>
            </a:r>
            <a:endParaRPr lang="hu-HU" sz="29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hu-HU" sz="29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- </a:t>
            </a:r>
            <a:r>
              <a:rPr lang="en-US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Body </a:t>
            </a:r>
            <a:r>
              <a:rPr lang="en-US" sz="29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actions vs. </a:t>
            </a:r>
            <a:r>
              <a:rPr lang="en-US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Reflexives</a:t>
            </a:r>
            <a:endParaRPr lang="hu-HU" sz="29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hu-HU" sz="29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- T</a:t>
            </a:r>
            <a:r>
              <a:rPr lang="en-US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he </a:t>
            </a:r>
            <a:r>
              <a:rPr lang="en-US" sz="29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Middle as a </a:t>
            </a:r>
            <a:r>
              <a:rPr lang="en-US" sz="29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Whole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---------------------------------------------------------------------------------------------------------------------------------------------------------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described </a:t>
            </a:r>
            <a:r>
              <a:rPr lang="en-GB" sz="2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</a:t>
            </a:r>
            <a:r>
              <a:rPr lang="en-GB" sz="2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carried out as part of the EFOP-3.6.1-16-2016-00011 “Younger and Renewing University – Innovative Knowledge City – institutional development of the University of Miskolc aiming at intelligent specialisation” project implemented in the framework of the </a:t>
            </a:r>
            <a:r>
              <a:rPr lang="en-GB" sz="21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Szechenyi</a:t>
            </a:r>
            <a:r>
              <a:rPr lang="en-GB" sz="2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 program. The realization of this project is supported by the European Union, co-financed by the European Social Fund.”</a:t>
            </a:r>
            <a:endParaRPr lang="hu-H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48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M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iddle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Marked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Situation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“uses of the Greek middle are strikingly similar to the uses of ‘reflexives’ in the modern European languages”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There is a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semantic relation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between the categories expressed by RM and MM.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There is a cross-linguistic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regularity in the types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of verbs the MM occurs with.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‒‒‒‒‒‒‒‒‒‒‒‒‒‒‒‒‒‒‒‒‒‒‒‒‒‒‒‒‒‒‒‒‒‒‒‒‒‒‒‒‒‒‒‒‒‒‒‒‒‒‒‒‒‒‒‒‒‒‒‒‒‒‒‒‒‒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Main situation types (expressed by MM):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Grooming or body care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‒ ‘wash’, ‘shave’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Nontranslational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‒ ‘turn’, ‘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bow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1-4): Body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middles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Change in body posture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‒ ‘rise, get up’ ‘lie down’ </a:t>
            </a: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hu-HU" sz="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Translational motion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‒ ‘fly’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‘go away’ 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        ------------------------------------------------------</a:t>
            </a: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Naturally reciprocal events	‒ ‘embrace’; ‘speak together’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Indirect middle 		‒ ‘ask, request’; ‘acquire’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Emotion middle 		‒ ‘be angry’; ‘grieve, mourn’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Emotive speech actions 	‒ ‘complain’; ‘lament’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Cognition middle 		‒ ‘ponder, meditate’; ‘cogitate, reflect’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Spontaneous event 	‒ ‘vanish’; ‘recover’; ‘originate, occur’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to show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that they are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semantically distinct from reflexives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ii) 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relation between situation types 1-3) &amp; 4-10)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the Typology of Middle Systems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Languages without middle systems ‒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middle situation types are often expressed with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unmarked, intransitive verbs (cf. English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wash, dress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), or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other constructions (cf. English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get dressed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Languages with a middle system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1994):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MM &amp; RM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Middle system	      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Languages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‒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morphologically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identical 	   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one-form 		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German, French, 	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sieht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‒ ‘He sees himself.’ (RM)       (most frequent) 	 Mohave,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Pangwa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etc.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700" i="1" dirty="0" smtClean="0">
                <a:latin typeface="Times New Roman" pitchFamily="18" charset="0"/>
                <a:cs typeface="Times New Roman" pitchFamily="18" charset="0"/>
              </a:rPr>
              <a:t>Er fürchtet sich.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‒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‘He is afraid.’ (MM)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‘German type’ 				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―――――――――――――――――――――――――――――――――――――――――――――――――――――――――――――――――――――――――――――――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not identical, but related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two-form cognate    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Russian,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Djola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Icelandic (Old Norse),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morphologically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historically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‘Russian type’ 	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Surselvan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(Rhaeto-Romance), etc.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Russian: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700" b="1" i="1" dirty="0" err="1" smtClean="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 ‒ </a:t>
            </a:r>
            <a:r>
              <a:rPr lang="en-US" sz="1700" u="sng" dirty="0" smtClean="0">
                <a:latin typeface="Times New Roman" pitchFamily="18" charset="0"/>
                <a:cs typeface="Times New Roman" pitchFamily="18" charset="0"/>
              </a:rPr>
              <a:t>heavy form: RM </a:t>
            </a:r>
            <a:endParaRPr lang="hu-HU" sz="17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             -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sja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1700" u="sng" dirty="0" smtClean="0">
                <a:latin typeface="Times New Roman" pitchFamily="18" charset="0"/>
                <a:cs typeface="Times New Roman" pitchFamily="18" charset="0"/>
              </a:rPr>
              <a:t>light form: MM </a:t>
            </a:r>
            <a:endParaRPr lang="hu-HU" sz="17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―――――――――――――――――――――――――――――――――――――――――――――――――――――――――――――――――――――――――――――――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distinct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morph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. &amp;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historically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two-form non-cognate    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Sanskrit, Classical Greek, Latin,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Turkish: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kendi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1700" u="sng" dirty="0" smtClean="0">
                <a:latin typeface="Times New Roman" pitchFamily="18" charset="0"/>
                <a:cs typeface="Times New Roman" pitchFamily="18" charset="0"/>
              </a:rPr>
              <a:t>heavy form: RM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‘Turkish type’ 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Hungarian, Indonesian,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             -In-     </a:t>
            </a:r>
            <a:r>
              <a:rPr lang="hu-HU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‒ </a:t>
            </a:r>
            <a:r>
              <a:rPr lang="en-US" sz="1700" u="sng" dirty="0" smtClean="0">
                <a:latin typeface="Times New Roman" pitchFamily="18" charset="0"/>
                <a:cs typeface="Times New Roman" pitchFamily="18" charset="0"/>
              </a:rPr>
              <a:t>light form: MM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Georgian,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Votic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etc.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―――――――――――――――――――――――――――――――――――――――――――――――――――――――――――――――――――――――――――――――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intermediate 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Dutch,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Fula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etc.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		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betw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Turkish &amp; Russian types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form languages „show parallel distributions of light and heavy forms, in all respect.”</a:t>
            </a:r>
          </a:p>
          <a:p>
            <a:pPr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Body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iddles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Actions of animate beings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1-4): usually regarded as reflexives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on or through their bodies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        		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↨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Evidence from marking patterns</a:t>
            </a:r>
            <a:endParaRPr lang="hu-H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Grooming or body care 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‘wash’, ‘bathe’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pattern with</a:t>
            </a:r>
            <a:endParaRPr lang="hu-HU" sz="1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one-form languages: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‘shave’ (</a:t>
            </a:r>
            <a:r>
              <a:rPr lang="en-US" sz="1700" b="1" i="1" dirty="0" err="1" smtClean="0"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rasieren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Ger.)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    	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non-reflexive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situations 4-10)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two-form languages: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MM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‘shave’ (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borotvál-</a:t>
            </a:r>
            <a:r>
              <a:rPr lang="en-US" sz="1700" b="1" i="1" dirty="0" err="1" smtClean="0">
                <a:latin typeface="Times New Roman" pitchFamily="18" charset="0"/>
                <a:cs typeface="Times New Roman" pitchFamily="18" charset="0"/>
              </a:rPr>
              <a:t>koz</a:t>
            </a:r>
            <a:r>
              <a:rPr lang="en-US" sz="17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Hun.)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Nontranslational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motion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‘turn’ (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reverto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7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Lat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parallel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patterning with 1)-3) types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(contained motion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)	           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‘bow’ (</a:t>
            </a:r>
            <a:r>
              <a:rPr lang="en-US" sz="1700" b="1" i="1" dirty="0" err="1" smtClean="0"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en-US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verbeugen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Ger.)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						  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Change in body posture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‘rise, get up’ (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emel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700" b="1" i="1" dirty="0" smtClean="0">
                <a:latin typeface="Times New Roman" pitchFamily="18" charset="0"/>
                <a:cs typeface="Times New Roman" pitchFamily="18" charset="0"/>
              </a:rPr>
              <a:t>ked-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Hun.)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bare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intransitives, or otherwise</a:t>
            </a:r>
            <a:endParaRPr lang="hu-HU" sz="1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sz="19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e-DE" sz="17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de-DE" sz="1700" dirty="0" err="1" smtClean="0">
                <a:latin typeface="Times New Roman" pitchFamily="18" charset="0"/>
                <a:cs typeface="Times New Roman" pitchFamily="18" charset="0"/>
              </a:rPr>
              <a:t>lie</a:t>
            </a:r>
            <a:r>
              <a:rPr lang="de-DE" sz="1700" dirty="0" smtClean="0">
                <a:latin typeface="Times New Roman" pitchFamily="18" charset="0"/>
                <a:cs typeface="Times New Roman" pitchFamily="18" charset="0"/>
              </a:rPr>
              <a:t> down’ (</a:t>
            </a:r>
            <a:r>
              <a:rPr lang="de-DE" sz="1700" b="1" i="1" dirty="0" smtClean="0">
                <a:latin typeface="Times New Roman" pitchFamily="18" charset="0"/>
                <a:cs typeface="Times New Roman" pitchFamily="18" charset="0"/>
              </a:rPr>
              <a:t>sich </a:t>
            </a:r>
            <a:r>
              <a:rPr lang="de-DE" sz="1700" i="1" dirty="0" smtClean="0">
                <a:latin typeface="Times New Roman" pitchFamily="18" charset="0"/>
                <a:cs typeface="Times New Roman" pitchFamily="18" charset="0"/>
              </a:rPr>
              <a:t>hinlegen, </a:t>
            </a:r>
            <a:r>
              <a:rPr lang="de-DE" sz="1700" dirty="0" smtClean="0">
                <a:latin typeface="Times New Roman" pitchFamily="18" charset="0"/>
                <a:cs typeface="Times New Roman" pitchFamily="18" charset="0"/>
              </a:rPr>
              <a:t>Ger.) 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pattering with non-reflexives    </a:t>
            </a:r>
            <a:r>
              <a:rPr lang="en-US" sz="9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Translational motion 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‘flee’, ‘fly’, ‘go away’,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typically: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root intransitive verbs</a:t>
            </a:r>
            <a:endParaRPr lang="hu-HU" sz="1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(of animate entity under its own power) 		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‒‒‒‒‒‒‒‒‒‒‒‒‒‒‒‒‒‒‒‒‒‒‒‒‒‒‒‒‒‒‒‒‒‒‒‒‒‒‒‒‒‒‒‒‒‒‒‒‒‒‒‒‒‒‒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1-4):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tend to be conceived as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unary-atomic actions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(no distinction of acting &amp; acted-on entities)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― (frequently)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unmarked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intransitives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(no overt coding of the object/the body) 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 	  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― are 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: semantically intermediate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betw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. reflexive &amp; one-participant events</a:t>
            </a:r>
            <a:r>
              <a:rPr lang="en-US" sz="21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Body actions vs. Reflexives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two-form languages: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en-US" sz="19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reflexive situations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 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implied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conceptual separation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betw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acting &amp; acted-on participants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Saját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-á-t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borotvált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-t-a.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(Hun.)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‘It was himself (not someone other) that he shaved.’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u-HU" sz="19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covers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middle situations</a:t>
            </a:r>
            <a:r>
              <a:rPr lang="en-US" sz="19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with no such separation </a:t>
            </a:r>
            <a:endParaRPr lang="hu-HU" sz="19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1700" i="1" dirty="0" err="1" smtClean="0">
                <a:latin typeface="Times New Roman" pitchFamily="18" charset="0"/>
                <a:cs typeface="Times New Roman" pitchFamily="18" charset="0"/>
              </a:rPr>
              <a:t>Borotvál-koz-ott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‘He shaved.’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prototype transitive 				 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prototype intransitive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Two-participant Event	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Reflexive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Middle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One-participant Event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‒‒‒‒‒‒‒‒‒‒‒‒‒‒‒‒‒‒‒‒‒‒‒‒‒‒‒‒‒‒‒‒‒‒‒‒‒‒‒‒‒‒‒‒‒‒‒‒‒‒‒‒‒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‒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Key to middle 	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Degree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Dinstinguishability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Participants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rototype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transitive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― two participants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eflexive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	― two roles (Init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Endpoint) filled by the same participant =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betw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one &amp; two participant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― one undifferentiated participant (two roles as aspects of a single participant) 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ntransitive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no Initiator, no Endpoint, but one participant of which a state or action is predicated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ne-form languages: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both Reflexive &amp; Middle fall into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one formal category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u="sng" dirty="0" err="1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-form languages: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the four categories gets its own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distinctive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marking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on the Middle as a Whole</a:t>
            </a:r>
            <a:r>
              <a:rPr lang="en-US" dirty="0" smtClean="0"/>
              <a:t>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Grooming or body care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(‘wash’, ‘shave’) 					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Nontranslational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motion (‘turn’, ‘bow’)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―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indivisibility of separate aspects of Subject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3) Change in body posture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(‘rise’, ‘lie down’)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4) Translational motion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(‘fly’, ‘go away’)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					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5) Naturally reciprocal events (‘embrace’)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―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distinguishability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component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subevents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(e.g.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kiss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6) Indirect middle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(‘request’; ‘acquire’)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― low participant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distinguishability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as beneficiary)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lack of differentiation of Initiator &amp; Endpoint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Emotion middle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(‘be angry’, ‘grieve, mourn’)			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Emotive speech actions (‘complain’, ‘lament’)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― affectedness of Subject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&amp; no reference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Cognition middle 	(‘ponder’, ‘reflect’) 	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separable aspects of Subject (↔ Reflexive)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Spontaneous event (‘vanish’, ‘originate, occur’) 	― single participant is Initiator/Endpoint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resemble prototypical one-participant events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1-4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6) + 5):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distinguishability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of participants &amp; of events are two aspects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same phenomenon: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the relative elaboration of events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= ‘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turning up/down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the resolution of event to highlight its internal structure</a:t>
            </a: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 Comparison of the Accounts of Voice Systems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Usual accounts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voices (Smyth, Lyons, etc.) focus on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‘(macro-)thematic roles’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(Agent &amp; Patient; Actor/Source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focuses on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‘conceptual statuses’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(controller &amp; affected entity).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	   Voice marks a verb according to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 Subject’s conceptual status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(affected/non-affected),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		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irrespective of its thematic relation to the verb.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focuses on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‘participant/event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distinguishability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reflected in marking patterns.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Voice marks a verb according to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degree of elaboration of events: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Max. resolution in two-participant events (separate participants),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reflexive &amp; middle have progressively lower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distinguishability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min. resolution in intransitive middles (one participant).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/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distinguishes reflexive from middle ↔ focusing on Subject-affectedness does not.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ii) S-affectedness follows from the low degree of participant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distinguishability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the middle.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Ʃ: ‘(macro-)thematic roles’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‘conceptual statuses’ → ‘degree of elaboration’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 increasing semantic generalizations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Tacit Ontology of the Discussed Linguistic Accounts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conception of verbally denoted situations is constant: it includes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actor/source/controller participant,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patient/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undergoer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/affected participant,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‘transmitted energy’ component of the event.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 IE, Subject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either 1) the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causal source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an action;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2) an entity “credited with allowing/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facilitating the action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”;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3) a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spontaneous event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(with no agent-like participant).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Klaiman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Subject is associated with the Controller roles of either 1) or 2), not with 3). 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Kemmer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 three are ‘Initiators’.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notion of ‘event’ , however, is merely technical for her: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       a “cover term for states, actions and processes”.</a:t>
            </a:r>
          </a:p>
          <a:p>
            <a:pPr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notion of ‘pure event’  takes center stage. </a:t>
            </a:r>
          </a:p>
          <a:p>
            <a:pPr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195</Words>
  <Application>Microsoft Office PowerPoint</Application>
  <PresentationFormat>Diavetítés a képernyőre (4:3 oldalarány)</PresentationFormat>
  <Paragraphs>156</Paragraphs>
  <Slides>8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  <vt:variant>
        <vt:lpstr>Egyéni diasorok</vt:lpstr>
      </vt:variant>
      <vt:variant>
        <vt:i4>3</vt:i4>
      </vt:variant>
    </vt:vector>
  </HeadingPairs>
  <TitlesOfParts>
    <vt:vector size="12" baseType="lpstr">
      <vt:lpstr>Office-téma</vt:lpstr>
      <vt:lpstr>Linguistic Interpretations of the Middle Voice – II.:  Kemmer on the Middle Voice </vt:lpstr>
      <vt:lpstr>  Kemmer on Middle Marked Situation Types  </vt:lpstr>
      <vt:lpstr>Kemmer on the Typology of Middle Systems</vt:lpstr>
      <vt:lpstr>Kemmer on Body Action Middles</vt:lpstr>
      <vt:lpstr> Kemmer on Body actions vs. Reflexives </vt:lpstr>
      <vt:lpstr>Kemmer on the Middle as a Whole </vt:lpstr>
      <vt:lpstr> A Comparison of the Accounts of Voice Systems </vt:lpstr>
      <vt:lpstr> The Tacit Ontology of the Discussed Linguistic Accounts  </vt:lpstr>
      <vt:lpstr>Egyéni diasor 1</vt:lpstr>
      <vt:lpstr>Egyéni diasor 2</vt:lpstr>
      <vt:lpstr>Egyéni diasor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Linguistic Interpretations of the Middle Voice</dc:title>
  <dc:creator>User</dc:creator>
  <cp:lastModifiedBy>User</cp:lastModifiedBy>
  <cp:revision>182</cp:revision>
  <cp:lastPrinted>2018-11-14T14:02:17Z</cp:lastPrinted>
  <dcterms:created xsi:type="dcterms:W3CDTF">2018-10-29T07:56:31Z</dcterms:created>
  <dcterms:modified xsi:type="dcterms:W3CDTF">2019-01-01T14:21:46Z</dcterms:modified>
</cp:coreProperties>
</file>