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4" r:id="rId2"/>
    <p:sldId id="276" r:id="rId3"/>
    <p:sldId id="277" r:id="rId4"/>
    <p:sldId id="278" r:id="rId5"/>
    <p:sldId id="279" r:id="rId6"/>
    <p:sldId id="280" r:id="rId7"/>
    <p:sldId id="281" r:id="rId8"/>
    <p:sldId id="282" r:id="rId9"/>
  </p:sldIdLst>
  <p:sldSz cx="9144000" cy="6858000" type="screen4x3"/>
  <p:notesSz cx="6735763" cy="9866313"/>
  <p:custShowLst>
    <p:custShow name="Egyéni diasor 1" id="0">
      <p:sldLst/>
    </p:custShow>
    <p:custShow name="Egyéni diasor 2" id="1">
      <p:sldLst/>
    </p:custShow>
    <p:custShow name="Egyéni diasor 3" id="2">
      <p:sldLst>
        <p:sld r:id="rId2"/>
        <p:sld r:id="rId3"/>
        <p:sld r:id="rId4"/>
        <p:sld r:id="rId5"/>
        <p:sld r:id="rId6"/>
        <p:sld r:id="rId7"/>
        <p:sld r:id="rId8"/>
        <p:sld r:id="rId9"/>
      </p:sldLst>
    </p:custShow>
  </p:custShowLst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3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348" cy="493863"/>
          </a:xfrm>
          <a:prstGeom prst="rect">
            <a:avLst/>
          </a:prstGeom>
        </p:spPr>
        <p:txBody>
          <a:bodyPr vert="horz" lIns="89758" tIns="44879" rIns="89758" bIns="44879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14863" y="0"/>
            <a:ext cx="2919348" cy="493863"/>
          </a:xfrm>
          <a:prstGeom prst="rect">
            <a:avLst/>
          </a:prstGeom>
        </p:spPr>
        <p:txBody>
          <a:bodyPr vert="horz" lIns="89758" tIns="44879" rIns="89758" bIns="44879" rtlCol="0"/>
          <a:lstStyle>
            <a:lvl1pPr algn="r">
              <a:defRPr sz="1200"/>
            </a:lvl1pPr>
          </a:lstStyle>
          <a:p>
            <a:fld id="{C8CED693-590B-48E8-AB2D-7F773DBA3ED8}" type="datetimeFigureOut">
              <a:rPr lang="hu-HU" smtClean="0"/>
              <a:pPr/>
              <a:t>2019.03.13.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58" tIns="44879" rIns="89758" bIns="44879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3577" y="4687007"/>
            <a:ext cx="5388610" cy="4440075"/>
          </a:xfrm>
          <a:prstGeom prst="rect">
            <a:avLst/>
          </a:prstGeom>
        </p:spPr>
        <p:txBody>
          <a:bodyPr vert="horz" lIns="89758" tIns="44879" rIns="89758" bIns="44879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0887"/>
            <a:ext cx="2919348" cy="493863"/>
          </a:xfrm>
          <a:prstGeom prst="rect">
            <a:avLst/>
          </a:prstGeom>
        </p:spPr>
        <p:txBody>
          <a:bodyPr vert="horz" lIns="89758" tIns="44879" rIns="89758" bIns="44879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14863" y="9370887"/>
            <a:ext cx="2919348" cy="493863"/>
          </a:xfrm>
          <a:prstGeom prst="rect">
            <a:avLst/>
          </a:prstGeom>
        </p:spPr>
        <p:txBody>
          <a:bodyPr vert="horz" lIns="89758" tIns="44879" rIns="89758" bIns="44879" rtlCol="0" anchor="b"/>
          <a:lstStyle>
            <a:lvl1pPr algn="r">
              <a:defRPr sz="1200"/>
            </a:lvl1pPr>
          </a:lstStyle>
          <a:p>
            <a:fld id="{2C3717D7-DECA-4598-9773-0BB712ABB08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551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Benveniste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Emil: Active and Middle Voice in the Verb, in.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Problems in general linguistics;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Coral Gables (Fla.): University of Miami Press, 1971, 145-151. Originally: </a:t>
            </a:r>
            <a:r>
              <a:rPr lang="hu-HU" i="1" dirty="0" err="1">
                <a:latin typeface="Times New Roman" pitchFamily="18" charset="0"/>
                <a:cs typeface="Times New Roman" pitchFamily="18" charset="0"/>
              </a:rPr>
              <a:t>Problèmes</a:t>
            </a:r>
            <a:r>
              <a:rPr lang="hu-HU" i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hu-HU" i="1" dirty="0" err="1">
                <a:latin typeface="Times New Roman" pitchFamily="18" charset="0"/>
                <a:cs typeface="Times New Roman" pitchFamily="18" charset="0"/>
              </a:rPr>
              <a:t>linguistique</a:t>
            </a:r>
            <a:r>
              <a:rPr lang="hu-H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i="1" dirty="0" err="1">
                <a:latin typeface="Times New Roman" pitchFamily="18" charset="0"/>
                <a:cs typeface="Times New Roman" pitchFamily="18" charset="0"/>
              </a:rPr>
              <a:t>générale</a:t>
            </a:r>
            <a:r>
              <a:rPr lang="hu-H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Paris: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Gallimard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, 1966.</a:t>
            </a:r>
            <a:r>
              <a:rPr lang="hu-HU" dirty="0"/>
              <a:t>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717D7-DECA-4598-9773-0BB712ABB08B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5110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2019.03.13.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2019.03.13.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2019.03.13.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2019.03.13.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2019.03.13.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2019.03.13.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2019.03.13.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2019.03.13.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2019.03.13.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2019.03.13.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2019.03.13.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D8ABD-CB35-4903-A619-0B95534C6BEA}" type="datetimeFigureOut">
              <a:rPr lang="hu-HU" smtClean="0"/>
              <a:pPr/>
              <a:t>2019.03.13.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Linguistic </a:t>
            </a:r>
            <a:r>
              <a:rPr lang="en-US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Interpretations of the Middle Voice</a:t>
            </a:r>
            <a:r>
              <a:rPr lang="hu-H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hu-HU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III.: </a:t>
            </a:r>
            <a:r>
              <a:rPr lang="hu-H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27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Benveniste</a:t>
            </a:r>
            <a:r>
              <a:rPr lang="hu-HU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7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hu-HU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7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7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Indo-European</a:t>
            </a:r>
            <a:r>
              <a:rPr lang="hu-HU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7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Voice</a:t>
            </a:r>
            <a:r>
              <a:rPr lang="hu-HU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Systems</a:t>
            </a:r>
            <a:br>
              <a:rPr lang="hu-HU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6166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4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 </a:t>
            </a:r>
            <a:r>
              <a:rPr lang="hu-HU" sz="2400" dirty="0" err="1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Structure</a:t>
            </a: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of </a:t>
            </a:r>
            <a:r>
              <a:rPr lang="hu-HU" sz="2400" dirty="0" err="1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</a:t>
            </a: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Presentation</a:t>
            </a: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hu-HU" sz="2400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1) </a:t>
            </a:r>
            <a:r>
              <a:rPr lang="hu-HU" sz="2400" dirty="0" err="1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Benveniste’s</a:t>
            </a: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Theses</a:t>
            </a: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on</a:t>
            </a: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</a:t>
            </a: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Primordial</a:t>
            </a: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Voice</a:t>
            </a: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Systems </a:t>
            </a:r>
          </a:p>
          <a:p>
            <a:pPr marL="0" indent="0">
              <a:buNone/>
            </a:pPr>
            <a:endParaRPr lang="hu-HU" sz="24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2)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Insight into ‘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Mediality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’ as Reflected in Primordial Voice Systems</a:t>
            </a:r>
          </a:p>
          <a:p>
            <a:pPr marL="0" indent="0">
              <a:buNone/>
            </a:pPr>
            <a:endParaRPr lang="hu-HU" sz="24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3)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 Philosophical Significance of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Mediality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’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---------------------------------------------------------------------------------------------------------------------------------------</a:t>
            </a:r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described study was carried out as part of the EFOP-3.6.1-16-2016-00011 “Younger and Renewing University – Innovative Knowledge City – institutional development of the University of Miskolc aiming at intelligent specialisation” project implemented in the framework of the </a:t>
            </a:r>
            <a:r>
              <a:rPr lang="en-GB" sz="1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Szechenyi</a:t>
            </a:r>
            <a:r>
              <a:rPr lang="en-GB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2020 program. The realization of this project is supported by the European Union, co-financed by the European Social Fund.”</a:t>
            </a:r>
            <a:endParaRPr lang="hu-H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47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700" dirty="0" err="1" smtClean="0">
                <a:latin typeface="Times New Roman" pitchFamily="18" charset="0"/>
                <a:cs typeface="Times New Roman" pitchFamily="18" charset="0"/>
              </a:rPr>
              <a:t>Benveniste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700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700" dirty="0" err="1" smtClean="0">
                <a:latin typeface="Times New Roman" pitchFamily="18" charset="0"/>
                <a:cs typeface="Times New Roman" pitchFamily="18" charset="0"/>
              </a:rPr>
              <a:t>Middle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700" dirty="0" err="1" smtClean="0">
                <a:latin typeface="Times New Roman" pitchFamily="18" charset="0"/>
                <a:cs typeface="Times New Roman" pitchFamily="18" charset="0"/>
              </a:rPr>
              <a:t>Voice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 – 1</a:t>
            </a:r>
            <a:br>
              <a:rPr lang="hu-H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1600" i="1" dirty="0" smtClean="0">
                <a:latin typeface="Times New Roman" pitchFamily="18" charset="0"/>
                <a:cs typeface="Times New Roman" pitchFamily="18" charset="0"/>
              </a:rPr>
              <a:t>Problems in general linguistics 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(1966) 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 </a:t>
            </a:r>
            <a:br>
              <a:rPr lang="hu-HU" sz="2000" dirty="0" smtClean="0"/>
            </a:b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hu-HU" sz="2400" dirty="0" smtClean="0">
                <a:latin typeface="Times New Roman" pitchFamily="18" charset="0"/>
                <a:cs typeface="Times New Roman" pitchFamily="18" charset="0"/>
              </a:rPr>
            </a:b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544616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endParaRPr lang="hu-H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36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The distinction between active &amp; passive </a:t>
            </a:r>
            <a:r>
              <a:rPr lang="en-GB" sz="15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hu-HU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15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33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GB" sz="3300" b="1" dirty="0" smtClean="0">
                <a:latin typeface="Times New Roman" pitchFamily="18" charset="0"/>
                <a:cs typeface="Times New Roman" pitchFamily="18" charset="0"/>
              </a:rPr>
              <a:t>confusing</a:t>
            </a:r>
            <a:r>
              <a:rPr lang="en-GB" sz="3300" dirty="0" smtClean="0">
                <a:latin typeface="Times New Roman" pitchFamily="18" charset="0"/>
                <a:cs typeface="Times New Roman" pitchFamily="18" charset="0"/>
              </a:rPr>
              <a:t>: 	‒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appears necessary ↔ yet, many languages do not have it</a:t>
            </a:r>
            <a:endParaRPr lang="hu-H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33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GB" sz="3300" dirty="0" smtClean="0">
                <a:latin typeface="Times New Roman" pitchFamily="18" charset="0"/>
                <a:cs typeface="Times New Roman" pitchFamily="18" charset="0"/>
              </a:rPr>
              <a:t>‒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simple ↔ we have great difficulty in interpreting it</a:t>
            </a:r>
            <a:endParaRPr lang="hu-H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33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‒ symmetrical ↔ yet, it abounds in conflicting expressions</a:t>
            </a:r>
            <a:endParaRPr lang="hu-H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3300" dirty="0" smtClean="0">
                <a:latin typeface="Times New Roman" pitchFamily="18" charset="0"/>
                <a:cs typeface="Times New Roman" pitchFamily="18" charset="0"/>
              </a:rPr>
              <a:t>								</a:t>
            </a:r>
            <a:endParaRPr lang="hu-H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33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3300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GB" sz="33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indispensable as a fundamental determination of thought”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3300" dirty="0" smtClean="0">
                <a:latin typeface="Times New Roman" pitchFamily="18" charset="0"/>
                <a:cs typeface="Times New Roman" pitchFamily="18" charset="0"/>
              </a:rPr>
              <a:t>n the Occidental languages</a:t>
            </a:r>
            <a:endParaRPr lang="hu-H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↔ </a:t>
            </a:r>
            <a:r>
              <a:rPr lang="hu-HU" sz="33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inessential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to the Indo-European verbal system”: </a:t>
            </a:r>
            <a:endParaRPr lang="hu-H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3300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it emerged “in the course of a not so </a:t>
            </a:r>
            <a:r>
              <a:rPr lang="en-GB" sz="3300" dirty="0" smtClean="0">
                <a:latin typeface="Times New Roman" pitchFamily="18" charset="0"/>
                <a:cs typeface="Times New Roman" pitchFamily="18" charset="0"/>
              </a:rPr>
              <a:t>ancient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history</a:t>
            </a:r>
            <a:r>
              <a:rPr lang="en-GB" sz="33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hu-H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Prior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opposition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, there was a triple division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active, middle, and passive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		  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but “only for a given period in the history of Greek.” 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passive voice stems from the middle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it is “a modality of the middle, … with which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	             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 keeps close ties even when it has reached the state of a distinct category.” 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primordial verbal system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consisted of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two voices,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active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middle</a:t>
            </a:r>
            <a:endParaRPr lang="hu-H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700" dirty="0" err="1" smtClean="0">
                <a:latin typeface="Times New Roman" pitchFamily="18" charset="0"/>
                <a:cs typeface="Times New Roman" pitchFamily="18" charset="0"/>
              </a:rPr>
              <a:t>Benveniste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700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700" dirty="0" err="1" smtClean="0">
                <a:latin typeface="Times New Roman" pitchFamily="18" charset="0"/>
                <a:cs typeface="Times New Roman" pitchFamily="18" charset="0"/>
              </a:rPr>
              <a:t>Middle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700" dirty="0" err="1" smtClean="0">
                <a:latin typeface="Times New Roman" pitchFamily="18" charset="0"/>
                <a:cs typeface="Times New Roman" pitchFamily="18" charset="0"/>
              </a:rPr>
              <a:t>Voice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 – 2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dirty="0" smtClean="0">
                <a:latin typeface="Times New Roman" pitchFamily="18" charset="0"/>
                <a:cs typeface="Times New Roman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endParaRPr lang="hu-H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hu-H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1900" b="1" dirty="0" smtClean="0"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The terms and categorizations of the diatheses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stem from the Greek grammarians</a:t>
            </a: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→ they give expression only to “a peculiarity of a certain stage of the language” </a:t>
            </a: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→ “the signification of this [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A-M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] opposition must be completely different”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1900" b="1" dirty="0" smtClean="0">
                <a:latin typeface="Times New Roman" pitchFamily="18" charset="0"/>
                <a:cs typeface="Times New Roman" pitchFamily="18" charset="0"/>
              </a:rPr>
              <a:t>f) 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From ‘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primordiality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,’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historical origin one is not to infer to ‘authenticity’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both distinctions [A-M / A-P] “are governed by the necessities of a linguistic system”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1900" b="1" dirty="0" smtClean="0">
                <a:latin typeface="Times New Roman" pitchFamily="18" charset="0"/>
                <a:cs typeface="Times New Roman" pitchFamily="18" charset="0"/>
              </a:rPr>
              <a:t>g) 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The two oppositions [A-M / A-P] are distinct in nature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→ they cannot be compared along their seemingly common term, the ‘active’ 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1900" b="1" dirty="0" smtClean="0">
                <a:latin typeface="Times New Roman" pitchFamily="18" charset="0"/>
                <a:cs typeface="Times New Roman" pitchFamily="18" charset="0"/>
              </a:rPr>
              <a:t>h) 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The generally accepted meaning of the middle voice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(derived from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Pānini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“the middle indicates only a </a:t>
            </a:r>
            <a:r>
              <a:rPr lang="en-US" sz="1700" u="sng" dirty="0" smtClean="0">
                <a:latin typeface="Times New Roman" pitchFamily="18" charset="0"/>
                <a:cs typeface="Times New Roman" pitchFamily="18" charset="0"/>
              </a:rPr>
              <a:t>certain relationship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of the action with the subject, 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		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or an ‘</a:t>
            </a:r>
            <a:r>
              <a:rPr lang="en-US" sz="1700" u="sng" dirty="0" smtClean="0">
                <a:latin typeface="Times New Roman" pitchFamily="18" charset="0"/>
                <a:cs typeface="Times New Roman" pitchFamily="18" charset="0"/>
              </a:rPr>
              <a:t>interest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’ of the subject in the action” 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↔ It is „a rather vague formula”, for the „linguistic nature of that reference still escapes us”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1900" b="1" dirty="0" smtClean="0">
                <a:latin typeface="Times New Roman" pitchFamily="18" charset="0"/>
                <a:cs typeface="Times New Roman" pitchFamily="18" charset="0"/>
              </a:rPr>
              <a:t>i) 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The middle is not to be defined in the usual manner ‒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“by starting with the forms that admit the two series of endings”</a:t>
            </a: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dirty="0" smtClean="0"/>
              <a:t> </a:t>
            </a:r>
            <a:endParaRPr lang="hu-HU" sz="1800" dirty="0" smtClean="0"/>
          </a:p>
          <a:p>
            <a:pPr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Benveniste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Middle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Voice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– 3</a:t>
            </a:r>
            <a:br>
              <a:rPr lang="hu-HU" sz="2400" dirty="0" smtClean="0">
                <a:latin typeface="Times New Roman" pitchFamily="18" charset="0"/>
                <a:cs typeface="Times New Roman" pitchFamily="18" charset="0"/>
              </a:rPr>
            </a:b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5688632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j)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hu-HU" sz="29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en-US" sz="29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start with the classes of </a:t>
            </a:r>
            <a:r>
              <a:rPr lang="en-US" sz="2900" b="1" i="1" dirty="0" err="1" smtClean="0">
                <a:latin typeface="Times New Roman" pitchFamily="18" charset="0"/>
                <a:cs typeface="Times New Roman" pitchFamily="18" charset="0"/>
              </a:rPr>
              <a:t>activa</a:t>
            </a:r>
            <a:r>
              <a:rPr lang="en-US" sz="29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i="1" dirty="0" err="1" smtClean="0">
                <a:latin typeface="Times New Roman" pitchFamily="18" charset="0"/>
                <a:cs typeface="Times New Roman" pitchFamily="18" charset="0"/>
              </a:rPr>
              <a:t>tantum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900" b="1" i="1" dirty="0" smtClean="0">
                <a:latin typeface="Times New Roman" pitchFamily="18" charset="0"/>
                <a:cs typeface="Times New Roman" pitchFamily="18" charset="0"/>
              </a:rPr>
              <a:t>media </a:t>
            </a:r>
            <a:r>
              <a:rPr lang="en-US" sz="2900" b="1" i="1" dirty="0" err="1" smtClean="0">
                <a:latin typeface="Times New Roman" pitchFamily="18" charset="0"/>
                <a:cs typeface="Times New Roman" pitchFamily="18" charset="0"/>
              </a:rPr>
              <a:t>tantum</a:t>
            </a:r>
            <a:r>
              <a:rPr lang="en-US" sz="29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		“to find out what makes each one unsuited to the diathesis of the other.”</a:t>
            </a: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I.   Only active: be [!]; go; live; flow; bend; blow; eat; drink; give. </a:t>
            </a:r>
          </a:p>
          <a:p>
            <a:pPr>
              <a:buNone/>
            </a:pP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II. 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Only middle: be born; die; follow, yield to a notion; be master [!]; lie; sit; enjoy, benefit; suffer [!], </a:t>
            </a: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endure; experience mental disturbance; take measures; speak; etc.” </a:t>
            </a: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hu-HU" sz="2900" b="1" dirty="0" smtClean="0">
                <a:latin typeface="Times New Roman" pitchFamily="18" charset="0"/>
                <a:cs typeface="Times New Roman" pitchFamily="18" charset="0"/>
              </a:rPr>
              <a:t>k)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The principle of distinction</a:t>
            </a: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urns on the relationship between subject &amp; process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900" u="sng" dirty="0" smtClean="0">
                <a:latin typeface="Times New Roman" pitchFamily="18" charset="0"/>
                <a:cs typeface="Times New Roman" pitchFamily="18" charset="0"/>
              </a:rPr>
              <a:t>Active verbs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“denote a process that is accomplished outside the subject”</a:t>
            </a:r>
          </a:p>
          <a:p>
            <a:pPr>
              <a:buNone/>
            </a:pPr>
            <a:r>
              <a:rPr lang="en-US" sz="2900" u="sng" dirty="0" smtClean="0">
                <a:latin typeface="Times New Roman" pitchFamily="18" charset="0"/>
                <a:cs typeface="Times New Roman" pitchFamily="18" charset="0"/>
              </a:rPr>
              <a:t>Middle verbs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“indicate a process centering in the subject, the subject being inside the process” </a:t>
            </a: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2900" b="1" dirty="0" smtClean="0">
                <a:latin typeface="Times New Roman" pitchFamily="18" charset="0"/>
                <a:cs typeface="Times New Roman" pitchFamily="18" charset="0"/>
              </a:rPr>
              <a:t>l)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This definitions is </a:t>
            </a: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valid</a:t>
            </a:r>
            <a:r>
              <a:rPr lang="hu-H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“without regard to the semantic nature of the verbs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>
              <a:buNone/>
            </a:pP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ii) may go against our “’instinctive’ mental image that we form of certain notions” </a:t>
            </a:r>
          </a:p>
          <a:p>
            <a:pPr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A-M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difference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do not coincide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with that between verbs of action &amp; verbs of condition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E.g.: ‘to be’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activa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tantum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‒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“is a process in which the participation of the subject is not required” </a:t>
            </a: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600" i="1" dirty="0" smtClean="0">
                <a:latin typeface="Times New Roman" pitchFamily="18" charset="0"/>
                <a:cs typeface="Times New Roman" pitchFamily="18" charset="0"/>
              </a:rPr>
              <a:t>	  ‘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being born, sleeping, imagining, growing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’ (</a:t>
            </a:r>
            <a:r>
              <a:rPr lang="hu-HU" sz="2600" i="1" dirty="0" err="1" smtClean="0">
                <a:latin typeface="Times New Roman" pitchFamily="18" charset="0"/>
                <a:cs typeface="Times New Roman" pitchFamily="18" charset="0"/>
              </a:rPr>
              <a:t>media</a:t>
            </a:r>
            <a:r>
              <a:rPr lang="hu-H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i="1" dirty="0" err="1" smtClean="0">
                <a:latin typeface="Times New Roman" pitchFamily="18" charset="0"/>
                <a:cs typeface="Times New Roman" pitchFamily="18" charset="0"/>
              </a:rPr>
              <a:t>tantum</a:t>
            </a:r>
            <a:r>
              <a:rPr lang="hu-HU" sz="26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‒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subject is “the center as well as </a:t>
            </a: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agent of the process; he achieves something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which is being achieved in him” </a:t>
            </a:r>
          </a:p>
          <a:p>
            <a:pPr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700" dirty="0" err="1" smtClean="0">
                <a:latin typeface="Times New Roman" pitchFamily="18" charset="0"/>
                <a:cs typeface="Times New Roman" pitchFamily="18" charset="0"/>
              </a:rPr>
              <a:t>Benveniste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700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700" dirty="0" err="1" smtClean="0">
                <a:latin typeface="Times New Roman" pitchFamily="18" charset="0"/>
                <a:cs typeface="Times New Roman" pitchFamily="18" charset="0"/>
              </a:rPr>
              <a:t>Middle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700" dirty="0" err="1" smtClean="0">
                <a:latin typeface="Times New Roman" pitchFamily="18" charset="0"/>
                <a:cs typeface="Times New Roman" pitchFamily="18" charset="0"/>
              </a:rPr>
              <a:t>Voice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 – 4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dirty="0" smtClean="0">
                <a:latin typeface="Times New Roman" pitchFamily="18" charset="0"/>
                <a:cs typeface="Times New Roman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688632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endParaRPr lang="hu-H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2600" b="1" dirty="0" smtClean="0">
                <a:latin typeface="Times New Roman" pitchFamily="18" charset="0"/>
                <a:cs typeface="Times New Roman" pitchFamily="18" charset="0"/>
              </a:rPr>
              <a:t>m)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Checking the principle: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 middle verb endowed secondarily with an active form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→</a:t>
            </a:r>
            <a:endParaRPr lang="hu-HU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100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None/>
            </a:pPr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“the subject, in becoming exterior to the process, will become agent of it, and</a:t>
            </a:r>
            <a:endParaRPr lang="hu-HU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the process, no longer taking place within the subject, will be transferred to another term </a:t>
            </a:r>
            <a:endParaRPr lang="hu-HU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that will become the object of it. The middle will be converted into a transitive.”</a:t>
            </a:r>
            <a:endParaRPr lang="hu-HU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E.g.:  </a:t>
            </a: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choimatai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(middle) ‘he sleeps’ → </a:t>
            </a: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choima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(active) ‘he puts (someone) to sleep’ </a:t>
            </a:r>
            <a:endParaRPr lang="hu-HU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‘I hope’ → ‘I produce hope (in another) </a:t>
            </a:r>
            <a:endParaRPr lang="hu-HU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‘I dance’ → ‘I make (another) dance’ </a:t>
            </a:r>
            <a:endParaRPr lang="hu-HU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2600" b="1" dirty="0" smtClean="0">
                <a:latin typeface="Times New Roman" pitchFamily="18" charset="0"/>
                <a:cs typeface="Times New Roman" pitchFamily="18" charset="0"/>
              </a:rPr>
              <a:t>n)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The principle also accounts for verbs with a double diathesis: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E.g.: ‘to establish laws’ → ‘to establish laws and include oneself therein’ (= to give oneself laws) </a:t>
            </a:r>
            <a:endParaRPr lang="hu-HU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‘he produces the war’ (= he provides the occasion for it) → ‘he makes war in which he takes part’</a:t>
            </a:r>
            <a:endParaRPr lang="hu-HU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Ʃ</a:t>
            </a:r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:     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the active reveals “the 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exterior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position of the subject in relation to the process” </a:t>
            </a:r>
            <a:endParaRPr lang="hu-HU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the middle defines the “subject as 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interior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to the process” </a:t>
            </a:r>
            <a:endParaRPr lang="hu-HU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21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2600" b="1" dirty="0" smtClean="0">
                <a:latin typeface="Times New Roman" pitchFamily="18" charset="0"/>
                <a:cs typeface="Times New Roman" pitchFamily="18" charset="0"/>
              </a:rPr>
              <a:t>o)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The definition does not lean on the notion of ‘interest’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hu-HU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“this formulation … frees us from resorting to the elusive and, moreover, extra-linguistic notion of </a:t>
            </a:r>
            <a:endParaRPr lang="hu-HU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the ‘interest’ of the subject in the process” </a:t>
            </a:r>
            <a:endParaRPr lang="hu-HU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700" dirty="0" err="1" smtClean="0">
                <a:latin typeface="Times New Roman" pitchFamily="18" charset="0"/>
                <a:cs typeface="Times New Roman" pitchFamily="18" charset="0"/>
              </a:rPr>
              <a:t>Benveniste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700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700" dirty="0" err="1" smtClean="0">
                <a:latin typeface="Times New Roman" pitchFamily="18" charset="0"/>
                <a:cs typeface="Times New Roman" pitchFamily="18" charset="0"/>
              </a:rPr>
              <a:t>Middle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700" dirty="0" err="1" smtClean="0">
                <a:latin typeface="Times New Roman" pitchFamily="18" charset="0"/>
                <a:cs typeface="Times New Roman" pitchFamily="18" charset="0"/>
              </a:rPr>
              <a:t>Voice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 – 5</a:t>
            </a:r>
            <a:br>
              <a:rPr lang="hu-HU" sz="2700" dirty="0" smtClean="0">
                <a:latin typeface="Times New Roman" pitchFamily="18" charset="0"/>
                <a:cs typeface="Times New Roman" pitchFamily="18" charset="0"/>
              </a:rPr>
            </a:br>
            <a:endParaRPr lang="hu-HU" sz="27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hu-H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p)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Benveniste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suggests that we must “substitute the notions of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‘external diathesis’ 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‘internal diathesis’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for the terms ‘active’ and ‘middle’.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q)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As a consequence,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the passive must be re-defined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“But that is a problem which cannot be discussed in passing.”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r)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The place of diathesis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in the Indo-European verb system: 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diathesis, person, and number define “</a:t>
            </a:r>
            <a:r>
              <a:rPr lang="en-US" sz="1800" u="sng" dirty="0" smtClean="0">
                <a:latin typeface="Times New Roman" pitchFamily="18" charset="0"/>
                <a:cs typeface="Times New Roman" pitchFamily="18" charset="0"/>
              </a:rPr>
              <a:t>the positional field of the subject”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	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person, according to whether the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enters into the ‘I-you’ person relationship or is a ‘non-person’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number, according to whether it is individual or plural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diathesis, according to whether it is exterior or interior to the process”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Ʃ: merged in a single ending, they “</a:t>
            </a:r>
            <a:r>
              <a:rPr lang="en-US" sz="1800" u="sng" dirty="0" smtClean="0">
                <a:latin typeface="Times New Roman" pitchFamily="18" charset="0"/>
                <a:cs typeface="Times New Roman" pitchFamily="18" charset="0"/>
              </a:rPr>
              <a:t>indicate the relationship of the subject to the process”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Insight into ‘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Mediality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 as Reflected in Primordial Voice Systems </a:t>
            </a:r>
            <a:r>
              <a:rPr lang="hu-HU" sz="2400" dirty="0" smtClean="0"/>
              <a:t/>
            </a:r>
            <a:br>
              <a:rPr lang="hu-HU" sz="2400" dirty="0" smtClean="0"/>
            </a:b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8772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mesotes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should </a:t>
            </a:r>
            <a:r>
              <a:rPr lang="hu-HU" sz="2100" b="1" dirty="0" err="1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be construed as the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‘middle/transitional’</a:t>
            </a:r>
            <a:endParaRPr lang="hu-HU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↔ </a:t>
            </a:r>
            <a:r>
              <a:rPr lang="hu-HU" sz="2100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 is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‘medial’: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express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an ‘action’ of ‘subject’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stand</a:t>
            </a:r>
            <a:r>
              <a:rPr lang="hu-HU" sz="2100" i="1" dirty="0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 in the medium of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event 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Comparing the primordial (A-M) &amp; 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ccidental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(A-P) voice systems:   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a) Primordial voices express: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event ― sub-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ject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(to event) ― locality of sub-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ject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towards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event)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b) Occidental voices express: ‘action’ ― subject (as agent of action, or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as being acted upon)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= a linear/one-dimensional perspective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subject→action→subject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c) Due to the transition: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meaning of middle verbs became rather inaccessible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that of the active voice altered and  narrowed considerably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notion of ‘pure event’ &amp; of the ‘locality’ of sub-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ject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have got lost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 distinction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of A-M h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as nothing to do with the notion of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interest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’.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Occ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voice systems: thinking in terms of subject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object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agent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patient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--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subject in the center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rim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voice systems: thinking in terms of verb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subject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event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agent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--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subject displaced in favor of the event</a:t>
            </a: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9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primordial insight into the elemental ‘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mediality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’ of human condition</a:t>
            </a: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The philosophical significance of ‘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mediality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alternative to the Cartesian subject-object dichotomy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(= philosophical fixation of thinking in terms of agent &amp; patient) 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makes intelligible central features of hermeneutic-phenomenological ontology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(e.g. the notions of ‘phenomenon’, and ‘play’)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implies a new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participatory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type of experience: medial experience of meaning-formation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highlights tensions between types of rationality: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universalist reason &amp; understanding ↔ finite-historical-situated practical reason (of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lifeworld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makes the tensions between hermeneutic &amp; analytic philosophies more intelligible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enables a tripartite typology of agency ↔ Greek distinction between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poiesis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&amp; praxis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explains the pervasive lack of distinguishing between making &amp; artistic creating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3034</TotalTime>
  <Words>308</Words>
  <Application>Microsoft Office PowerPoint</Application>
  <PresentationFormat>Diavetítés a képernyőre (4:3 oldalarány)</PresentationFormat>
  <Paragraphs>161</Paragraphs>
  <Slides>8</Slides>
  <Notes>1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  <vt:variant>
        <vt:lpstr>Egyéni diasorok</vt:lpstr>
      </vt:variant>
      <vt:variant>
        <vt:i4>3</vt:i4>
      </vt:variant>
    </vt:vector>
  </HeadingPairs>
  <TitlesOfParts>
    <vt:vector size="15" baseType="lpstr">
      <vt:lpstr>Arial</vt:lpstr>
      <vt:lpstr>Calibri</vt:lpstr>
      <vt:lpstr>Times New Roman</vt:lpstr>
      <vt:lpstr>Office-téma</vt:lpstr>
      <vt:lpstr> Linguistic Interpretations of the Middle Voice – III.:  Benveniste on the Indo-European Voice Systems  </vt:lpstr>
      <vt:lpstr>  Benveniste on Middle Voice – 1 Problems in general linguistics (1966)      </vt:lpstr>
      <vt:lpstr> Benveniste on Middle Voice – 2 </vt:lpstr>
      <vt:lpstr>Benveniste on Middle Voice – 3 </vt:lpstr>
      <vt:lpstr> Benveniste on Middle Voice – 4 </vt:lpstr>
      <vt:lpstr> Benveniste on Middle Voice – 5 </vt:lpstr>
      <vt:lpstr>Insight into ‘Mediality’ as Reflected in Primordial Voice Systems  </vt:lpstr>
      <vt:lpstr> The philosophical significance of ‘mediality’  </vt:lpstr>
      <vt:lpstr>Egyéni diasor 1</vt:lpstr>
      <vt:lpstr>Egyéni diasor 2</vt:lpstr>
      <vt:lpstr>Egyéni diasor 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Linguistic Interpretations of the Middle Voice</dc:title>
  <dc:creator>User</dc:creator>
  <cp:lastModifiedBy>Oktató</cp:lastModifiedBy>
  <cp:revision>183</cp:revision>
  <cp:lastPrinted>2018-11-14T14:02:17Z</cp:lastPrinted>
  <dcterms:created xsi:type="dcterms:W3CDTF">2018-10-29T07:56:31Z</dcterms:created>
  <dcterms:modified xsi:type="dcterms:W3CDTF">2019-03-13T06:55:02Z</dcterms:modified>
</cp:coreProperties>
</file>