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67" r:id="rId4"/>
    <p:sldId id="269" r:id="rId5"/>
    <p:sldId id="258" r:id="rId6"/>
    <p:sldId id="259" r:id="rId7"/>
    <p:sldId id="260" r:id="rId8"/>
    <p:sldId id="262" r:id="rId9"/>
    <p:sldId id="265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273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723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1768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3CB4-BD89-4D1F-8212-2DE8733470D2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97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2F67-112C-4312-87FB-9B35032077FB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710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5636-BAA8-4598-AF40-4BCF27BB3C37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649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0943-E558-4736-AC7A-A1B93A8EDE03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928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1623-8A7F-44E7-B27F-0A379BF9F7FD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620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ECF2-E665-4F0B-9160-4205094BFB10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1857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59D6-B1EB-44F6-9929-7F97D2B9D483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4830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EF6F-3E09-4FBD-BB98-5342BE04C42A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02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57247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CCCB-038D-4092-B5B5-D006F6608E5C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081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C50A-28DC-4FE7-861C-F4DC811CA516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054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1ECC-3B38-4D06-ACD5-B7E2A1F6802C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2104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3CB4-BD89-4D1F-8212-2DE8733470D2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673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2F67-112C-4312-87FB-9B35032077FB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0983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5636-BAA8-4598-AF40-4BCF27BB3C37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7116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0943-E558-4736-AC7A-A1B93A8EDE03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9780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1623-8A7F-44E7-B27F-0A379BF9F7FD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949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ECF2-E665-4F0B-9160-4205094BFB10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5233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59D6-B1EB-44F6-9929-7F97D2B9D483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912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0086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EF6F-3E09-4FBD-BB98-5342BE04C42A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8225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CCCB-038D-4092-B5B5-D006F6608E5C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354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C50A-28DC-4FE7-861C-F4DC811CA516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3940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01ECC-3B38-4D06-ACD5-B7E2A1F6802C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637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566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533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1307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055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8735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894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8FDB1-5F4E-422D-B148-8A3C7DE0DCA0}" type="datetimeFigureOut">
              <a:rPr lang="hu-HU" smtClean="0"/>
              <a:t>2020. 05. 16.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706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14C3B-13B9-4582-BB69-16F13F68E526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A9AEE-0E6A-4883-9734-BDDC8219B64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16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14C3B-13B9-4582-BB69-16F13F68E526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2020. 05. 16.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A9AEE-0E6A-4883-9734-BDDC8219B64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03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A modernitás hegeli kritikája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692696"/>
            <a:ext cx="8964488" cy="597666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hu-H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A filozófia valamennyi alakja önnön „korának gondolata”, „tudás korának szubsztanciális mozzanatáról”. 							(Hegel 1977: 59-60)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Hegel filozófiája: a modernitás lényegének megragadása   </a:t>
            </a:r>
          </a:p>
          <a:p>
            <a:pPr>
              <a:buNone/>
            </a:pP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új kor „elve” a szubjektivitás: </a:t>
            </a:r>
          </a:p>
          <a:p>
            <a:pPr>
              <a:buNone/>
            </a:pP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            „A szubjektum </a:t>
            </a:r>
            <a:r>
              <a:rPr lang="hu-HU" sz="2900" i="1" dirty="0" smtClean="0">
                <a:latin typeface="Times New Roman" pitchFamily="18" charset="0"/>
                <a:cs typeface="Times New Roman" pitchFamily="18" charset="0"/>
              </a:rPr>
              <a:t>különösségének </a:t>
            </a: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joga, … a </a:t>
            </a:r>
            <a:r>
              <a:rPr lang="hu-HU" sz="2900" i="1" dirty="0" smtClean="0">
                <a:latin typeface="Times New Roman" pitchFamily="18" charset="0"/>
                <a:cs typeface="Times New Roman" pitchFamily="18" charset="0"/>
              </a:rPr>
              <a:t>szubjektív szabadság </a:t>
            </a: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joga a forduló- és középpont az  </a:t>
            </a:r>
          </a:p>
          <a:p>
            <a:pPr>
              <a:buNone/>
            </a:pP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hu-HU" sz="2900" i="1" dirty="0" smtClean="0">
                <a:latin typeface="Times New Roman" pitchFamily="18" charset="0"/>
                <a:cs typeface="Times New Roman" pitchFamily="18" charset="0"/>
              </a:rPr>
              <a:t>ókor </a:t>
            </a: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és a </a:t>
            </a:r>
            <a:r>
              <a:rPr lang="hu-HU" sz="2900" i="1" dirty="0" smtClean="0">
                <a:latin typeface="Times New Roman" pitchFamily="18" charset="0"/>
                <a:cs typeface="Times New Roman" pitchFamily="18" charset="0"/>
              </a:rPr>
              <a:t>modern </a:t>
            </a: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kor közötti különbségben.” 		   (</a:t>
            </a:r>
            <a:r>
              <a:rPr lang="hu-HU" sz="2900" i="1" dirty="0" smtClean="0">
                <a:latin typeface="Times New Roman" pitchFamily="18" charset="0"/>
                <a:cs typeface="Times New Roman" pitchFamily="18" charset="0"/>
              </a:rPr>
              <a:t>Jogfilozófia </a:t>
            </a: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1983, §124: 142)</a:t>
            </a:r>
          </a:p>
          <a:p>
            <a:pPr>
              <a:buNone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szubjektivitás lényege: 	      i) a reflexió, az abban rejlő szabadság → elkülönböződés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    = a totalitásból való kihullás →  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) idegen, objektív hatalmakkal találja magát szemben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    → meghasonlás-elidegenedés, hamis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identitás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 meghasonlottság felismerése a filozófia születésének pillanata: </a:t>
            </a:r>
          </a:p>
          <a:p>
            <a:pPr>
              <a:buNone/>
            </a:pP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       „Amikor az emberek életéből eltűnik az egyesítés hatalma, amikor az ellentétek elveszítették eleven </a:t>
            </a:r>
          </a:p>
          <a:p>
            <a:pPr>
              <a:buNone/>
            </a:pP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        … kölcsönhatásukat és önállóságra tesznek szert, akkor kialakul a filozófia szükséglete” </a:t>
            </a:r>
          </a:p>
          <a:p>
            <a:pPr>
              <a:buNone/>
            </a:pPr>
            <a:r>
              <a:rPr lang="hu-HU" sz="2900" dirty="0" smtClean="0">
                <a:latin typeface="Times New Roman" pitchFamily="18" charset="0"/>
                <a:cs typeface="Times New Roman" pitchFamily="18" charset="0"/>
              </a:rPr>
              <a:t>								   (Hegel 1982: 160)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véges szubjektivitás elve 	        + 		kritikájának elve: az Ész mint abszolút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       reflexió (= értelem) 	       ↔  		reflexió 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mint ész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(= „spekuláció”)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304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    „Az abszolútumot meg kell konstruálni a tudat számára – ez a filozófia feladata” (1982: 164) </a:t>
            </a:r>
          </a:p>
          <a:p>
            <a:pPr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    „A reflexió csak akkor ész, … ha az abszolútumra vonatkozik; Ebben … a rész csak mint az abszolútumra való vonatkozás létezik” 				           (i. m.: 168) </a:t>
            </a:r>
            <a:r>
              <a:rPr lang="hu-HU" sz="26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modernség hegeli kritikája: </a:t>
            </a:r>
          </a:p>
          <a:p>
            <a:pPr lvl="0"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	- felismeri a szubjektivitás elvén nyugvó modernitás fölényét a korábbi korokkal szemben, </a:t>
            </a:r>
          </a:p>
          <a:p>
            <a:pPr lvl="0"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	- egyúttal az azzal járó szükségképpeni meghasonlottságot is, ezért </a:t>
            </a:r>
          </a:p>
          <a:p>
            <a:pPr lvl="0"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	- a szubjektivitás elvének egyoldalúságát</a:t>
            </a:r>
            <a:r>
              <a:rPr lang="hu-H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igyekszik felmutatni, mégpedig </a:t>
            </a:r>
          </a:p>
          <a:p>
            <a:pPr lvl="0"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	- az abszolút ésszerűség mint totalitás irányában való túlhaladása révén. 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→ „ami ésszerű, az valóságos; s ami valóságos, az ésszerű” (Hegel 1983: 20)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=     a 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meghasonlott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szubjektivitás az 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ésszerű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totalitás mozzanata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					        ↨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 tételben rejlene a kor „igazolása” 	       ― 	ám az felszámolja a fennálló kritikáját: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= „az önmagát megértő szubjektum logikája”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= a polgári társadalom „felemelése” az államba = egy erős állam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institucionalizmusa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Csak az abszolútum filozófiája számára tűnhetnek fel ésszerűként a valóság meghasonlottságai. 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AEE-0E6A-4883-9734-BDDC8219B64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213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hu-HU" sz="2400" dirty="0" smtClean="0">
                <a:effectLst/>
                <a:latin typeface="Times New Roman"/>
                <a:ea typeface="Calibri"/>
              </a:rPr>
              <a:t>A „szellem” hegeli fogalma</a:t>
            </a:r>
            <a:endParaRPr lang="hu-HU" sz="2400" dirty="0"/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8640960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93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hu-HU" sz="2400" i="1" dirty="0" smtClean="0">
                <a:effectLst/>
                <a:latin typeface="Times New Roman"/>
                <a:ea typeface="Calibri"/>
              </a:rPr>
              <a:t>A szellem fenomenológiája – </a:t>
            </a:r>
            <a:r>
              <a:rPr lang="hu-HU" sz="2400" dirty="0" smtClean="0">
                <a:effectLst/>
                <a:latin typeface="Times New Roman"/>
                <a:ea typeface="Calibri"/>
              </a:rPr>
              <a:t>Tudat, Öntudat</a:t>
            </a:r>
            <a:endParaRPr lang="hu-HU" sz="2400" dirty="0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427036"/>
            <a:ext cx="8496300" cy="4940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65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marL="2247900" indent="449580" algn="l">
              <a:lnSpc>
                <a:spcPct val="115000"/>
              </a:lnSpc>
              <a:spcAft>
                <a:spcPts val="0"/>
              </a:spcAft>
            </a:pPr>
            <a:r>
              <a:rPr lang="hu-HU" sz="2700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hu-HU" sz="27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hu-HU" sz="2700" dirty="0">
                <a:latin typeface="Times New Roman"/>
                <a:ea typeface="Calibri"/>
                <a:cs typeface="Times New Roman"/>
              </a:rPr>
              <a:t>	</a:t>
            </a:r>
            <a:r>
              <a:rPr lang="hu-HU" sz="2700" dirty="0" smtClean="0">
                <a:effectLst/>
                <a:latin typeface="Times New Roman"/>
                <a:ea typeface="Calibri"/>
                <a:cs typeface="Times New Roman"/>
              </a:rPr>
              <a:t>„Uralom és szolgaság”</a:t>
            </a:r>
            <a:r>
              <a:rPr lang="hu-HU" sz="2000" dirty="0">
                <a:ea typeface="Calibri"/>
                <a:cs typeface="Times New Roman"/>
              </a:rPr>
              <a:t/>
            </a:r>
            <a:br>
              <a:rPr lang="hu-HU" sz="2000" dirty="0">
                <a:ea typeface="Calibri"/>
                <a:cs typeface="Times New Roman"/>
              </a:rPr>
            </a:br>
            <a:endParaRPr lang="hu-HU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41309"/>
            <a:ext cx="8642350" cy="4969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320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u-HU" sz="2400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hu-HU" sz="24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hu-HU" sz="2700" dirty="0" smtClean="0">
                <a:effectLst/>
                <a:latin typeface="Times New Roman"/>
                <a:ea typeface="Calibri"/>
                <a:cs typeface="Times New Roman"/>
              </a:rPr>
              <a:t>Hegel: „A boldogtalan tudat”</a:t>
            </a:r>
            <a:r>
              <a:rPr lang="hu-HU" sz="2700" dirty="0">
                <a:ea typeface="Calibri"/>
                <a:cs typeface="Times New Roman"/>
              </a:rPr>
              <a:t/>
            </a:r>
            <a:br>
              <a:rPr lang="hu-HU" sz="2700" dirty="0">
                <a:ea typeface="Calibri"/>
                <a:cs typeface="Times New Roman"/>
              </a:rPr>
            </a:br>
            <a:endParaRPr lang="hu-HU" sz="27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15" y="1196975"/>
            <a:ext cx="8499345" cy="49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315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pPr algn="l"/>
            <a:r>
              <a:rPr lang="hu-HU" sz="2400" dirty="0" smtClean="0">
                <a:effectLst/>
                <a:latin typeface="Times New Roman"/>
                <a:ea typeface="Calibri"/>
              </a:rPr>
              <a:t>		           Hegel: „A lét tana</a:t>
            </a:r>
            <a:r>
              <a:rPr lang="hu-HU" sz="2700" dirty="0" smtClean="0">
                <a:effectLst/>
                <a:latin typeface="Times New Roman"/>
                <a:ea typeface="Calibri"/>
              </a:rPr>
              <a:t>” 	</a:t>
            </a:r>
            <a:r>
              <a:rPr lang="hu-HU" sz="1800" dirty="0" smtClean="0">
                <a:effectLst/>
                <a:latin typeface="Times New Roman"/>
                <a:ea typeface="Calibri"/>
              </a:rPr>
              <a:t>(</a:t>
            </a:r>
            <a:r>
              <a:rPr lang="hu-HU" sz="1800" i="1" dirty="0" smtClean="0">
                <a:effectLst/>
                <a:latin typeface="Times New Roman"/>
                <a:ea typeface="Calibri"/>
              </a:rPr>
              <a:t>Logika: </a:t>
            </a:r>
            <a:r>
              <a:rPr lang="hu-HU" sz="1800" dirty="0" smtClean="0">
                <a:effectLst/>
                <a:latin typeface="Times New Roman"/>
                <a:ea typeface="Calibri"/>
              </a:rPr>
              <a:t>I. szakasz)</a:t>
            </a:r>
            <a:endParaRPr lang="hu-HU" sz="18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52736"/>
            <a:ext cx="8928992" cy="5544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334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83</Words>
  <Application>Microsoft Office PowerPoint</Application>
  <PresentationFormat>Diavetítés a képernyőre (4:3 oldalarány)</PresentationFormat>
  <Paragraphs>46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3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Office-téma</vt:lpstr>
      <vt:lpstr>1_Office-téma</vt:lpstr>
      <vt:lpstr>2_Office-téma</vt:lpstr>
      <vt:lpstr>A modernitás hegeli kritikája  </vt:lpstr>
      <vt:lpstr>PowerPoint bemutató</vt:lpstr>
      <vt:lpstr>A „szellem” hegeli fogalma</vt:lpstr>
      <vt:lpstr>A szellem fenomenológiája – Tudat, Öntudat</vt:lpstr>
      <vt:lpstr>  „Uralom és szolgaság” </vt:lpstr>
      <vt:lpstr> Hegel: „A boldogtalan tudat” </vt:lpstr>
      <vt:lpstr>             Hegel: „A lét tana”  (Logika: I. szakasz)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gyakorlat fogalma a 19-20. századi filozófiákban</dc:title>
  <dc:creator>Miklós</dc:creator>
  <cp:lastModifiedBy>Miklos</cp:lastModifiedBy>
  <cp:revision>21</cp:revision>
  <dcterms:created xsi:type="dcterms:W3CDTF">2017-11-07T16:24:46Z</dcterms:created>
  <dcterms:modified xsi:type="dcterms:W3CDTF">2020-05-16T11:59:48Z</dcterms:modified>
</cp:coreProperties>
</file>