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70" r:id="rId4"/>
    <p:sldId id="272" r:id="rId5"/>
    <p:sldId id="27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7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2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7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7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66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33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3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5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873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94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FDB1-5F4E-422D-B148-8A3C7DE0DCA0}" type="datetimeFigureOut">
              <a:rPr lang="hu-HU" smtClean="0"/>
              <a:t>2020. 05. 17.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0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224790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700" dirty="0" smtClean="0">
                <a:latin typeface="Times New Roman"/>
                <a:ea typeface="Calibri"/>
                <a:cs typeface="Times New Roman"/>
              </a:rPr>
              <a:t>Hegel: 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„Uralom és szolgaság”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41309"/>
            <a:ext cx="8642350" cy="496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2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1798320" indent="449580" algn="l">
              <a:lnSpc>
                <a:spcPct val="115000"/>
              </a:lnSpc>
              <a:spcAft>
                <a:spcPts val="1000"/>
              </a:spcAft>
            </a:pPr>
            <a:r>
              <a:rPr lang="hu-HU" sz="2700" dirty="0"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>
                <a:latin typeface="Times New Roman"/>
                <a:ea typeface="Calibri"/>
                <a:cs typeface="Times New Roman"/>
              </a:rPr>
            </a:br>
            <a:r>
              <a:rPr lang="hu-HU" sz="27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Marx: „Tézisek Feuerbachról”  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7848"/>
            <a:ext cx="8229600" cy="486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7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269748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Marx praxis-fogalma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54" y="1268413"/>
            <a:ext cx="844871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7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36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hu-HU" sz="3600" dirty="0" smtClean="0">
                <a:latin typeface="Times New Roman"/>
                <a:ea typeface="Calibri"/>
                <a:cs typeface="Times New Roman"/>
              </a:rPr>
            </a:br>
            <a:r>
              <a:rPr lang="hu-HU" sz="3600" dirty="0" smtClean="0">
                <a:latin typeface="Times New Roman"/>
                <a:ea typeface="Calibri"/>
                <a:cs typeface="Times New Roman"/>
              </a:rPr>
              <a:t>Történelem </a:t>
            </a:r>
            <a:r>
              <a:rPr lang="hu-HU" sz="3600" dirty="0">
                <a:latin typeface="Times New Roman"/>
                <a:ea typeface="Calibri"/>
                <a:cs typeface="Times New Roman"/>
              </a:rPr>
              <a:t>és osztályharc</a:t>
            </a:r>
            <a:r>
              <a:rPr lang="hu-HU" sz="4000" dirty="0">
                <a:ea typeface="Calibri"/>
                <a:cs typeface="Times New Roman"/>
              </a:rPr>
              <a:t/>
            </a:r>
            <a:br>
              <a:rPr lang="hu-HU" sz="4000" dirty="0"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i="1" dirty="0">
                <a:latin typeface="Times New Roman"/>
                <a:ea typeface="Calibri"/>
                <a:cs typeface="Times New Roman"/>
              </a:rPr>
              <a:t>A kommunista párt kiáltványa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(1848)</a:t>
            </a:r>
            <a:r>
              <a:rPr lang="hu-HU" sz="3800" i="1" dirty="0">
                <a:latin typeface="Times New Roman"/>
                <a:ea typeface="Calibri"/>
                <a:cs typeface="Times New Roman"/>
              </a:rPr>
              <a:t>:</a:t>
            </a:r>
            <a:endParaRPr lang="hu-HU" sz="38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i) osztályok csak bizonyos történelmi korokban / termelési viszonyok közt léteznek</a:t>
            </a:r>
            <a:endParaRPr lang="hu-HU" sz="38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err="1">
                <a:latin typeface="Times New Roman"/>
                <a:ea typeface="Calibri"/>
                <a:cs typeface="Times New Roman"/>
              </a:rPr>
              <a:t>ii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) a kapitalista osztályharc belső szükségszerűséggel vezet a proletariátus diktatúrájához</a:t>
            </a:r>
            <a:endParaRPr lang="hu-HU" sz="3800" dirty="0">
              <a:ea typeface="Calibri"/>
              <a:cs typeface="Times New Roman"/>
            </a:endParaRPr>
          </a:p>
          <a:p>
            <a:pPr marL="1066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err="1">
                <a:latin typeface="Times New Roman"/>
                <a:ea typeface="Calibri"/>
                <a:cs typeface="Times New Roman"/>
              </a:rPr>
              <a:t>iii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) a diktatúra: átmenet az osztályok nélküli társadalomhoz (kommunizmus)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b="1" dirty="0">
                <a:latin typeface="Times New Roman"/>
                <a:ea typeface="Calibri"/>
                <a:cs typeface="Times New Roman"/>
              </a:rPr>
              <a:t>A történelem korszakai és fejlődésük belső törvényszerűsége (→előrejelzés): </a:t>
            </a:r>
            <a:endParaRPr lang="hu-HU" sz="3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ősközösség / kommunális lét</a:t>
            </a:r>
            <a:endParaRPr lang="hu-HU" sz="3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rabszolgaság</a:t>
            </a:r>
            <a:endParaRPr lang="hu-HU" sz="3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feudalizmus	</a:t>
            </a:r>
            <a:r>
              <a:rPr lang="hu-HU" sz="3400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⸺ 2-4: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osztálytársadalmak → mozgástörvényük: az osztályharc</a:t>
            </a:r>
            <a:endParaRPr lang="hu-HU" sz="38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hu-HU" sz="3400" dirty="0" smtClean="0">
                <a:latin typeface="Times New Roman"/>
                <a:ea typeface="Calibri"/>
                <a:cs typeface="Times New Roman"/>
              </a:rPr>
              <a:t>4)    kapitalizmus				        = materialista dialektika </a:t>
            </a:r>
            <a:r>
              <a:rPr lang="hu-HU" sz="3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(T ↔ AT → </a:t>
            </a:r>
            <a:r>
              <a:rPr lang="hu-HU" sz="3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SzT</a:t>
            </a:r>
            <a:r>
              <a:rPr lang="hu-HU" sz="3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hu-HU" sz="3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‒‒‒‒‒‒‒‒‒‒‒‒‒‒‒‒‒‒‒‒‒‒‒‒‒‒‒‒‒</a:t>
            </a:r>
            <a:r>
              <a:rPr lang="hu-HU" dirty="0">
                <a:latin typeface="Times New Roman"/>
                <a:ea typeface="Calibri"/>
                <a:cs typeface="Times New Roman"/>
              </a:rPr>
              <a:t>					</a:t>
            </a:r>
            <a:endParaRPr lang="hu-H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smtClean="0">
                <a:latin typeface="Times New Roman"/>
                <a:ea typeface="Calibri"/>
                <a:cs typeface="Times New Roman"/>
              </a:rPr>
              <a:t>5) → szocializmus 		→ majd kommunizmus (osztálynélküli társadalom)</a:t>
            </a:r>
            <a:endParaRPr lang="hu-HU" sz="3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400" dirty="0" smtClean="0">
                <a:latin typeface="Times New Roman"/>
                <a:ea typeface="Calibri"/>
                <a:cs typeface="Times New Roman"/>
              </a:rPr>
              <a:t>forradalom 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→ proletárdiktatúra     </a:t>
            </a:r>
            <a:r>
              <a:rPr lang="hu-HU" sz="3400" dirty="0" smtClean="0">
                <a:latin typeface="Times New Roman"/>
                <a:ea typeface="Calibri"/>
                <a:cs typeface="Times New Roman"/>
              </a:rPr>
              <a:t>= 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a történelem „vége” </a:t>
            </a:r>
            <a:endParaRPr lang="hu-HU" sz="3400" dirty="0">
              <a:ea typeface="Calibri"/>
              <a:cs typeface="Times New Roman"/>
            </a:endParaRPr>
          </a:p>
          <a:p>
            <a:pPr marL="14554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4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3400" dirty="0" smtClean="0">
                <a:latin typeface="Times New Roman"/>
                <a:ea typeface="Calibri"/>
                <a:cs typeface="Times New Roman"/>
              </a:rPr>
              <a:t>	  = 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az ember önelidegenülésének meghaladása</a:t>
            </a:r>
            <a:endParaRPr lang="hu-HU" sz="3400" dirty="0">
              <a:ea typeface="Calibri"/>
              <a:cs typeface="Times New Roman"/>
            </a:endParaRPr>
          </a:p>
          <a:p>
            <a:pPr marL="14554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3400" dirty="0" smtClean="0">
                <a:latin typeface="Times New Roman"/>
                <a:ea typeface="Calibri"/>
                <a:cs typeface="Times New Roman"/>
              </a:rPr>
              <a:t>	  = </a:t>
            </a:r>
            <a:r>
              <a:rPr lang="hu-HU" sz="3400" dirty="0">
                <a:latin typeface="Times New Roman"/>
                <a:ea typeface="Calibri"/>
                <a:cs typeface="Times New Roman"/>
              </a:rPr>
              <a:t>a szabadság </a:t>
            </a:r>
            <a:r>
              <a:rPr lang="hu-HU" sz="3400" dirty="0" smtClean="0">
                <a:latin typeface="Times New Roman"/>
                <a:ea typeface="Calibri"/>
                <a:cs typeface="Times New Roman"/>
              </a:rPr>
              <a:t>kiteljesülése</a:t>
            </a:r>
            <a:endParaRPr lang="hu-HU" sz="1700" dirty="0" smtClean="0">
              <a:latin typeface="Times New Roman"/>
              <a:ea typeface="Calibri"/>
              <a:cs typeface="Times New Roman"/>
            </a:endParaRPr>
          </a:p>
          <a:p>
            <a:pPr marL="145542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b="1" dirty="0" smtClean="0">
                <a:latin typeface="Times New Roman"/>
                <a:ea typeface="Calibri"/>
                <a:cs typeface="Times New Roman"/>
              </a:rPr>
              <a:t>Dialektikus </a:t>
            </a:r>
            <a:r>
              <a:rPr lang="hu-HU" sz="3800" b="1" dirty="0">
                <a:latin typeface="Times New Roman"/>
                <a:ea typeface="Calibri"/>
                <a:cs typeface="Times New Roman"/>
              </a:rPr>
              <a:t>materializmus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: a természet &amp; történelem egyazon mozgástörvénye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‒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a történelmi mozgástörvény nem mechanikus, hanem dialektikus </a:t>
            </a:r>
            <a:endParaRPr lang="hu-HU" sz="3800" dirty="0">
              <a:ea typeface="Calibri"/>
              <a:cs typeface="Times New Roman"/>
            </a:endParaRPr>
          </a:p>
          <a:p>
            <a:pPr marL="134874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smtClean="0">
                <a:latin typeface="Times New Roman"/>
                <a:ea typeface="Calibri"/>
                <a:cs typeface="Times New Roman"/>
              </a:rPr>
              <a:t>	‒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mennyiségi növekedés minőségi (szerkezeti) változásba csap át</a:t>
            </a:r>
            <a:endParaRPr lang="hu-HU" sz="3800" dirty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470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 &amp; felépítmény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romanUcPeriod"/>
            </a:pPr>
            <a:r>
              <a:rPr lang="hu-HU" b="1" dirty="0">
                <a:latin typeface="Times New Roman"/>
                <a:ea typeface="Calibri"/>
                <a:cs typeface="Times New Roman"/>
              </a:rPr>
              <a:t>ALAP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(materiális rend): 	</a:t>
            </a:r>
            <a:r>
              <a:rPr lang="hu-HU" b="1" dirty="0" smtClean="0">
                <a:latin typeface="Times New Roman"/>
                <a:ea typeface="Calibri"/>
                <a:cs typeface="Times New Roman"/>
              </a:rPr>
              <a:t>	II</a:t>
            </a:r>
            <a:r>
              <a:rPr lang="hu-HU" b="1" dirty="0">
                <a:latin typeface="Times New Roman"/>
                <a:ea typeface="Calibri"/>
                <a:cs typeface="Times New Roman"/>
              </a:rPr>
              <a:t>. FELÉPÍTMÉNY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(eszmék: anyagi rend tükröződései)</a:t>
            </a:r>
            <a:endParaRPr lang="hu-HU" sz="2800" dirty="0">
              <a:ea typeface="Calibri"/>
              <a:cs typeface="Times New Roman"/>
            </a:endParaRPr>
          </a:p>
          <a:p>
            <a:pPr marL="32613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              materializmus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+ darwini evolúció  </a:t>
            </a:r>
            <a:endParaRPr lang="hu-H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hu-HU" u="sng" dirty="0">
                <a:latin typeface="Times New Roman"/>
                <a:ea typeface="Calibri"/>
                <a:cs typeface="Times New Roman"/>
              </a:rPr>
              <a:t>Termelő erők</a:t>
            </a:r>
            <a:r>
              <a:rPr lang="hu-HU" dirty="0">
                <a:latin typeface="Times New Roman"/>
                <a:ea typeface="Calibri"/>
                <a:cs typeface="Times New Roman"/>
              </a:rPr>
              <a:t>: ‒ nyersanyag (természet)	              társadalmi lét határozza meg a tudatot</a:t>
            </a:r>
            <a:endParaRPr lang="hu-HU" sz="2800" dirty="0">
              <a:ea typeface="Calibri"/>
              <a:cs typeface="Times New Roman"/>
            </a:endParaRPr>
          </a:p>
          <a:p>
            <a:pPr marL="116967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‒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eszközök (technika)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     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osztályérdek → eszmék: ideológiák</a:t>
            </a:r>
            <a:endParaRPr lang="hu-HU" sz="2800" dirty="0">
              <a:ea typeface="Calibri"/>
              <a:cs typeface="Times New Roman"/>
            </a:endParaRPr>
          </a:p>
          <a:p>
            <a:pPr marL="9906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   ‒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emberi hozzáértés</a:t>
            </a:r>
            <a:endParaRPr lang="hu-HU" sz="1500" dirty="0">
              <a:ea typeface="Calibri"/>
              <a:cs typeface="Times New Roman"/>
            </a:endParaRPr>
          </a:p>
          <a:p>
            <a:pPr marL="18034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5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hu-HU" u="sng" dirty="0">
                <a:latin typeface="Times New Roman"/>
                <a:ea typeface="Calibri"/>
                <a:cs typeface="Times New Roman"/>
              </a:rPr>
              <a:t>Termelési viszonyok</a:t>
            </a:r>
            <a:r>
              <a:rPr lang="hu-HU" dirty="0">
                <a:latin typeface="Times New Roman"/>
                <a:ea typeface="Calibri"/>
                <a:cs typeface="Times New Roman"/>
              </a:rPr>
              <a:t> ‒ kulcsa a tulajdonforma</a:t>
            </a:r>
            <a:endParaRPr lang="hu-HU" sz="2800" dirty="0">
              <a:ea typeface="Calibri"/>
              <a:cs typeface="Times New Roman"/>
            </a:endParaRPr>
          </a:p>
          <a:p>
            <a:pPr marL="14554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	      →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a munkaerő helyzete a különb. tulajdonviszonyok közt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Calibri"/>
                <a:cs typeface="Times New Roman"/>
              </a:rPr>
              <a:t>			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Osztályharc kiéleződése a kapitalizmusban: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‒ két osztály polarizálódása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‒ ellentétes érdekek ║ elosztás egyenlőtlensége 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‒ munkaérték elmélet → kizsákmányolás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Az ember elidegenedése: i) természettől;   </a:t>
            </a:r>
            <a:r>
              <a:rPr lang="hu-HU" dirty="0" err="1">
                <a:latin typeface="Times New Roman"/>
                <a:ea typeface="Calibri"/>
                <a:cs typeface="Times New Roman"/>
              </a:rPr>
              <a:t>ii</a:t>
            </a:r>
            <a:r>
              <a:rPr lang="hu-HU" dirty="0">
                <a:latin typeface="Times New Roman"/>
                <a:ea typeface="Calibri"/>
                <a:cs typeface="Times New Roman"/>
              </a:rPr>
              <a:t>) önmagától; 	</a:t>
            </a:r>
            <a:r>
              <a:rPr lang="hu-HU" dirty="0" err="1">
                <a:latin typeface="Times New Roman"/>
                <a:ea typeface="Calibri"/>
                <a:cs typeface="Times New Roman"/>
              </a:rPr>
              <a:t>iii</a:t>
            </a:r>
            <a:r>
              <a:rPr lang="hu-HU" dirty="0">
                <a:latin typeface="Times New Roman"/>
                <a:ea typeface="Calibri"/>
                <a:cs typeface="Times New Roman"/>
              </a:rPr>
              <a:t>) nembeliségétől;  </a:t>
            </a:r>
            <a:r>
              <a:rPr lang="hu-HU" dirty="0" err="1">
                <a:latin typeface="Times New Roman"/>
                <a:ea typeface="Calibri"/>
                <a:cs typeface="Times New Roman"/>
              </a:rPr>
              <a:t>iv</a:t>
            </a:r>
            <a:r>
              <a:rPr lang="hu-HU" dirty="0">
                <a:latin typeface="Times New Roman"/>
                <a:ea typeface="Calibri"/>
                <a:cs typeface="Times New Roman"/>
              </a:rPr>
              <a:t>) másoktól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Calibri"/>
                <a:cs typeface="Times New Roman"/>
              </a:rPr>
              <a:t> 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Előrejelzés: elkerülhetetlen forradalom → proletárdiktatúra (államosítás, tervgazdaság)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Problémák: 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metafizikai hit a történelem céljáról;    b) problematikus ismeretelmélet (utópiák?)</a:t>
            </a:r>
          </a:p>
          <a:p>
            <a:pPr marL="0" indent="0">
              <a:buNone/>
            </a:pP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c) szükségszerű, erőszakos forradalom     d) </a:t>
            </a:r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tört. 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cáfolta </a:t>
            </a:r>
            <a:r>
              <a:rPr lang="hu-HU" sz="2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előrejelzést </a:t>
            </a:r>
            <a:endParaRPr lang="hu-H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2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69</Words>
  <Application>Microsoft Office PowerPoint</Application>
  <PresentationFormat>Diavetítés a képernyőre (4:3 oldalarány)</PresentationFormat>
  <Paragraphs>44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  Hegel: „Uralom és szolgaság” </vt:lpstr>
      <vt:lpstr>     Marx: „Tézisek Feuerbachról”   </vt:lpstr>
      <vt:lpstr> Marx praxis-fogalma </vt:lpstr>
      <vt:lpstr> Történelem és osztályharc </vt:lpstr>
      <vt:lpstr>Alap &amp; felépítmény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gyakorlat fogalma a 19-20. századi filozófiákban</dc:title>
  <dc:creator>Miklós</dc:creator>
  <cp:lastModifiedBy>Miklos</cp:lastModifiedBy>
  <cp:revision>29</cp:revision>
  <dcterms:created xsi:type="dcterms:W3CDTF">2017-11-07T16:24:46Z</dcterms:created>
  <dcterms:modified xsi:type="dcterms:W3CDTF">2020-05-17T18:08:05Z</dcterms:modified>
</cp:coreProperties>
</file>