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73" r:id="rId4"/>
    <p:sldId id="275" r:id="rId5"/>
    <p:sldId id="276" r:id="rId6"/>
    <p:sldId id="277" r:id="rId7"/>
    <p:sldId id="278" r:id="rId8"/>
    <p:sldId id="279" r:id="rId9"/>
    <p:sldId id="280" r:id="rId1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273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7231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1768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572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008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566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5331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1307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055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8735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FDB1-5F4E-422D-B148-8A3C7DE0DCA0}" type="datetimeFigureOut">
              <a:rPr lang="hu-HU" smtClean="0"/>
              <a:t>2020. 05. 15.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8943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8FDB1-5F4E-422D-B148-8A3C7DE0DCA0}" type="datetimeFigureOut">
              <a:rPr lang="hu-HU" smtClean="0"/>
              <a:t>2020. 05. 15.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236A0-AAF9-46C7-8A3B-AB2CC75CF0C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7063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hu-HU" sz="2400" dirty="0" smtClean="0">
                <a:effectLst/>
                <a:latin typeface="Times New Roman"/>
                <a:ea typeface="Calibri"/>
              </a:rPr>
              <a:t>Hegel:</a:t>
            </a:r>
            <a:r>
              <a:rPr lang="hu-HU" sz="2400" i="1" dirty="0" smtClean="0">
                <a:effectLst/>
                <a:latin typeface="Times New Roman"/>
                <a:ea typeface="Calibri"/>
              </a:rPr>
              <a:t> A szellem fenomenológiája – </a:t>
            </a:r>
            <a:r>
              <a:rPr lang="hu-HU" sz="2400" dirty="0" smtClean="0">
                <a:effectLst/>
                <a:latin typeface="Times New Roman"/>
                <a:ea typeface="Calibri"/>
              </a:rPr>
              <a:t>Tudat, Öntudat</a:t>
            </a:r>
            <a:endParaRPr lang="hu-HU" sz="2400" dirty="0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427036"/>
            <a:ext cx="8496300" cy="4940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65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u-HU" sz="2400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hu-HU" sz="24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hu-HU" sz="2700" dirty="0" smtClean="0">
                <a:effectLst/>
                <a:latin typeface="Times New Roman"/>
                <a:ea typeface="Calibri"/>
                <a:cs typeface="Times New Roman"/>
              </a:rPr>
              <a:t>Hegel: „A boldogtalan tudat”</a:t>
            </a:r>
            <a:r>
              <a:rPr lang="hu-HU" sz="2700" dirty="0">
                <a:ea typeface="Calibri"/>
                <a:cs typeface="Times New Roman"/>
              </a:rPr>
              <a:t/>
            </a:r>
            <a:br>
              <a:rPr lang="hu-HU" sz="2700" dirty="0">
                <a:ea typeface="Calibri"/>
                <a:cs typeface="Times New Roman"/>
              </a:rPr>
            </a:br>
            <a:endParaRPr lang="hu-HU" sz="27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15" y="1196975"/>
            <a:ext cx="8499345" cy="49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315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marL="1798320" indent="449580" algn="l">
              <a:lnSpc>
                <a:spcPct val="115000"/>
              </a:lnSpc>
              <a:spcAft>
                <a:spcPts val="0"/>
              </a:spcAft>
            </a:pPr>
            <a:r>
              <a:rPr lang="hu-HU" sz="2700" dirty="0" smtClean="0"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hu-HU" sz="27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hu-HU" sz="2700" dirty="0">
                <a:latin typeface="Times New Roman"/>
                <a:ea typeface="Calibri"/>
                <a:cs typeface="Times New Roman"/>
              </a:rPr>
              <a:t>	 </a:t>
            </a:r>
            <a:r>
              <a:rPr lang="hu-HU" sz="2700" dirty="0" smtClean="0">
                <a:latin typeface="Times New Roman"/>
                <a:ea typeface="Calibri"/>
                <a:cs typeface="Times New Roman"/>
              </a:rPr>
              <a:t>  </a:t>
            </a:r>
            <a:r>
              <a:rPr lang="hu-HU" sz="2700" dirty="0" smtClean="0">
                <a:effectLst/>
                <a:latin typeface="Times New Roman"/>
                <a:ea typeface="Calibri"/>
                <a:cs typeface="Times New Roman"/>
              </a:rPr>
              <a:t>Kierkegaard: döntés mint tett</a:t>
            </a:r>
            <a:r>
              <a:rPr lang="hu-HU" sz="2000" dirty="0">
                <a:ea typeface="Calibri"/>
                <a:cs typeface="Times New Roman"/>
              </a:rPr>
              <a:t/>
            </a:r>
            <a:br>
              <a:rPr lang="hu-HU" sz="2000" dirty="0">
                <a:ea typeface="Calibri"/>
                <a:cs typeface="Times New Roman"/>
              </a:rPr>
            </a:br>
            <a:endParaRPr lang="hu-H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8524587" cy="49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527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3"/>
            <a:ext cx="8229600" cy="792088"/>
          </a:xfrm>
        </p:spPr>
        <p:txBody>
          <a:bodyPr>
            <a:normAutofit/>
          </a:bodyPr>
          <a:lstStyle/>
          <a:p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Kierkegaard - 2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854875"/>
            <a:ext cx="8785225" cy="5108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683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u-HU" sz="2800" dirty="0" smtClean="0">
                <a:latin typeface="Times New Roman"/>
                <a:ea typeface="Calibri"/>
                <a:cs typeface="Times New Roman"/>
              </a:rPr>
              <a:t/>
            </a:r>
            <a:br>
              <a:rPr lang="hu-HU" sz="2800" dirty="0" smtClean="0">
                <a:latin typeface="Times New Roman"/>
                <a:ea typeface="Calibri"/>
                <a:cs typeface="Times New Roman"/>
              </a:rPr>
            </a:br>
            <a:r>
              <a:rPr lang="hu-HU" sz="2800" dirty="0" smtClean="0">
                <a:latin typeface="Times New Roman"/>
                <a:ea typeface="Calibri"/>
                <a:cs typeface="Times New Roman"/>
              </a:rPr>
              <a:t>Kierkegaard </a:t>
            </a:r>
            <a:r>
              <a:rPr lang="hu-HU" sz="2800" dirty="0">
                <a:latin typeface="Times New Roman"/>
                <a:ea typeface="Calibri"/>
                <a:cs typeface="Times New Roman"/>
              </a:rPr>
              <a:t>lázadása a teoretikus hagyomány ellen</a:t>
            </a:r>
            <a:r>
              <a:rPr lang="hu-HU" sz="2800" dirty="0">
                <a:ea typeface="Calibri"/>
                <a:cs typeface="Times New Roman"/>
              </a:rPr>
              <a:t/>
            </a:r>
            <a:br>
              <a:rPr lang="hu-HU" sz="2800" dirty="0">
                <a:ea typeface="Calibri"/>
                <a:cs typeface="Times New Roman"/>
              </a:rPr>
            </a:b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5688632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800" b="1" dirty="0">
                <a:latin typeface="Times New Roman"/>
                <a:ea typeface="Times New Roman"/>
                <a:cs typeface="Times New Roman"/>
              </a:rPr>
              <a:t>Kant</a:t>
            </a:r>
            <a:r>
              <a:rPr lang="hu-HU" sz="3800" dirty="0">
                <a:latin typeface="Times New Roman"/>
                <a:ea typeface="Times New Roman"/>
                <a:cs typeface="Times New Roman"/>
              </a:rPr>
              <a:t>:  véges Értelemben telepedik le</a:t>
            </a:r>
            <a:endParaRPr lang="hu-HU" sz="38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800" dirty="0" smtClean="0">
                <a:latin typeface="Times New Roman"/>
                <a:ea typeface="Times New Roman"/>
                <a:cs typeface="Times New Roman"/>
              </a:rPr>
              <a:t>     végtelenbe </a:t>
            </a:r>
            <a:r>
              <a:rPr lang="hu-HU" sz="3800" dirty="0">
                <a:latin typeface="Times New Roman"/>
                <a:ea typeface="Times New Roman"/>
                <a:cs typeface="Times New Roman"/>
              </a:rPr>
              <a:t>nyúló Ész: i) megismerésben csak </a:t>
            </a:r>
            <a:r>
              <a:rPr lang="hu-HU" sz="3800" dirty="0" err="1">
                <a:latin typeface="Times New Roman"/>
                <a:ea typeface="Times New Roman"/>
                <a:cs typeface="Times New Roman"/>
              </a:rPr>
              <a:t>regulatív</a:t>
            </a:r>
            <a:r>
              <a:rPr lang="hu-HU" sz="3800" dirty="0">
                <a:latin typeface="Times New Roman"/>
                <a:ea typeface="Times New Roman"/>
                <a:cs typeface="Times New Roman"/>
              </a:rPr>
              <a:t>, morálban konstitutív</a:t>
            </a:r>
            <a:endParaRPr lang="hu-HU" sz="3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400" dirty="0">
                <a:latin typeface="Times New Roman"/>
                <a:ea typeface="Times New Roman"/>
                <a:cs typeface="Times New Roman"/>
              </a:rPr>
              <a:t>    ↓</a:t>
            </a:r>
            <a:endParaRPr lang="hu-HU" sz="3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800" b="1" dirty="0">
                <a:latin typeface="Times New Roman"/>
                <a:ea typeface="Times New Roman"/>
                <a:cs typeface="Times New Roman"/>
              </a:rPr>
              <a:t>Hegel</a:t>
            </a:r>
            <a:r>
              <a:rPr lang="hu-HU" sz="3800" dirty="0">
                <a:latin typeface="Times New Roman"/>
                <a:ea typeface="Times New Roman"/>
                <a:cs typeface="Times New Roman"/>
              </a:rPr>
              <a:t>: Ész a kitüntetett → dialektika révén </a:t>
            </a:r>
            <a:r>
              <a:rPr lang="hu-HU" sz="3800" dirty="0" err="1">
                <a:latin typeface="Times New Roman"/>
                <a:ea typeface="Times New Roman"/>
                <a:cs typeface="Times New Roman"/>
              </a:rPr>
              <a:t>transzcendálja</a:t>
            </a:r>
            <a:r>
              <a:rPr lang="hu-HU" sz="3800" dirty="0">
                <a:latin typeface="Times New Roman"/>
                <a:ea typeface="Times New Roman"/>
                <a:cs typeface="Times New Roman"/>
              </a:rPr>
              <a:t> a partikularitást</a:t>
            </a:r>
            <a:endParaRPr lang="hu-HU" sz="38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800" dirty="0">
                <a:latin typeface="Times New Roman"/>
                <a:ea typeface="Times New Roman"/>
                <a:cs typeface="Times New Roman"/>
              </a:rPr>
              <a:t>→ Abszolútum megismerése / Abszolútum öntudatra emelkedése</a:t>
            </a:r>
            <a:endParaRPr lang="hu-HU" sz="38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800" i="1" dirty="0">
                <a:latin typeface="Times New Roman"/>
                <a:ea typeface="Times New Roman"/>
                <a:cs typeface="Times New Roman"/>
              </a:rPr>
              <a:t>= görög (</a:t>
            </a:r>
            <a:r>
              <a:rPr lang="hu-HU" sz="3800" i="1" dirty="0" err="1">
                <a:latin typeface="Times New Roman"/>
                <a:ea typeface="Times New Roman"/>
                <a:cs typeface="Times New Roman"/>
              </a:rPr>
              <a:t>teoretizáló</a:t>
            </a:r>
            <a:r>
              <a:rPr lang="hu-HU" sz="3800" i="1" dirty="0">
                <a:latin typeface="Times New Roman"/>
                <a:ea typeface="Times New Roman"/>
                <a:cs typeface="Times New Roman"/>
              </a:rPr>
              <a:t>) örökség + spekulatív keresztény teológia </a:t>
            </a:r>
            <a:endParaRPr lang="hu-HU" sz="3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400" b="1" dirty="0" smtClean="0">
                <a:latin typeface="Times New Roman"/>
                <a:ea typeface="Times New Roman"/>
                <a:cs typeface="Times New Roman"/>
              </a:rPr>
              <a:t>      ↕   </a:t>
            </a:r>
            <a:r>
              <a:rPr lang="hu-HU" sz="1700" b="1" dirty="0" smtClean="0">
                <a:latin typeface="Times New Roman"/>
                <a:ea typeface="Times New Roman"/>
                <a:cs typeface="Times New Roman"/>
              </a:rPr>
              <a:t>‒‒‒‒‒‒‒‒‒‒‒‒‒‒‒‒‒‒‒----------------------------------------------------------------------------------------------------------------------------------------------</a:t>
            </a:r>
            <a:endParaRPr lang="hu-HU" sz="17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800" b="1" dirty="0" smtClean="0">
                <a:latin typeface="Times New Roman"/>
                <a:ea typeface="Times New Roman"/>
                <a:cs typeface="Times New Roman"/>
              </a:rPr>
              <a:t>Kierkegaard</a:t>
            </a:r>
            <a:r>
              <a:rPr lang="hu-HU" sz="3800" dirty="0">
                <a:latin typeface="Times New Roman"/>
                <a:ea typeface="Times New Roman"/>
                <a:cs typeface="Times New Roman"/>
              </a:rPr>
              <a:t>: lázadás a </a:t>
            </a:r>
            <a:r>
              <a:rPr lang="hu-HU" sz="3800" dirty="0" err="1">
                <a:latin typeface="Times New Roman"/>
                <a:ea typeface="Times New Roman"/>
                <a:cs typeface="Times New Roman"/>
              </a:rPr>
              <a:t>teorizáló</a:t>
            </a:r>
            <a:r>
              <a:rPr lang="hu-HU" sz="3800" dirty="0">
                <a:latin typeface="Times New Roman"/>
                <a:ea typeface="Times New Roman"/>
                <a:cs typeface="Times New Roman"/>
              </a:rPr>
              <a:t> örökség ellen</a:t>
            </a:r>
            <a:endParaRPr lang="hu-HU" sz="3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800" b="1" dirty="0" smtClean="0">
                <a:latin typeface="Times New Roman"/>
                <a:ea typeface="Times New Roman"/>
                <a:cs typeface="Times New Roman"/>
              </a:rPr>
              <a:t>kései </a:t>
            </a:r>
            <a:r>
              <a:rPr lang="hu-HU" sz="3800" b="1" dirty="0" err="1">
                <a:latin typeface="Times New Roman"/>
                <a:ea typeface="Times New Roman"/>
                <a:cs typeface="Times New Roman"/>
              </a:rPr>
              <a:t>Schelling</a:t>
            </a:r>
            <a:r>
              <a:rPr lang="hu-HU" sz="3800" dirty="0">
                <a:latin typeface="Times New Roman"/>
                <a:ea typeface="Times New Roman"/>
                <a:cs typeface="Times New Roman"/>
              </a:rPr>
              <a:t>: I. </a:t>
            </a:r>
            <a:r>
              <a:rPr lang="hu-HU" sz="3800" dirty="0" smtClean="0">
                <a:latin typeface="Times New Roman"/>
                <a:ea typeface="Times New Roman"/>
                <a:cs typeface="Times New Roman"/>
              </a:rPr>
              <a:t>negatív-kontemplatív filozófia</a:t>
            </a:r>
            <a:r>
              <a:rPr lang="hu-HU" sz="3800" dirty="0">
                <a:latin typeface="Times New Roman"/>
                <a:ea typeface="Times New Roman"/>
                <a:cs typeface="Times New Roman"/>
              </a:rPr>
              <a:t>: esszenciák dedukciója = </a:t>
            </a:r>
            <a:r>
              <a:rPr lang="hu-HU" sz="3800" i="1" dirty="0" smtClean="0">
                <a:latin typeface="Times New Roman"/>
                <a:ea typeface="Times New Roman"/>
                <a:cs typeface="Times New Roman"/>
              </a:rPr>
              <a:t>a </a:t>
            </a:r>
            <a:r>
              <a:rPr lang="hu-HU" sz="3800" i="1" dirty="0">
                <a:latin typeface="Times New Roman"/>
                <a:ea typeface="Times New Roman"/>
                <a:cs typeface="Times New Roman"/>
              </a:rPr>
              <a:t>priori elgondolt </a:t>
            </a:r>
            <a:r>
              <a:rPr lang="hu-HU" sz="3800" i="1" dirty="0" smtClean="0">
                <a:latin typeface="Times New Roman"/>
                <a:ea typeface="Times New Roman"/>
                <a:cs typeface="Times New Roman"/>
              </a:rPr>
              <a:t>lét</a:t>
            </a:r>
            <a:r>
              <a:rPr lang="hu-HU" sz="3800" dirty="0" smtClean="0">
                <a:latin typeface="Times New Roman"/>
                <a:ea typeface="Times New Roman"/>
                <a:cs typeface="Times New Roman"/>
              </a:rPr>
              <a:t>         </a:t>
            </a:r>
            <a:r>
              <a:rPr lang="hu-HU" sz="3800" dirty="0">
                <a:latin typeface="Times New Roman"/>
                <a:ea typeface="Times New Roman"/>
                <a:cs typeface="Times New Roman"/>
              </a:rPr>
              <a:t>	     </a:t>
            </a:r>
            <a:r>
              <a:rPr lang="hu-HU" sz="3800" dirty="0" smtClean="0">
                <a:latin typeface="Times New Roman"/>
                <a:ea typeface="Times New Roman"/>
                <a:cs typeface="Times New Roman"/>
              </a:rPr>
              <a:t> ↔ </a:t>
            </a:r>
            <a:r>
              <a:rPr lang="hu-HU" sz="3800" dirty="0">
                <a:latin typeface="Times New Roman"/>
                <a:ea typeface="Times New Roman"/>
                <a:cs typeface="Times New Roman"/>
              </a:rPr>
              <a:t>II. pozitív filozófia: </a:t>
            </a:r>
            <a:r>
              <a:rPr lang="hu-HU" sz="3800" dirty="0" smtClean="0">
                <a:latin typeface="Times New Roman"/>
                <a:ea typeface="Times New Roman"/>
                <a:cs typeface="Times New Roman"/>
              </a:rPr>
              <a:t>          a </a:t>
            </a:r>
            <a:r>
              <a:rPr lang="hu-HU" sz="3800" dirty="0">
                <a:latin typeface="Times New Roman"/>
                <a:ea typeface="Times New Roman"/>
                <a:cs typeface="Times New Roman"/>
              </a:rPr>
              <a:t>dolgok „</a:t>
            </a:r>
            <a:r>
              <a:rPr lang="hu-HU" sz="3800" dirty="0" err="1">
                <a:latin typeface="Times New Roman"/>
                <a:ea typeface="Times New Roman"/>
                <a:cs typeface="Times New Roman"/>
              </a:rPr>
              <a:t>fakticitása</a:t>
            </a:r>
            <a:r>
              <a:rPr lang="hu-HU" sz="3800" dirty="0">
                <a:latin typeface="Times New Roman"/>
                <a:ea typeface="Times New Roman"/>
                <a:cs typeface="Times New Roman"/>
              </a:rPr>
              <a:t>” ⸺ </a:t>
            </a:r>
            <a:r>
              <a:rPr lang="hu-HU" sz="3800" i="1" dirty="0">
                <a:latin typeface="Times New Roman"/>
                <a:ea typeface="Times New Roman"/>
                <a:cs typeface="Times New Roman"/>
              </a:rPr>
              <a:t>előre el nem gondolható lét</a:t>
            </a:r>
            <a:endParaRPr lang="hu-HU" sz="3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Times New Roman"/>
                <a:cs typeface="Times New Roman"/>
              </a:rPr>
              <a:t>        ↓</a:t>
            </a:r>
            <a:endParaRPr lang="hu-H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800" dirty="0">
                <a:latin typeface="Times New Roman"/>
                <a:ea typeface="Calibri"/>
                <a:cs typeface="Times New Roman"/>
              </a:rPr>
              <a:t>fogalom / </a:t>
            </a:r>
            <a:r>
              <a:rPr lang="hu-HU" sz="3800" dirty="0" err="1">
                <a:latin typeface="Times New Roman"/>
                <a:ea typeface="Calibri"/>
                <a:cs typeface="Times New Roman"/>
              </a:rPr>
              <a:t>univerzálék</a:t>
            </a:r>
            <a:r>
              <a:rPr lang="hu-HU" sz="3800" dirty="0">
                <a:latin typeface="Times New Roman"/>
                <a:ea typeface="Calibri"/>
                <a:cs typeface="Times New Roman"/>
              </a:rPr>
              <a:t> 		↔ 	egzisztencia: konkrét individualitás</a:t>
            </a:r>
            <a:endParaRPr lang="hu-HU" sz="3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800" dirty="0">
                <a:latin typeface="Times New Roman"/>
                <a:ea typeface="Calibri"/>
                <a:cs typeface="Times New Roman"/>
              </a:rPr>
              <a:t>szemlélő (</a:t>
            </a:r>
            <a:r>
              <a:rPr lang="hu-HU" sz="3800" i="1" dirty="0" err="1">
                <a:latin typeface="Times New Roman"/>
                <a:ea typeface="Calibri"/>
                <a:cs typeface="Times New Roman"/>
              </a:rPr>
              <a:t>Wissen</a:t>
            </a:r>
            <a:r>
              <a:rPr lang="hu-HU" sz="3800" i="1" dirty="0">
                <a:latin typeface="Times New Roman"/>
                <a:ea typeface="Calibri"/>
                <a:cs typeface="Times New Roman"/>
              </a:rPr>
              <a:t> von </a:t>
            </a:r>
            <a:r>
              <a:rPr lang="hu-HU" sz="3800" dirty="0" err="1">
                <a:latin typeface="Times New Roman"/>
                <a:ea typeface="Calibri"/>
                <a:cs typeface="Times New Roman"/>
              </a:rPr>
              <a:t>Abstand</a:t>
            </a:r>
            <a:r>
              <a:rPr lang="hu-HU" sz="3800" dirty="0">
                <a:latin typeface="Times New Roman"/>
                <a:ea typeface="Calibri"/>
                <a:cs typeface="Times New Roman"/>
              </a:rPr>
              <a:t>)	↔ 	cselekvő: csak ekként érintett az egzisztenciában</a:t>
            </a:r>
            <a:endParaRPr lang="hu-HU" sz="3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800" dirty="0">
                <a:latin typeface="Times New Roman"/>
                <a:ea typeface="Calibri"/>
                <a:cs typeface="Times New Roman"/>
              </a:rPr>
              <a:t>tudás (</a:t>
            </a:r>
            <a:r>
              <a:rPr lang="hu-HU" sz="3800" dirty="0" err="1" smtClean="0">
                <a:latin typeface="Times New Roman"/>
                <a:ea typeface="Calibri"/>
                <a:cs typeface="Times New Roman"/>
              </a:rPr>
              <a:t>rac.-matem.-tudományos</a:t>
            </a:r>
            <a:r>
              <a:rPr lang="hu-HU" sz="3800" dirty="0">
                <a:latin typeface="Times New Roman"/>
                <a:ea typeface="Calibri"/>
                <a:cs typeface="Times New Roman"/>
              </a:rPr>
              <a:t>) </a:t>
            </a:r>
            <a:r>
              <a:rPr lang="hu-HU" sz="3800" dirty="0" smtClean="0">
                <a:latin typeface="Times New Roman"/>
                <a:ea typeface="Calibri"/>
                <a:cs typeface="Times New Roman"/>
              </a:rPr>
              <a:t>	↔</a:t>
            </a:r>
            <a:r>
              <a:rPr lang="hu-HU" sz="3800" dirty="0">
                <a:latin typeface="Times New Roman"/>
                <a:ea typeface="Calibri"/>
                <a:cs typeface="Times New Roman"/>
              </a:rPr>
              <a:t>	döntés: egzisztálást „vezérli”	</a:t>
            </a:r>
            <a:endParaRPr lang="hu-HU" sz="3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800" dirty="0">
                <a:latin typeface="Times New Roman"/>
                <a:ea typeface="Calibri"/>
                <a:cs typeface="Times New Roman"/>
              </a:rPr>
              <a:t>elme művelése		</a:t>
            </a:r>
            <a:r>
              <a:rPr lang="hu-HU" sz="3800" dirty="0" smtClean="0">
                <a:latin typeface="Times New Roman"/>
                <a:ea typeface="Calibri"/>
                <a:cs typeface="Times New Roman"/>
              </a:rPr>
              <a:t>	↔ </a:t>
            </a:r>
            <a:r>
              <a:rPr lang="hu-HU" sz="3800" dirty="0">
                <a:latin typeface="Times New Roman"/>
                <a:ea typeface="Calibri"/>
                <a:cs typeface="Times New Roman"/>
              </a:rPr>
              <a:t>	a személyiség kiművelése 	</a:t>
            </a:r>
            <a:endParaRPr lang="hu-HU" sz="3800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800" dirty="0">
                <a:latin typeface="Times New Roman"/>
                <a:ea typeface="Calibri"/>
                <a:cs typeface="Times New Roman"/>
              </a:rPr>
              <a:t>	</a:t>
            </a:r>
            <a:r>
              <a:rPr lang="hu-HU" sz="3800" dirty="0" smtClean="0">
                <a:latin typeface="Times New Roman"/>
                <a:ea typeface="Calibri"/>
                <a:cs typeface="Times New Roman"/>
              </a:rPr>
              <a:t>			→ 	</a:t>
            </a:r>
            <a:r>
              <a:rPr lang="hu-HU" sz="3800" i="1" dirty="0" smtClean="0">
                <a:latin typeface="Times New Roman"/>
                <a:ea typeface="Calibri"/>
                <a:cs typeface="Times New Roman"/>
              </a:rPr>
              <a:t>a szubjektivitás - szubjektív reflexió </a:t>
            </a:r>
            <a:r>
              <a:rPr lang="hu-HU" sz="3800" i="1" dirty="0">
                <a:latin typeface="Times New Roman"/>
                <a:ea typeface="Calibri"/>
                <a:cs typeface="Times New Roman"/>
              </a:rPr>
              <a:t>útja</a:t>
            </a:r>
            <a:r>
              <a:rPr lang="hu-HU" sz="3800" dirty="0">
                <a:latin typeface="Times New Roman"/>
                <a:ea typeface="Times New Roman"/>
                <a:cs typeface="Times New Roman"/>
              </a:rPr>
              <a:t> </a:t>
            </a:r>
            <a:endParaRPr lang="hu-HU" sz="3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hu-HU" sz="3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51544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hu-HU" sz="3600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hu-HU" sz="3600" dirty="0" smtClean="0">
                <a:latin typeface="Times New Roman"/>
                <a:ea typeface="Times New Roman"/>
                <a:cs typeface="Times New Roman"/>
              </a:rPr>
            </a:br>
            <a:r>
              <a:rPr lang="hu-HU" sz="3600" dirty="0" smtClean="0">
                <a:latin typeface="Times New Roman"/>
                <a:ea typeface="Times New Roman"/>
                <a:cs typeface="Times New Roman"/>
              </a:rPr>
              <a:t>Kierkegaard </a:t>
            </a:r>
            <a:r>
              <a:rPr lang="hu-HU" sz="3600" dirty="0">
                <a:latin typeface="Times New Roman"/>
                <a:ea typeface="Times New Roman"/>
                <a:cs typeface="Times New Roman"/>
              </a:rPr>
              <a:t>stádium-elmélete</a:t>
            </a:r>
            <a:r>
              <a:rPr lang="hu-HU" sz="3600" dirty="0">
                <a:ea typeface="Calibri"/>
                <a:cs typeface="Times New Roman"/>
              </a:rPr>
              <a:t/>
            </a:r>
            <a:br>
              <a:rPr lang="hu-HU" sz="3600" dirty="0">
                <a:ea typeface="Calibri"/>
                <a:cs typeface="Times New Roman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76064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hu-HU" dirty="0" smtClean="0"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 smtClean="0">
                <a:latin typeface="Times New Roman"/>
                <a:ea typeface="Times New Roman"/>
                <a:cs typeface="Times New Roman"/>
              </a:rPr>
              <a:t>Egzisztálni </a:t>
            </a:r>
            <a:r>
              <a:rPr lang="hu-HU" dirty="0">
                <a:latin typeface="Times New Roman"/>
                <a:ea typeface="Times New Roman"/>
                <a:cs typeface="Times New Roman"/>
              </a:rPr>
              <a:t>= út &amp; feladat: elvontat-általánosat meghaladni = </a:t>
            </a:r>
            <a:r>
              <a:rPr lang="hu-HU" u="sng" dirty="0">
                <a:latin typeface="Times New Roman"/>
                <a:ea typeface="Times New Roman"/>
                <a:cs typeface="Times New Roman"/>
              </a:rPr>
              <a:t>individuummá válni</a:t>
            </a:r>
            <a:r>
              <a:rPr lang="hu-HU" dirty="0">
                <a:latin typeface="Times New Roman"/>
                <a:ea typeface="Times New Roman"/>
                <a:cs typeface="Times New Roman"/>
              </a:rPr>
              <a:t> </a:t>
            </a:r>
            <a:endParaRPr lang="hu-H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Times New Roman"/>
                <a:cs typeface="Times New Roman"/>
              </a:rPr>
              <a:t>                 </a:t>
            </a:r>
            <a:r>
              <a:rPr lang="hu-HU" dirty="0" smtClean="0">
                <a:latin typeface="Times New Roman"/>
                <a:ea typeface="Times New Roman"/>
                <a:cs typeface="Times New Roman"/>
              </a:rPr>
              <a:t> ↔ </a:t>
            </a:r>
            <a:r>
              <a:rPr lang="hu-HU" dirty="0">
                <a:latin typeface="Times New Roman"/>
                <a:ea typeface="Times New Roman"/>
                <a:cs typeface="Times New Roman"/>
              </a:rPr>
              <a:t>nem pedig gondolatilag felülemelkedni az egzisztálás ténylegességén (Hegel)</a:t>
            </a:r>
            <a:endParaRPr lang="hu-HU" sz="15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500" dirty="0">
                <a:latin typeface="Times New Roman"/>
                <a:ea typeface="Times New Roman"/>
                <a:cs typeface="Times New Roman"/>
              </a:rPr>
              <a:t> </a:t>
            </a:r>
            <a:endParaRPr lang="hu-HU" sz="15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Times New Roman"/>
                <a:cs typeface="Times New Roman"/>
              </a:rPr>
              <a:t>határszituációja (</a:t>
            </a:r>
            <a:r>
              <a:rPr lang="hu-HU" dirty="0" err="1" smtClean="0">
                <a:latin typeface="Times New Roman"/>
                <a:ea typeface="Times New Roman"/>
                <a:cs typeface="Times New Roman"/>
              </a:rPr>
              <a:t>rad</a:t>
            </a:r>
            <a:r>
              <a:rPr lang="hu-HU" dirty="0" smtClean="0">
                <a:latin typeface="Times New Roman"/>
                <a:ea typeface="Times New Roman"/>
                <a:cs typeface="Times New Roman"/>
              </a:rPr>
              <a:t>. </a:t>
            </a:r>
            <a:r>
              <a:rPr lang="hu-HU" dirty="0" err="1">
                <a:latin typeface="Times New Roman"/>
                <a:ea typeface="Times New Roman"/>
                <a:cs typeface="Times New Roman"/>
              </a:rPr>
              <a:t>individuáció</a:t>
            </a:r>
            <a:r>
              <a:rPr lang="hu-HU" dirty="0">
                <a:latin typeface="Times New Roman"/>
                <a:ea typeface="Times New Roman"/>
                <a:cs typeface="Times New Roman"/>
              </a:rPr>
              <a:t>): az abszolút Másikkal szembesülni / „Isten színe előtt állni” </a:t>
            </a:r>
            <a:endParaRPr lang="hu-HU" sz="2800" dirty="0">
              <a:ea typeface="Calibri"/>
              <a:cs typeface="Times New Roman"/>
            </a:endParaRPr>
          </a:p>
          <a:p>
            <a:pPr marL="179832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hu-HU" dirty="0" smtClean="0">
                <a:latin typeface="Times New Roman"/>
                <a:ea typeface="Times New Roman"/>
                <a:cs typeface="Times New Roman"/>
              </a:rPr>
              <a:t>	     ↔ </a:t>
            </a:r>
            <a:r>
              <a:rPr lang="hu-HU" dirty="0">
                <a:latin typeface="Times New Roman"/>
                <a:ea typeface="Times New Roman"/>
                <a:cs typeface="Times New Roman"/>
              </a:rPr>
              <a:t>Hegel: Isten/Abszolútum </a:t>
            </a:r>
            <a:r>
              <a:rPr lang="hu-HU" dirty="0" smtClean="0">
                <a:latin typeface="Times New Roman"/>
                <a:ea typeface="Times New Roman"/>
                <a:cs typeface="Times New Roman"/>
              </a:rPr>
              <a:t>fogalmi tudása </a:t>
            </a:r>
            <a:endParaRPr lang="hu-HU" sz="15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hu-HU" sz="15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b="1" dirty="0">
                <a:latin typeface="Times New Roman"/>
                <a:ea typeface="Times New Roman"/>
                <a:cs typeface="Times New Roman"/>
              </a:rPr>
              <a:t>Egzisztencia</a:t>
            </a:r>
            <a:r>
              <a:rPr lang="hu-HU" dirty="0">
                <a:latin typeface="Times New Roman"/>
                <a:ea typeface="Times New Roman"/>
                <a:cs typeface="Times New Roman"/>
              </a:rPr>
              <a:t>: 	véges/relatív: </a:t>
            </a:r>
            <a:r>
              <a:rPr lang="hu-HU" b="1" i="1" dirty="0" err="1">
                <a:latin typeface="Times New Roman"/>
                <a:ea typeface="Times New Roman"/>
                <a:cs typeface="Times New Roman"/>
              </a:rPr>
              <a:t>in</a:t>
            </a:r>
            <a:r>
              <a:rPr lang="hu-HU" b="1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hu-HU" b="1" i="1" dirty="0" err="1">
                <a:latin typeface="Times New Roman"/>
                <a:ea typeface="Times New Roman"/>
                <a:cs typeface="Times New Roman"/>
              </a:rPr>
              <a:t>abstracto</a:t>
            </a:r>
            <a:r>
              <a:rPr lang="hu-HU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dirty="0">
                <a:latin typeface="Times New Roman"/>
                <a:ea typeface="Calibri"/>
                <a:cs typeface="Times New Roman"/>
              </a:rPr>
              <a:t>	               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	↔      </a:t>
            </a:r>
            <a:r>
              <a:rPr lang="hu-HU" dirty="0">
                <a:latin typeface="Times New Roman"/>
                <a:ea typeface="Calibri"/>
                <a:cs typeface="Times New Roman"/>
              </a:rPr>
              <a:t>végtelen/abszolút: </a:t>
            </a:r>
            <a:r>
              <a:rPr lang="hu-HU" b="1" i="1" dirty="0" err="1">
                <a:latin typeface="Times New Roman"/>
                <a:ea typeface="Calibri"/>
                <a:cs typeface="Times New Roman"/>
              </a:rPr>
              <a:t>in</a:t>
            </a:r>
            <a:r>
              <a:rPr lang="hu-HU" b="1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b="1" i="1" dirty="0" err="1">
                <a:latin typeface="Times New Roman"/>
                <a:ea typeface="Calibri"/>
                <a:cs typeface="Times New Roman"/>
              </a:rPr>
              <a:t>concreto</a:t>
            </a:r>
            <a:endParaRPr lang="hu-HU" sz="2800" b="1" i="1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Times New Roman"/>
                <a:cs typeface="Times New Roman"/>
              </a:rPr>
              <a:t>életmű: 	         </a:t>
            </a:r>
            <a:r>
              <a:rPr lang="hu-HU" dirty="0" smtClean="0">
                <a:latin typeface="Times New Roman"/>
                <a:ea typeface="Times New Roman"/>
                <a:cs typeface="Times New Roman"/>
              </a:rPr>
              <a:t>    álnevek </a:t>
            </a:r>
            <a:r>
              <a:rPr lang="hu-HU" dirty="0">
                <a:latin typeface="Times New Roman"/>
                <a:ea typeface="Times New Roman"/>
                <a:cs typeface="Times New Roman"/>
              </a:rPr>
              <a:t>‒ „filozofikus” írások		</a:t>
            </a:r>
            <a:r>
              <a:rPr lang="hu-HU" dirty="0" smtClean="0">
                <a:latin typeface="Times New Roman"/>
                <a:ea typeface="Times New Roman"/>
                <a:cs typeface="Times New Roman"/>
              </a:rPr>
              <a:t>         </a:t>
            </a:r>
            <a:r>
              <a:rPr lang="hu-HU" dirty="0">
                <a:latin typeface="Times New Roman"/>
                <a:ea typeface="Times New Roman"/>
                <a:cs typeface="Times New Roman"/>
              </a:rPr>
              <a:t>saját néven ‒ „épületes” írások</a:t>
            </a:r>
            <a:endParaRPr lang="hu-H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Times New Roman"/>
                <a:cs typeface="Times New Roman"/>
              </a:rPr>
              <a:t>	</a:t>
            </a:r>
            <a:r>
              <a:rPr lang="hu-HU" dirty="0" smtClean="0">
                <a:latin typeface="Times New Roman"/>
                <a:ea typeface="Times New Roman"/>
                <a:cs typeface="Times New Roman"/>
              </a:rPr>
              <a:t>(</a:t>
            </a:r>
            <a:r>
              <a:rPr lang="hu-HU" dirty="0">
                <a:latin typeface="Times New Roman"/>
                <a:ea typeface="Times New Roman"/>
                <a:cs typeface="Times New Roman"/>
              </a:rPr>
              <a:t>adott stádium saját képviselője szemszögéből)</a:t>
            </a:r>
            <a:endParaRPr lang="hu-H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Times New Roman"/>
                <a:cs typeface="Times New Roman"/>
              </a:rPr>
              <a:t> </a:t>
            </a:r>
            <a:endParaRPr lang="hu-H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 smtClean="0">
                <a:latin typeface="Times New Roman"/>
                <a:ea typeface="Times New Roman"/>
                <a:cs typeface="Times New Roman"/>
              </a:rPr>
              <a:t>Stádiumok: </a:t>
            </a:r>
            <a:r>
              <a:rPr lang="hu-HU" b="1" dirty="0" smtClean="0">
                <a:latin typeface="Times New Roman"/>
                <a:ea typeface="Times New Roman"/>
                <a:cs typeface="Times New Roman"/>
              </a:rPr>
              <a:t>Esztétikai</a:t>
            </a:r>
            <a:r>
              <a:rPr lang="hu-H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hu-HU" sz="33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║ </a:t>
            </a:r>
            <a:r>
              <a:rPr lang="hu-HU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hu-HU" dirty="0">
                <a:latin typeface="Times New Roman"/>
                <a:ea typeface="Times New Roman"/>
                <a:cs typeface="Times New Roman"/>
              </a:rPr>
              <a:t>(</a:t>
            </a:r>
            <a:r>
              <a:rPr lang="hu-HU" b="1" dirty="0">
                <a:latin typeface="Times New Roman"/>
                <a:ea typeface="Times New Roman"/>
                <a:cs typeface="Times New Roman"/>
              </a:rPr>
              <a:t>Irónia</a:t>
            </a:r>
            <a:r>
              <a:rPr lang="hu-HU" dirty="0">
                <a:latin typeface="Times New Roman"/>
                <a:ea typeface="Times New Roman"/>
                <a:cs typeface="Times New Roman"/>
              </a:rPr>
              <a:t>) ║ </a:t>
            </a:r>
            <a:r>
              <a:rPr lang="hu-HU" b="1" dirty="0" smtClean="0">
                <a:latin typeface="Times New Roman"/>
                <a:ea typeface="Calibri"/>
                <a:cs typeface="Times New Roman"/>
              </a:rPr>
              <a:t>Etikai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hu-HU" sz="33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║ 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(</a:t>
            </a:r>
            <a:r>
              <a:rPr lang="hu-HU" b="1" dirty="0">
                <a:latin typeface="Times New Roman"/>
                <a:ea typeface="Calibri"/>
                <a:cs typeface="Times New Roman"/>
              </a:rPr>
              <a:t>Humor</a:t>
            </a:r>
            <a:r>
              <a:rPr lang="hu-HU" dirty="0">
                <a:latin typeface="Times New Roman"/>
                <a:ea typeface="Calibri"/>
                <a:cs typeface="Times New Roman"/>
              </a:rPr>
              <a:t>) 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	</a:t>
            </a:r>
            <a:r>
              <a:rPr lang="hu-HU" sz="33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↔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      </a:t>
            </a:r>
            <a:r>
              <a:rPr lang="hu-HU" b="1" dirty="0" smtClean="0">
                <a:latin typeface="Times New Roman"/>
                <a:ea typeface="Calibri"/>
                <a:cs typeface="Times New Roman"/>
              </a:rPr>
              <a:t>Vallási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  (</a:t>
            </a:r>
            <a:r>
              <a:rPr lang="hu-HU" dirty="0" err="1" smtClean="0">
                <a:latin typeface="Times New Roman"/>
                <a:ea typeface="Calibri"/>
                <a:cs typeface="Times New Roman"/>
              </a:rPr>
              <a:t>imm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.↔</a:t>
            </a:r>
            <a:r>
              <a:rPr lang="hu-HU" dirty="0" err="1" smtClean="0">
                <a:latin typeface="Times New Roman"/>
                <a:ea typeface="Calibri"/>
                <a:cs typeface="Times New Roman"/>
              </a:rPr>
              <a:t>transzc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.)</a:t>
            </a:r>
            <a:endParaRPr lang="hu-HU" sz="2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buNone/>
            </a:pPr>
            <a:endParaRPr lang="hu-HU" i="1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hu-HU" dirty="0" err="1" smtClean="0">
                <a:latin typeface="Times New Roman"/>
                <a:ea typeface="Times New Roman"/>
              </a:rPr>
              <a:t>Parad</a:t>
            </a:r>
            <a:r>
              <a:rPr lang="hu-HU" dirty="0" smtClean="0">
                <a:latin typeface="Times New Roman"/>
                <a:ea typeface="Times New Roman"/>
              </a:rPr>
              <a:t>.:	    Don </a:t>
            </a:r>
            <a:r>
              <a:rPr lang="hu-HU" dirty="0">
                <a:latin typeface="Times New Roman"/>
                <a:ea typeface="Times New Roman"/>
              </a:rPr>
              <a:t>Juan </a:t>
            </a:r>
            <a:r>
              <a:rPr lang="hu-HU" i="1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i="1" dirty="0" smtClean="0">
                <a:latin typeface="Times New Roman"/>
                <a:ea typeface="Calibri"/>
                <a:cs typeface="Times New Roman"/>
              </a:rPr>
              <a:t>  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(</a:t>
            </a:r>
            <a:r>
              <a:rPr lang="hu-HU" dirty="0">
                <a:latin typeface="Times New Roman"/>
                <a:ea typeface="Times New Roman"/>
              </a:rPr>
              <a:t>Szókratész) </a:t>
            </a:r>
            <a:r>
              <a:rPr lang="hu-HU" dirty="0" smtClean="0">
                <a:latin typeface="Times New Roman"/>
                <a:ea typeface="Times New Roman"/>
              </a:rPr>
              <a:t> </a:t>
            </a:r>
            <a:r>
              <a:rPr lang="hu-HU" dirty="0">
                <a:latin typeface="Times New Roman"/>
                <a:ea typeface="Times New Roman"/>
              </a:rPr>
              <a:t>Antigoné	</a:t>
            </a:r>
            <a:r>
              <a:rPr lang="hu-HU" dirty="0" smtClean="0">
                <a:latin typeface="Times New Roman"/>
                <a:ea typeface="Times New Roman"/>
              </a:rPr>
              <a:t>         Ábrahám                  Szókratész↔ </a:t>
            </a:r>
            <a:r>
              <a:rPr lang="hu-HU" dirty="0">
                <a:latin typeface="Times New Roman"/>
                <a:ea typeface="Times New Roman"/>
              </a:rPr>
              <a:t>Jézus</a:t>
            </a:r>
            <a:endParaRPr lang="hu-HU" dirty="0"/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 smtClean="0">
                <a:latin typeface="Times New Roman"/>
                <a:ea typeface="Calibri"/>
                <a:cs typeface="Times New Roman"/>
              </a:rPr>
              <a:t>művek</a:t>
            </a:r>
            <a:r>
              <a:rPr lang="hu-HU" dirty="0">
                <a:latin typeface="Times New Roman"/>
                <a:ea typeface="Calibri"/>
                <a:cs typeface="Times New Roman"/>
              </a:rPr>
              <a:t>: </a:t>
            </a:r>
            <a:r>
              <a:rPr lang="hu-HU" i="1" dirty="0">
                <a:latin typeface="Times New Roman"/>
                <a:ea typeface="Calibri"/>
                <a:cs typeface="Times New Roman"/>
              </a:rPr>
              <a:t>	    </a:t>
            </a:r>
            <a:r>
              <a:rPr lang="hu-HU" i="1" dirty="0" smtClean="0">
                <a:latin typeface="Times New Roman"/>
                <a:ea typeface="Calibri"/>
                <a:cs typeface="Times New Roman"/>
              </a:rPr>
              <a:t>	        Vagy </a:t>
            </a:r>
            <a:r>
              <a:rPr lang="hu-HU" i="1" dirty="0" err="1" smtClean="0">
                <a:latin typeface="Times New Roman"/>
                <a:ea typeface="Calibri"/>
                <a:cs typeface="Times New Roman"/>
              </a:rPr>
              <a:t>-vagy</a:t>
            </a:r>
            <a:r>
              <a:rPr lang="hu-HU" i="1" dirty="0" smtClean="0">
                <a:latin typeface="Times New Roman"/>
                <a:ea typeface="Calibri"/>
                <a:cs typeface="Times New Roman"/>
              </a:rPr>
              <a:t>                    Félelem </a:t>
            </a:r>
            <a:r>
              <a:rPr lang="hu-HU" i="1" dirty="0">
                <a:latin typeface="Times New Roman"/>
                <a:ea typeface="Calibri"/>
                <a:cs typeface="Times New Roman"/>
              </a:rPr>
              <a:t>és reszketés	     </a:t>
            </a:r>
            <a:r>
              <a:rPr lang="hu-HU" i="1" dirty="0" smtClean="0">
                <a:latin typeface="Times New Roman"/>
                <a:ea typeface="Calibri"/>
                <a:cs typeface="Times New Roman"/>
              </a:rPr>
              <a:t>Filozófiai fragmentumok</a:t>
            </a:r>
            <a:r>
              <a:rPr lang="hu-HU" sz="1500" dirty="0" smtClean="0">
                <a:latin typeface="Times New Roman"/>
                <a:ea typeface="Times New Roman"/>
                <a:cs typeface="Times New Roman"/>
              </a:rPr>
              <a:t>          </a:t>
            </a:r>
            <a:r>
              <a:rPr lang="hu-HU" dirty="0" smtClean="0">
                <a:latin typeface="Times New Roman"/>
                <a:ea typeface="Times New Roman"/>
                <a:cs typeface="Times New Roman"/>
              </a:rPr>
              <a:t>     						          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i="1" dirty="0">
                <a:latin typeface="Times New Roman"/>
                <a:ea typeface="Times New Roman"/>
                <a:cs typeface="Times New Roman"/>
              </a:rPr>
              <a:t>	</a:t>
            </a:r>
            <a:r>
              <a:rPr lang="hu-HU" i="1" dirty="0" smtClean="0">
                <a:latin typeface="Times New Roman"/>
                <a:ea typeface="Times New Roman"/>
                <a:cs typeface="Times New Roman"/>
              </a:rPr>
              <a:t>	Lezáró </a:t>
            </a:r>
            <a:r>
              <a:rPr lang="hu-HU" i="1" dirty="0">
                <a:latin typeface="Times New Roman"/>
                <a:ea typeface="Times New Roman"/>
                <a:cs typeface="Times New Roman"/>
              </a:rPr>
              <a:t>tudománytalan </a:t>
            </a:r>
            <a:r>
              <a:rPr lang="hu-HU" i="1" dirty="0" smtClean="0">
                <a:latin typeface="Times New Roman"/>
                <a:ea typeface="Times New Roman"/>
                <a:cs typeface="Times New Roman"/>
              </a:rPr>
              <a:t>utóirat: </a:t>
            </a:r>
            <a:r>
              <a:rPr lang="hu-HU" dirty="0" smtClean="0">
                <a:latin typeface="Times New Roman"/>
                <a:ea typeface="Times New Roman"/>
                <a:cs typeface="Times New Roman"/>
              </a:rPr>
              <a:t>„Hogyan válhatok kereszténnyé?”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800" dirty="0">
                <a:latin typeface="Times New Roman"/>
                <a:ea typeface="Calibri"/>
                <a:cs typeface="Times New Roman"/>
              </a:rPr>
              <a:t>					</a:t>
            </a:r>
            <a:r>
              <a:rPr lang="hu-HU" sz="2800" dirty="0" smtClean="0">
                <a:latin typeface="Times New Roman"/>
                <a:ea typeface="Calibri"/>
                <a:cs typeface="Times New Roman"/>
              </a:rPr>
              <a:t>                            →     </a:t>
            </a:r>
            <a:r>
              <a:rPr lang="hu-HU" sz="3300" dirty="0" smtClean="0">
                <a:latin typeface="Times New Roman"/>
                <a:ea typeface="Calibri"/>
                <a:cs typeface="Times New Roman"/>
              </a:rPr>
              <a:t>„</a:t>
            </a:r>
            <a:r>
              <a:rPr lang="hu-HU" sz="3300" dirty="0">
                <a:latin typeface="Times New Roman"/>
                <a:ea typeface="Calibri"/>
                <a:cs typeface="Times New Roman"/>
              </a:rPr>
              <a:t>épületes” </a:t>
            </a:r>
            <a:r>
              <a:rPr lang="hu-HU" sz="3300" dirty="0" smtClean="0">
                <a:latin typeface="Times New Roman"/>
                <a:ea typeface="Calibri"/>
                <a:cs typeface="Times New Roman"/>
              </a:rPr>
              <a:t>írások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3300" dirty="0" smtClean="0">
                <a:latin typeface="Times New Roman"/>
                <a:ea typeface="Calibri"/>
                <a:cs typeface="Times New Roman"/>
              </a:rPr>
              <a:t>Stádiumok viszonya: 	ugrás 	&amp; 	„hagyma-szerkezet”</a:t>
            </a:r>
            <a:endParaRPr lang="hu-HU" sz="33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80145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u-HU" sz="32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Kierkegaard: esztétikai  stádium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568863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endParaRPr lang="hu-HU" sz="2200" b="1" dirty="0" smtClean="0"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200" b="1" dirty="0" smtClean="0">
                <a:latin typeface="Times New Roman"/>
                <a:ea typeface="Calibri"/>
                <a:cs typeface="Times New Roman"/>
              </a:rPr>
              <a:t>Esztétikai </a:t>
            </a:r>
            <a:r>
              <a:rPr lang="hu-HU" sz="2200" b="1" dirty="0">
                <a:latin typeface="Times New Roman"/>
                <a:ea typeface="Calibri"/>
                <a:cs typeface="Times New Roman"/>
              </a:rPr>
              <a:t>stádium: 		</a:t>
            </a:r>
            <a:r>
              <a:rPr lang="hu-HU" sz="2200" dirty="0">
                <a:latin typeface="Times New Roman"/>
                <a:ea typeface="Calibri"/>
                <a:cs typeface="Times New Roman"/>
              </a:rPr>
              <a:t>közvetlenség</a:t>
            </a:r>
            <a:r>
              <a:rPr lang="hu-HU" sz="2200" b="1" dirty="0">
                <a:latin typeface="Times New Roman"/>
                <a:ea typeface="Calibri"/>
                <a:cs typeface="Times New Roman"/>
              </a:rPr>
              <a:t> ⸺ </a:t>
            </a:r>
            <a:r>
              <a:rPr lang="hu-HU" sz="2200" dirty="0">
                <a:latin typeface="Times New Roman"/>
                <a:ea typeface="Calibri"/>
                <a:cs typeface="Times New Roman"/>
              </a:rPr>
              <a:t>szétszórt „önmaga”  </a:t>
            </a:r>
            <a:endParaRPr lang="hu-HU" sz="22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200" i="1" dirty="0" smtClean="0">
                <a:latin typeface="Times New Roman"/>
                <a:ea typeface="Calibri"/>
                <a:cs typeface="Times New Roman"/>
              </a:rPr>
              <a:t>  </a:t>
            </a:r>
            <a:r>
              <a:rPr lang="hu-HU" sz="2200" i="1" u="sng" dirty="0">
                <a:latin typeface="Times New Roman"/>
                <a:ea typeface="Calibri"/>
                <a:cs typeface="Times New Roman"/>
              </a:rPr>
              <a:t>Vagy - </a:t>
            </a:r>
            <a:r>
              <a:rPr lang="hu-HU" sz="2200" i="1" u="sng" dirty="0" err="1">
                <a:latin typeface="Times New Roman"/>
                <a:ea typeface="Calibri"/>
                <a:cs typeface="Times New Roman"/>
              </a:rPr>
              <a:t>vagy</a:t>
            </a:r>
            <a:r>
              <a:rPr lang="hu-HU" sz="2200" dirty="0">
                <a:latin typeface="Times New Roman"/>
                <a:ea typeface="Calibri"/>
                <a:cs typeface="Times New Roman"/>
              </a:rPr>
              <a:t>   	   </a:t>
            </a:r>
            <a:r>
              <a:rPr lang="hu-HU" sz="2200" dirty="0" smtClean="0">
                <a:latin typeface="Times New Roman"/>
                <a:ea typeface="Calibri"/>
                <a:cs typeface="Times New Roman"/>
              </a:rPr>
              <a:t>	      → </a:t>
            </a:r>
            <a:r>
              <a:rPr lang="hu-HU" sz="2200" dirty="0">
                <a:latin typeface="Times New Roman"/>
                <a:ea typeface="Calibri"/>
                <a:cs typeface="Times New Roman"/>
              </a:rPr>
              <a:t>i) érzéki-erotikus;     </a:t>
            </a:r>
            <a:r>
              <a:rPr lang="hu-HU" sz="2200" dirty="0" err="1">
                <a:latin typeface="Times New Roman"/>
                <a:ea typeface="Calibri"/>
                <a:cs typeface="Times New Roman"/>
              </a:rPr>
              <a:t>ii</a:t>
            </a:r>
            <a:r>
              <a:rPr lang="hu-HU" sz="2200" dirty="0">
                <a:latin typeface="Times New Roman"/>
                <a:ea typeface="Calibri"/>
                <a:cs typeface="Times New Roman"/>
              </a:rPr>
              <a:t>) </a:t>
            </a:r>
            <a:r>
              <a:rPr lang="hu-HU" sz="2200" dirty="0" err="1">
                <a:latin typeface="Times New Roman"/>
                <a:ea typeface="Calibri"/>
                <a:cs typeface="Times New Roman"/>
              </a:rPr>
              <a:t>imaginatív-költői</a:t>
            </a:r>
            <a:r>
              <a:rPr lang="hu-HU" sz="2200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sz="2200" dirty="0" smtClean="0">
                <a:latin typeface="Times New Roman"/>
                <a:ea typeface="Calibri"/>
                <a:cs typeface="Times New Roman"/>
              </a:rPr>
              <a:t>						                &amp; </a:t>
            </a:r>
            <a:r>
              <a:rPr lang="hu-HU" sz="2200" dirty="0">
                <a:latin typeface="Times New Roman"/>
                <a:ea typeface="Calibri"/>
                <a:cs typeface="Times New Roman"/>
              </a:rPr>
              <a:t>spekulatív filozófia </a:t>
            </a:r>
            <a:r>
              <a:rPr lang="hu-HU" sz="2200" dirty="0" smtClean="0">
                <a:latin typeface="Times New Roman"/>
                <a:ea typeface="Calibri"/>
                <a:cs typeface="Times New Roman"/>
              </a:rPr>
              <a:t>						                   (</a:t>
            </a:r>
            <a:r>
              <a:rPr lang="hu-HU" sz="2200" dirty="0">
                <a:latin typeface="Times New Roman"/>
                <a:ea typeface="Calibri"/>
                <a:cs typeface="Times New Roman"/>
              </a:rPr>
              <a:t>Platón ↔ Szókratész)</a:t>
            </a:r>
            <a:endParaRPr lang="hu-HU" sz="22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200" dirty="0" smtClean="0">
                <a:latin typeface="Times New Roman"/>
                <a:ea typeface="Times New Roman"/>
                <a:cs typeface="Times New Roman"/>
              </a:rPr>
              <a:t>paradigmatikus </a:t>
            </a:r>
            <a:r>
              <a:rPr lang="hu-HU" sz="2200" dirty="0">
                <a:latin typeface="Times New Roman"/>
                <a:ea typeface="Times New Roman"/>
                <a:cs typeface="Times New Roman"/>
              </a:rPr>
              <a:t>figurája: 	Don Juan </a:t>
            </a:r>
            <a:endParaRPr lang="hu-HU" sz="22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200" dirty="0" err="1">
                <a:latin typeface="Times New Roman"/>
                <a:ea typeface="Calibri"/>
                <a:cs typeface="Times New Roman"/>
              </a:rPr>
              <a:t>temporalitása</a:t>
            </a:r>
            <a:r>
              <a:rPr lang="hu-HU" sz="2200" dirty="0">
                <a:latin typeface="Times New Roman"/>
                <a:ea typeface="Calibri"/>
                <a:cs typeface="Times New Roman"/>
              </a:rPr>
              <a:t>: 		</a:t>
            </a:r>
            <a:r>
              <a:rPr lang="hu-HU" sz="2200" dirty="0" smtClean="0">
                <a:latin typeface="Times New Roman"/>
                <a:ea typeface="Calibri"/>
                <a:cs typeface="Times New Roman"/>
              </a:rPr>
              <a:t>	pillanat</a:t>
            </a:r>
            <a:endParaRPr lang="hu-HU" sz="22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200" dirty="0">
                <a:latin typeface="Times New Roman"/>
                <a:ea typeface="Calibri"/>
                <a:cs typeface="Times New Roman"/>
              </a:rPr>
              <a:t>elve: 				„érdekes” / gyönyör</a:t>
            </a:r>
            <a:endParaRPr lang="hu-HU" sz="22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200" dirty="0">
                <a:latin typeface="Times New Roman"/>
                <a:ea typeface="Calibri"/>
                <a:cs typeface="Times New Roman"/>
              </a:rPr>
              <a:t>ellensége: 			unalom</a:t>
            </a:r>
            <a:endParaRPr lang="hu-HU" sz="22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200" dirty="0">
                <a:latin typeface="Times New Roman"/>
                <a:ea typeface="Calibri"/>
                <a:cs typeface="Times New Roman"/>
              </a:rPr>
              <a:t>„választása”:			több-kevesebb közt</a:t>
            </a:r>
            <a:endParaRPr lang="hu-HU" sz="22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200" dirty="0">
                <a:latin typeface="Times New Roman"/>
                <a:ea typeface="Calibri"/>
                <a:cs typeface="Times New Roman"/>
              </a:rPr>
              <a:t>törekvése: 			„rossz” végtelen (Hegel)</a:t>
            </a:r>
            <a:r>
              <a:rPr lang="hu-HU" sz="800" i="1" dirty="0">
                <a:latin typeface="Times New Roman"/>
                <a:ea typeface="Calibri"/>
                <a:cs typeface="Times New Roman"/>
              </a:rPr>
              <a:t>	</a:t>
            </a:r>
            <a:endParaRPr lang="hu-HU" sz="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800" dirty="0">
                <a:latin typeface="Times New Roman"/>
                <a:ea typeface="Calibri"/>
                <a:cs typeface="Times New Roman"/>
              </a:rPr>
              <a:t> </a:t>
            </a:r>
            <a:endParaRPr lang="hu-HU" sz="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2000" dirty="0">
                <a:latin typeface="Times New Roman"/>
                <a:ea typeface="Times New Roman"/>
                <a:cs typeface="Times New Roman"/>
              </a:rPr>
              <a:t>vágy, szenvedély → sajátos kétségbeesésbe torkollik (↔ Hegel) </a:t>
            </a:r>
            <a:endParaRPr lang="hu-HU" sz="2000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hu-HU" sz="2000" dirty="0" smtClean="0"/>
              <a:t>			</a:t>
            </a:r>
            <a:r>
              <a:rPr lang="hu-HU" sz="20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→ „ugrás” / irónia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164405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hu-H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Kierkegaard: </a:t>
            </a:r>
            <a:r>
              <a:rPr lang="hu-HU" sz="32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etikai  </a:t>
            </a:r>
            <a:r>
              <a:rPr lang="hu-H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stádium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544616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800" b="1" dirty="0">
                <a:latin typeface="Times New Roman"/>
                <a:ea typeface="Calibri"/>
                <a:cs typeface="Times New Roman"/>
              </a:rPr>
              <a:t>Etikai stádium: 		⸺ </a:t>
            </a:r>
            <a:r>
              <a:rPr lang="hu-HU" sz="1800" dirty="0">
                <a:latin typeface="Times New Roman"/>
                <a:ea typeface="Calibri"/>
                <a:cs typeface="Times New Roman"/>
              </a:rPr>
              <a:t>„önmaga” állítása a végességben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800" i="1" dirty="0" smtClean="0">
                <a:latin typeface="Times New Roman"/>
                <a:ea typeface="Calibri"/>
                <a:cs typeface="Times New Roman"/>
              </a:rPr>
              <a:t>  </a:t>
            </a:r>
            <a:r>
              <a:rPr lang="hu-HU" sz="1800" i="1" u="sng" dirty="0">
                <a:latin typeface="Times New Roman"/>
                <a:ea typeface="Calibri"/>
                <a:cs typeface="Times New Roman"/>
              </a:rPr>
              <a:t>Vagy - </a:t>
            </a:r>
            <a:r>
              <a:rPr lang="hu-HU" sz="1800" i="1" u="sng" dirty="0" err="1">
                <a:latin typeface="Times New Roman"/>
                <a:ea typeface="Calibri"/>
                <a:cs typeface="Times New Roman"/>
              </a:rPr>
              <a:t>vagy</a:t>
            </a:r>
            <a:r>
              <a:rPr lang="hu-HU" sz="1800" dirty="0">
                <a:latin typeface="Times New Roman"/>
                <a:ea typeface="Calibri"/>
                <a:cs typeface="Times New Roman"/>
              </a:rPr>
              <a:t>   	    	      </a:t>
            </a:r>
            <a:r>
              <a:rPr lang="hu-HU" sz="1800" dirty="0" smtClean="0">
                <a:latin typeface="Times New Roman"/>
                <a:ea typeface="Calibri"/>
                <a:cs typeface="Times New Roman"/>
              </a:rPr>
              <a:t>    embert </a:t>
            </a:r>
            <a:r>
              <a:rPr lang="hu-HU" sz="1800" dirty="0">
                <a:latin typeface="Times New Roman"/>
                <a:ea typeface="Calibri"/>
                <a:cs typeface="Times New Roman"/>
              </a:rPr>
              <a:t>emberré teszi</a:t>
            </a:r>
            <a:endParaRPr lang="hu-HU" sz="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800" dirty="0">
                <a:latin typeface="Times New Roman"/>
                <a:ea typeface="Times New Roman"/>
                <a:cs typeface="Times New Roman"/>
              </a:rPr>
              <a:t> </a:t>
            </a:r>
            <a:endParaRPr lang="hu-HU" sz="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800" dirty="0">
                <a:latin typeface="Times New Roman"/>
                <a:ea typeface="Times New Roman"/>
                <a:cs typeface="Times New Roman"/>
              </a:rPr>
              <a:t>paradigmatikus figurája: 	Antigoné /tragikus hős: önmegtagadás → íratlan törvény </a:t>
            </a:r>
            <a:r>
              <a:rPr lang="hu-HU" sz="1800" dirty="0" smtClean="0">
                <a:latin typeface="Times New Roman"/>
                <a:ea typeface="Times New Roman"/>
                <a:cs typeface="Times New Roman"/>
              </a:rPr>
              <a:t>kifej.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800" dirty="0" err="1">
                <a:latin typeface="Times New Roman"/>
                <a:ea typeface="Calibri"/>
                <a:cs typeface="Times New Roman"/>
              </a:rPr>
              <a:t>temporalitása</a:t>
            </a:r>
            <a:r>
              <a:rPr lang="hu-HU" sz="1800" dirty="0">
                <a:latin typeface="Times New Roman"/>
                <a:ea typeface="Calibri"/>
                <a:cs typeface="Times New Roman"/>
              </a:rPr>
              <a:t>: 		időbeni kontinuitás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800" dirty="0">
                <a:latin typeface="Times New Roman"/>
                <a:ea typeface="Calibri"/>
                <a:cs typeface="Times New Roman"/>
              </a:rPr>
              <a:t>elve: 			</a:t>
            </a:r>
            <a:r>
              <a:rPr lang="hu-HU" sz="1800" dirty="0" smtClean="0">
                <a:latin typeface="Times New Roman"/>
                <a:ea typeface="Calibri"/>
                <a:cs typeface="Times New Roman"/>
              </a:rPr>
              <a:t>morális </a:t>
            </a:r>
            <a:r>
              <a:rPr lang="hu-HU" sz="1800" dirty="0">
                <a:latin typeface="Times New Roman"/>
                <a:ea typeface="Calibri"/>
                <a:cs typeface="Times New Roman"/>
              </a:rPr>
              <a:t>kötelességek követése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800" dirty="0">
                <a:latin typeface="Times New Roman"/>
                <a:ea typeface="Calibri"/>
                <a:cs typeface="Times New Roman"/>
              </a:rPr>
              <a:t>ellensége: 		immoralitás / csábítás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800" dirty="0">
                <a:latin typeface="Times New Roman"/>
                <a:ea typeface="Calibri"/>
                <a:cs typeface="Times New Roman"/>
              </a:rPr>
              <a:t>választása:		i) </a:t>
            </a:r>
            <a:r>
              <a:rPr lang="hu-HU" sz="1800" b="1" dirty="0">
                <a:latin typeface="Times New Roman"/>
                <a:ea typeface="Calibri"/>
                <a:cs typeface="Times New Roman"/>
              </a:rPr>
              <a:t>a választás választása</a:t>
            </a:r>
            <a:r>
              <a:rPr lang="hu-HU" sz="1800" dirty="0">
                <a:latin typeface="Times New Roman"/>
                <a:ea typeface="Calibri"/>
                <a:cs typeface="Times New Roman"/>
              </a:rPr>
              <a:t> → </a:t>
            </a:r>
            <a:r>
              <a:rPr lang="hu-HU" sz="1800" dirty="0" err="1">
                <a:latin typeface="Times New Roman"/>
                <a:ea typeface="Calibri"/>
                <a:cs typeface="Times New Roman"/>
              </a:rPr>
              <a:t>ii</a:t>
            </a:r>
            <a:r>
              <a:rPr lang="hu-HU" sz="1800" dirty="0">
                <a:latin typeface="Times New Roman"/>
                <a:ea typeface="Calibri"/>
                <a:cs typeface="Times New Roman"/>
              </a:rPr>
              <a:t>) jó &amp; rossz közti (etikai választás)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800" dirty="0">
                <a:latin typeface="Times New Roman"/>
                <a:ea typeface="Calibri"/>
                <a:cs typeface="Times New Roman"/>
              </a:rPr>
              <a:t>törekvése: 		</a:t>
            </a:r>
            <a:r>
              <a:rPr lang="hu-HU" sz="1800" dirty="0" smtClean="0">
                <a:latin typeface="Times New Roman"/>
                <a:ea typeface="Calibri"/>
                <a:cs typeface="Times New Roman"/>
              </a:rPr>
              <a:t>konzisztencia </a:t>
            </a:r>
            <a:r>
              <a:rPr lang="hu-HU" sz="1800" dirty="0">
                <a:latin typeface="Times New Roman"/>
                <a:ea typeface="Calibri"/>
                <a:cs typeface="Times New Roman"/>
              </a:rPr>
              <a:t>/ morális </a:t>
            </a:r>
            <a:r>
              <a:rPr lang="hu-HU" sz="1800" dirty="0" smtClean="0">
                <a:latin typeface="Times New Roman"/>
                <a:ea typeface="Calibri"/>
                <a:cs typeface="Times New Roman"/>
              </a:rPr>
              <a:t>elégségesség / „jóság”</a:t>
            </a:r>
            <a:r>
              <a:rPr lang="hu-HU" sz="800" i="1" dirty="0">
                <a:latin typeface="Times New Roman"/>
                <a:ea typeface="Calibri"/>
                <a:cs typeface="Times New Roman"/>
              </a:rPr>
              <a:t>	</a:t>
            </a:r>
            <a:endParaRPr lang="hu-HU" sz="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800" dirty="0">
                <a:latin typeface="Times New Roman"/>
                <a:ea typeface="Calibri"/>
                <a:cs typeface="Times New Roman"/>
              </a:rPr>
              <a:t> </a:t>
            </a:r>
            <a:endParaRPr lang="hu-HU" sz="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800" dirty="0">
                <a:latin typeface="Times New Roman"/>
                <a:ea typeface="Times New Roman"/>
                <a:cs typeface="Times New Roman"/>
              </a:rPr>
              <a:t>→ sajátos kétségbeesésbe torkollik: nem képes betölteni </a:t>
            </a:r>
            <a:r>
              <a:rPr lang="hu-HU" sz="1800" dirty="0" smtClean="0">
                <a:latin typeface="Times New Roman"/>
                <a:ea typeface="Times New Roman"/>
                <a:cs typeface="Times New Roman"/>
              </a:rPr>
              <a:t>a </a:t>
            </a:r>
            <a:r>
              <a:rPr lang="hu-HU" sz="1800" dirty="0">
                <a:latin typeface="Times New Roman"/>
                <a:ea typeface="Times New Roman"/>
                <a:cs typeface="Times New Roman"/>
              </a:rPr>
              <a:t>morális törvényt (általános) </a:t>
            </a:r>
            <a:endParaRPr lang="hu-HU" sz="1800" dirty="0" smtClean="0"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1800" dirty="0" smtClean="0">
                <a:latin typeface="Times New Roman"/>
                <a:ea typeface="Times New Roman"/>
                <a:cs typeface="Times New Roman"/>
              </a:rPr>
              <a:t>→ </a:t>
            </a:r>
            <a:r>
              <a:rPr lang="hu-HU" sz="1800" dirty="0">
                <a:latin typeface="Times New Roman"/>
                <a:ea typeface="Times New Roman"/>
                <a:cs typeface="Times New Roman"/>
              </a:rPr>
              <a:t>végtelen </a:t>
            </a:r>
            <a:r>
              <a:rPr lang="hu-HU" sz="1800" dirty="0" smtClean="0">
                <a:latin typeface="Times New Roman"/>
                <a:ea typeface="Times New Roman"/>
                <a:cs typeface="Times New Roman"/>
              </a:rPr>
              <a:t>rezignáció                   = </a:t>
            </a:r>
            <a:r>
              <a:rPr lang="hu-HU" sz="1800" dirty="0">
                <a:latin typeface="Times New Roman"/>
                <a:ea typeface="Times New Roman"/>
                <a:cs typeface="Times New Roman"/>
              </a:rPr>
              <a:t>bűnös / vétkes → istentől való elidegenedés tudata</a:t>
            </a:r>
            <a:endParaRPr lang="hu-HU" sz="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800" dirty="0">
                <a:latin typeface="Times New Roman"/>
                <a:ea typeface="Times New Roman"/>
                <a:cs typeface="Times New Roman"/>
              </a:rPr>
              <a:t> </a:t>
            </a:r>
            <a:endParaRPr lang="hu-HU" sz="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hu-HU" sz="1800" b="1" dirty="0">
                <a:latin typeface="Times New Roman"/>
                <a:ea typeface="Calibri"/>
                <a:cs typeface="Times New Roman"/>
              </a:rPr>
              <a:t>Humor:  		</a:t>
            </a:r>
            <a:r>
              <a:rPr lang="hu-HU" sz="1800" dirty="0">
                <a:latin typeface="Times New Roman"/>
                <a:ea typeface="Calibri"/>
                <a:cs typeface="Times New Roman"/>
              </a:rPr>
              <a:t>a véges-relatív megrázkódása → végtelen feltűnése 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hu-HU" sz="1800" i="1" u="sng" dirty="0" err="1">
                <a:latin typeface="Times New Roman"/>
                <a:ea typeface="Calibri"/>
                <a:cs typeface="Times New Roman"/>
              </a:rPr>
              <a:t>Lez</a:t>
            </a:r>
            <a:r>
              <a:rPr lang="hu-HU" sz="1800" i="1" u="sng" dirty="0">
                <a:latin typeface="Times New Roman"/>
                <a:ea typeface="Calibri"/>
                <a:cs typeface="Times New Roman"/>
              </a:rPr>
              <a:t>. tud. utóirat</a:t>
            </a:r>
            <a:r>
              <a:rPr lang="hu-HU" sz="1800" dirty="0">
                <a:latin typeface="Times New Roman"/>
                <a:ea typeface="Calibri"/>
                <a:cs typeface="Times New Roman"/>
              </a:rPr>
              <a:t>	szubjektum hiánya (az indirekt módon feltűnő abszolútum előtt)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hu-HU" sz="1800" dirty="0">
                <a:latin typeface="Times New Roman"/>
                <a:ea typeface="Calibri"/>
              </a:rPr>
              <a:t>			embert isteni-emberi meghatározásba </a:t>
            </a:r>
            <a:r>
              <a:rPr lang="hu-HU" sz="1800" dirty="0" smtClean="0">
                <a:latin typeface="Times New Roman"/>
                <a:ea typeface="Calibri"/>
              </a:rPr>
              <a:t>helyezi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3420927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/>
          <a:lstStyle/>
          <a:p>
            <a:r>
              <a:rPr lang="hu-H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Kierkegaard: </a:t>
            </a:r>
            <a:r>
              <a:rPr lang="hu-HU" sz="3200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vallási  </a:t>
            </a:r>
            <a:r>
              <a:rPr lang="hu-HU" sz="32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stádium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877272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7200" b="1" dirty="0">
                <a:latin typeface="Times New Roman"/>
                <a:ea typeface="Calibri"/>
                <a:cs typeface="Times New Roman"/>
              </a:rPr>
              <a:t>Vallási </a:t>
            </a:r>
            <a:r>
              <a:rPr lang="hu-HU" sz="7200" b="1" dirty="0" smtClean="0">
                <a:latin typeface="Times New Roman"/>
                <a:ea typeface="Calibri"/>
                <a:cs typeface="Times New Roman"/>
              </a:rPr>
              <a:t>stádium: </a:t>
            </a:r>
            <a:r>
              <a:rPr lang="hu-HU" sz="7200" b="1" dirty="0">
                <a:latin typeface="Times New Roman"/>
                <a:ea typeface="Calibri"/>
                <a:cs typeface="Times New Roman"/>
              </a:rPr>
              <a:t>	</a:t>
            </a:r>
            <a:r>
              <a:rPr lang="hu-HU" sz="7200" b="1" dirty="0" err="1" smtClean="0">
                <a:latin typeface="Times New Roman"/>
                <a:ea typeface="Calibri"/>
                <a:cs typeface="Times New Roman"/>
              </a:rPr>
              <a:t>immanenes</a:t>
            </a:r>
            <a:r>
              <a:rPr lang="hu-HU" sz="7200" b="1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hu-HU" sz="7200" b="1" dirty="0">
                <a:latin typeface="Times New Roman"/>
                <a:ea typeface="Calibri"/>
                <a:cs typeface="Times New Roman"/>
              </a:rPr>
              <a:t>vallások </a:t>
            </a:r>
            <a:r>
              <a:rPr lang="hu-HU" sz="7200" b="1" dirty="0" smtClean="0">
                <a:latin typeface="Times New Roman"/>
                <a:ea typeface="Calibri"/>
                <a:cs typeface="Times New Roman"/>
              </a:rPr>
              <a:t>    ↔</a:t>
            </a:r>
            <a:r>
              <a:rPr lang="hu-HU" sz="7200" b="1" dirty="0">
                <a:latin typeface="Times New Roman"/>
                <a:ea typeface="Calibri"/>
                <a:cs typeface="Times New Roman"/>
              </a:rPr>
              <a:t>	transzcendens vallás: Kereszténység </a:t>
            </a:r>
            <a:endParaRPr lang="hu-HU" sz="72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6400" i="1" dirty="0">
                <a:latin typeface="Times New Roman"/>
                <a:ea typeface="Calibri"/>
                <a:cs typeface="Times New Roman"/>
              </a:rPr>
              <a:t>		</a:t>
            </a:r>
            <a:r>
              <a:rPr lang="hu-HU" sz="6400" dirty="0" smtClean="0">
                <a:latin typeface="Times New Roman"/>
                <a:ea typeface="Calibri"/>
                <a:cs typeface="Times New Roman"/>
              </a:rPr>
              <a:t>közvetlen </a:t>
            </a:r>
            <a:r>
              <a:rPr lang="hu-HU" sz="6400" dirty="0">
                <a:latin typeface="Times New Roman"/>
                <a:ea typeface="Calibri"/>
                <a:cs typeface="Times New Roman"/>
              </a:rPr>
              <a:t>viszonyban</a:t>
            </a:r>
            <a:r>
              <a:rPr lang="hu-HU" sz="6400" i="1" dirty="0">
                <a:latin typeface="Times New Roman"/>
                <a:ea typeface="Calibri"/>
                <a:cs typeface="Times New Roman"/>
              </a:rPr>
              <a:t>		</a:t>
            </a:r>
            <a:r>
              <a:rPr lang="hu-HU" sz="6400" dirty="0" smtClean="0">
                <a:latin typeface="Times New Roman"/>
                <a:ea typeface="Calibri"/>
                <a:cs typeface="Times New Roman"/>
              </a:rPr>
              <a:t>Jézus</a:t>
            </a:r>
            <a:r>
              <a:rPr lang="hu-HU" sz="6400" dirty="0">
                <a:latin typeface="Times New Roman"/>
                <a:ea typeface="Calibri"/>
                <a:cs typeface="Times New Roman"/>
              </a:rPr>
              <a:t>: abszolút paradoxon</a:t>
            </a:r>
            <a:endParaRPr lang="hu-HU" sz="6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6400" dirty="0">
                <a:latin typeface="Times New Roman"/>
                <a:ea typeface="Calibri"/>
                <a:cs typeface="Times New Roman"/>
              </a:rPr>
              <a:t>		</a:t>
            </a:r>
            <a:r>
              <a:rPr lang="hu-HU" sz="6400" dirty="0" smtClean="0">
                <a:latin typeface="Times New Roman"/>
                <a:ea typeface="Calibri"/>
                <a:cs typeface="Times New Roman"/>
              </a:rPr>
              <a:t>„</a:t>
            </a:r>
            <a:r>
              <a:rPr lang="hu-HU" sz="6400" dirty="0" err="1">
                <a:latin typeface="Times New Roman"/>
                <a:ea typeface="Calibri"/>
                <a:cs typeface="Times New Roman"/>
              </a:rPr>
              <a:t>idealitás</a:t>
            </a:r>
            <a:r>
              <a:rPr lang="hu-HU" sz="6400" dirty="0">
                <a:latin typeface="Times New Roman"/>
                <a:ea typeface="Calibri"/>
                <a:cs typeface="Times New Roman"/>
              </a:rPr>
              <a:t>”		</a:t>
            </a:r>
            <a:r>
              <a:rPr lang="hu-HU" sz="6400" dirty="0" smtClean="0">
                <a:latin typeface="Times New Roman"/>
                <a:ea typeface="Calibri"/>
                <a:cs typeface="Times New Roman"/>
              </a:rPr>
              <a:t>        ↔ </a:t>
            </a:r>
            <a:r>
              <a:rPr lang="hu-HU" sz="6400" dirty="0">
                <a:latin typeface="Times New Roman"/>
                <a:ea typeface="Calibri"/>
                <a:cs typeface="Times New Roman"/>
              </a:rPr>
              <a:t>	Hit ↔ Ész (protestáns)</a:t>
            </a:r>
            <a:endParaRPr lang="hu-HU" sz="6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6400" dirty="0">
                <a:latin typeface="Times New Roman"/>
                <a:ea typeface="Calibri"/>
                <a:cs typeface="Times New Roman"/>
              </a:rPr>
              <a:t>		</a:t>
            </a:r>
            <a:r>
              <a:rPr lang="hu-HU" sz="6400" dirty="0" smtClean="0">
                <a:latin typeface="Times New Roman"/>
                <a:ea typeface="Calibri"/>
                <a:cs typeface="Times New Roman"/>
              </a:rPr>
              <a:t>„</a:t>
            </a:r>
            <a:r>
              <a:rPr lang="hu-HU" sz="6400" dirty="0" err="1" smtClean="0">
                <a:latin typeface="Times New Roman"/>
                <a:ea typeface="Calibri"/>
                <a:cs typeface="Times New Roman"/>
              </a:rPr>
              <a:t>tulajdonk</a:t>
            </a:r>
            <a:r>
              <a:rPr lang="hu-HU" sz="6400" dirty="0" smtClean="0">
                <a:latin typeface="Times New Roman"/>
                <a:ea typeface="Calibri"/>
                <a:cs typeface="Times New Roman"/>
              </a:rPr>
              <a:t>.” </a:t>
            </a:r>
            <a:r>
              <a:rPr lang="hu-HU" sz="6400" dirty="0">
                <a:latin typeface="Times New Roman"/>
                <a:ea typeface="Calibri"/>
                <a:cs typeface="Times New Roman"/>
              </a:rPr>
              <a:t>egzisztencia </a:t>
            </a:r>
            <a:r>
              <a:rPr lang="hu-HU" sz="6400" dirty="0" smtClean="0">
                <a:latin typeface="Times New Roman"/>
                <a:ea typeface="Calibri"/>
                <a:cs typeface="Times New Roman"/>
              </a:rPr>
              <a:t>   ↔</a:t>
            </a:r>
            <a:r>
              <a:rPr lang="hu-HU" sz="6400" dirty="0">
                <a:latin typeface="Times New Roman"/>
                <a:ea typeface="Calibri"/>
                <a:cs typeface="Times New Roman"/>
              </a:rPr>
              <a:t>	</a:t>
            </a:r>
            <a:r>
              <a:rPr lang="hu-HU" sz="6400" dirty="0" err="1">
                <a:latin typeface="Times New Roman"/>
                <a:ea typeface="Calibri"/>
                <a:cs typeface="Times New Roman"/>
              </a:rPr>
              <a:t>egzisztencia</a:t>
            </a:r>
            <a:r>
              <a:rPr lang="hu-HU" sz="6400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sz="6400" dirty="0" err="1">
                <a:latin typeface="Times New Roman"/>
                <a:ea typeface="Calibri"/>
                <a:cs typeface="Times New Roman"/>
              </a:rPr>
              <a:t>paradoxikus</a:t>
            </a:r>
            <a:r>
              <a:rPr lang="hu-HU" sz="6400" dirty="0">
                <a:latin typeface="Times New Roman"/>
                <a:ea typeface="Calibri"/>
                <a:cs typeface="Times New Roman"/>
              </a:rPr>
              <a:t> kiemeltséggel</a:t>
            </a:r>
            <a:endParaRPr lang="hu-HU" sz="6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6400" dirty="0" err="1" smtClean="0">
                <a:latin typeface="Times New Roman"/>
                <a:ea typeface="Calibri"/>
                <a:cs typeface="Times New Roman"/>
              </a:rPr>
              <a:t>Szubj</a:t>
            </a:r>
            <a:r>
              <a:rPr lang="hu-HU" sz="6400" dirty="0" smtClean="0">
                <a:latin typeface="Times New Roman"/>
                <a:ea typeface="Calibri"/>
                <a:cs typeface="Times New Roman"/>
              </a:rPr>
              <a:t>. átalakulása: </a:t>
            </a:r>
            <a:r>
              <a:rPr lang="hu-HU" sz="6400" dirty="0">
                <a:latin typeface="Times New Roman"/>
                <a:ea typeface="Calibri"/>
                <a:cs typeface="Times New Roman"/>
              </a:rPr>
              <a:t>	ugyanazon </a:t>
            </a:r>
            <a:r>
              <a:rPr lang="hu-HU" sz="6400" dirty="0" err="1" smtClean="0">
                <a:latin typeface="Times New Roman"/>
                <a:ea typeface="Calibri"/>
                <a:cs typeface="Times New Roman"/>
              </a:rPr>
              <a:t>ident.-on</a:t>
            </a:r>
            <a:r>
              <a:rPr lang="hu-HU" sz="64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hu-HU" sz="6400" dirty="0">
                <a:latin typeface="Times New Roman"/>
                <a:ea typeface="Calibri"/>
                <a:cs typeface="Times New Roman"/>
              </a:rPr>
              <a:t>belül </a:t>
            </a:r>
            <a:r>
              <a:rPr lang="hu-HU" sz="6400" dirty="0" smtClean="0">
                <a:latin typeface="Times New Roman"/>
                <a:ea typeface="Calibri"/>
                <a:cs typeface="Times New Roman"/>
              </a:rPr>
              <a:t>  ↔</a:t>
            </a:r>
            <a:r>
              <a:rPr lang="hu-HU" sz="6400" dirty="0">
                <a:latin typeface="Times New Roman"/>
                <a:ea typeface="Calibri"/>
                <a:cs typeface="Times New Roman"/>
              </a:rPr>
              <a:t>	identitásváltással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i="1" dirty="0">
                <a:latin typeface="Times New Roman"/>
                <a:ea typeface="Calibri"/>
                <a:cs typeface="Times New Roman"/>
              </a:rPr>
              <a:t> 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7200" i="1" u="sng" dirty="0">
                <a:latin typeface="Times New Roman"/>
                <a:ea typeface="Calibri"/>
                <a:cs typeface="Times New Roman"/>
              </a:rPr>
              <a:t>Félelem és reszketés </a:t>
            </a:r>
            <a:endParaRPr lang="hu-HU" sz="72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6400" dirty="0">
                <a:latin typeface="Times New Roman"/>
                <a:ea typeface="Times New Roman"/>
                <a:cs typeface="Times New Roman"/>
              </a:rPr>
              <a:t>paradigmatikus figurája: 	Ábrahám ‒ a „hit lovagja”: isteni felszólítás (hit) ↔ erkölcsi </a:t>
            </a:r>
            <a:r>
              <a:rPr lang="hu-HU" sz="6400" dirty="0" err="1" smtClean="0">
                <a:latin typeface="Times New Roman"/>
                <a:ea typeface="Times New Roman"/>
                <a:cs typeface="Times New Roman"/>
              </a:rPr>
              <a:t>törv</a:t>
            </a:r>
            <a:r>
              <a:rPr lang="hu-HU" sz="6400" dirty="0" smtClean="0">
                <a:latin typeface="Times New Roman"/>
                <a:ea typeface="Times New Roman"/>
                <a:cs typeface="Times New Roman"/>
              </a:rPr>
              <a:t>. </a:t>
            </a:r>
            <a:r>
              <a:rPr lang="hu-HU" sz="6400" dirty="0">
                <a:latin typeface="Times New Roman"/>
                <a:ea typeface="Times New Roman"/>
                <a:cs typeface="Times New Roman"/>
              </a:rPr>
              <a:t>(ne ölj)</a:t>
            </a:r>
            <a:endParaRPr lang="hu-HU" sz="6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6400" dirty="0" err="1">
                <a:latin typeface="Times New Roman"/>
                <a:ea typeface="Calibri"/>
                <a:cs typeface="Times New Roman"/>
              </a:rPr>
              <a:t>temporalitása</a:t>
            </a:r>
            <a:r>
              <a:rPr lang="hu-HU" sz="6400" dirty="0">
                <a:latin typeface="Times New Roman"/>
                <a:ea typeface="Calibri"/>
                <a:cs typeface="Times New Roman"/>
              </a:rPr>
              <a:t>: 		örökkévalóság</a:t>
            </a:r>
            <a:endParaRPr lang="hu-HU" sz="6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6400" dirty="0">
                <a:latin typeface="Times New Roman"/>
                <a:ea typeface="Calibri"/>
                <a:cs typeface="Times New Roman"/>
              </a:rPr>
              <a:t>elve: 			</a:t>
            </a:r>
            <a:r>
              <a:rPr lang="hu-HU" sz="6400" dirty="0" smtClean="0">
                <a:latin typeface="Times New Roman"/>
                <a:ea typeface="Calibri"/>
                <a:cs typeface="Times New Roman"/>
              </a:rPr>
              <a:t>hit </a:t>
            </a:r>
            <a:r>
              <a:rPr lang="hu-HU" sz="6400" dirty="0">
                <a:latin typeface="Times New Roman"/>
                <a:ea typeface="Calibri"/>
                <a:cs typeface="Times New Roman"/>
              </a:rPr>
              <a:t>‒ személyes viszony Istennel</a:t>
            </a:r>
            <a:endParaRPr lang="hu-HU" sz="6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6400" dirty="0">
                <a:latin typeface="Times New Roman"/>
                <a:ea typeface="Calibri"/>
                <a:cs typeface="Times New Roman"/>
              </a:rPr>
              <a:t>ellensége: 			hitetlenség</a:t>
            </a:r>
            <a:endParaRPr lang="hu-HU" sz="6400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6400" dirty="0">
                <a:latin typeface="Times New Roman"/>
                <a:ea typeface="Calibri"/>
                <a:cs typeface="Times New Roman"/>
              </a:rPr>
              <a:t>törekvése: 			Isten akaratának betöltése (szentség)</a:t>
            </a:r>
            <a:r>
              <a:rPr lang="hu-HU" i="1" dirty="0">
                <a:latin typeface="Times New Roman"/>
                <a:ea typeface="Calibri"/>
                <a:cs typeface="Times New Roman"/>
              </a:rPr>
              <a:t>	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Calibri"/>
                <a:cs typeface="Times New Roman"/>
              </a:rPr>
              <a:t> 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Times New Roman"/>
                <a:cs typeface="Times New Roman"/>
              </a:rPr>
              <a:t> 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7200" i="1" u="sng" dirty="0">
                <a:latin typeface="Times New Roman"/>
                <a:ea typeface="Calibri"/>
                <a:cs typeface="Times New Roman"/>
              </a:rPr>
              <a:t>Filozófiai fragmentumok</a:t>
            </a:r>
            <a:r>
              <a:rPr lang="hu-HU" sz="7200" dirty="0">
                <a:latin typeface="Times New Roman"/>
                <a:ea typeface="Times New Roman"/>
                <a:cs typeface="Times New Roman"/>
              </a:rPr>
              <a:t> 	</a:t>
            </a:r>
            <a:r>
              <a:rPr lang="hu-HU" sz="7200" u="sng" dirty="0">
                <a:latin typeface="Times New Roman"/>
                <a:ea typeface="Times New Roman"/>
                <a:cs typeface="Times New Roman"/>
              </a:rPr>
              <a:t>Szókratész/Platón</a:t>
            </a:r>
            <a:r>
              <a:rPr lang="hu-HU" sz="7200" dirty="0">
                <a:latin typeface="Times New Roman"/>
                <a:ea typeface="Times New Roman"/>
                <a:cs typeface="Times New Roman"/>
              </a:rPr>
              <a:t> 	↔ 	</a:t>
            </a:r>
            <a:r>
              <a:rPr lang="hu-HU" sz="7200" u="sng" dirty="0">
                <a:latin typeface="Times New Roman"/>
                <a:ea typeface="Times New Roman"/>
                <a:cs typeface="Times New Roman"/>
              </a:rPr>
              <a:t>Jézus</a:t>
            </a:r>
            <a:r>
              <a:rPr lang="hu-HU" sz="7200" i="1" u="sng" dirty="0">
                <a:latin typeface="Times New Roman"/>
                <a:ea typeface="Times New Roman"/>
                <a:cs typeface="Times New Roman"/>
              </a:rPr>
              <a:t> </a:t>
            </a:r>
            <a:endParaRPr lang="hu-HU" sz="72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6400" dirty="0">
                <a:latin typeface="Times New Roman"/>
                <a:ea typeface="Times New Roman"/>
                <a:cs typeface="Times New Roman"/>
              </a:rPr>
              <a:t>igazság szerve:      emlékezés → </a:t>
            </a:r>
            <a:r>
              <a:rPr lang="hu-HU" sz="6400" dirty="0" err="1">
                <a:latin typeface="Times New Roman"/>
                <a:ea typeface="Times New Roman"/>
                <a:cs typeface="Times New Roman"/>
              </a:rPr>
              <a:t>idealitás</a:t>
            </a:r>
            <a:r>
              <a:rPr lang="hu-HU" sz="6400" dirty="0">
                <a:latin typeface="Times New Roman"/>
                <a:ea typeface="Times New Roman"/>
                <a:cs typeface="Times New Roman"/>
              </a:rPr>
              <a:t>	↔ 	hit </a:t>
            </a:r>
            <a:endParaRPr lang="hu-HU" sz="64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6400" dirty="0">
                <a:latin typeface="Times New Roman"/>
                <a:ea typeface="Times New Roman"/>
                <a:cs typeface="Times New Roman"/>
              </a:rPr>
              <a:t>tanár: 			bába, nem lényegi	↔	</a:t>
            </a:r>
            <a:r>
              <a:rPr lang="hu-HU" sz="6400" dirty="0" err="1">
                <a:latin typeface="Times New Roman"/>
                <a:ea typeface="Times New Roman"/>
                <a:cs typeface="Times New Roman"/>
              </a:rPr>
              <a:t>lényegi</a:t>
            </a:r>
            <a:r>
              <a:rPr lang="hu-HU" sz="6400" dirty="0">
                <a:latin typeface="Times New Roman"/>
                <a:ea typeface="Times New Roman"/>
                <a:cs typeface="Times New Roman"/>
              </a:rPr>
              <a:t>: megváltó, a nem-igazság </a:t>
            </a:r>
            <a:r>
              <a:rPr lang="hu-HU" sz="6400" dirty="0" smtClean="0">
                <a:ea typeface="Times New Roman"/>
                <a:cs typeface="Times New Roman"/>
              </a:rPr>
              <a:t>						</a:t>
            </a:r>
            <a:r>
              <a:rPr lang="hu-HU" sz="6400" dirty="0" smtClean="0">
                <a:latin typeface="Times New Roman"/>
                <a:ea typeface="Times New Roman"/>
                <a:cs typeface="Times New Roman"/>
              </a:rPr>
              <a:t>hátrahagyásának </a:t>
            </a:r>
            <a:r>
              <a:rPr lang="hu-HU" sz="6400" dirty="0">
                <a:latin typeface="Times New Roman"/>
                <a:ea typeface="Times New Roman"/>
                <a:cs typeface="Times New Roman"/>
              </a:rPr>
              <a:t>feltétele</a:t>
            </a:r>
            <a:endParaRPr lang="hu-HU" sz="64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6400" dirty="0">
                <a:latin typeface="Times New Roman"/>
                <a:ea typeface="Times New Roman"/>
                <a:cs typeface="Times New Roman"/>
              </a:rPr>
              <a:t>igazság:	emberben lakozik – </a:t>
            </a:r>
            <a:r>
              <a:rPr lang="hu-HU" sz="6400" dirty="0" err="1">
                <a:latin typeface="Times New Roman"/>
                <a:ea typeface="Times New Roman"/>
                <a:cs typeface="Times New Roman"/>
              </a:rPr>
              <a:t>imm</a:t>
            </a:r>
            <a:r>
              <a:rPr lang="hu-HU" sz="6400" dirty="0">
                <a:latin typeface="Times New Roman"/>
                <a:ea typeface="Times New Roman"/>
                <a:cs typeface="Times New Roman"/>
              </a:rPr>
              <a:t>.	↔	ember: a nem-igazságban (</a:t>
            </a:r>
            <a:r>
              <a:rPr lang="hu-HU" sz="6400" dirty="0" smtClean="0">
                <a:latin typeface="Times New Roman"/>
                <a:ea typeface="Times New Roman"/>
                <a:cs typeface="Times New Roman"/>
              </a:rPr>
              <a:t>ered. </a:t>
            </a:r>
            <a:r>
              <a:rPr lang="hu-HU" sz="6400" dirty="0">
                <a:latin typeface="Times New Roman"/>
                <a:ea typeface="Times New Roman"/>
                <a:cs typeface="Times New Roman"/>
              </a:rPr>
              <a:t>bűn)</a:t>
            </a:r>
            <a:endParaRPr lang="hu-HU" sz="6400" dirty="0">
              <a:ea typeface="Calibri"/>
              <a:cs typeface="Times New Roman"/>
            </a:endParaRPr>
          </a:p>
          <a:p>
            <a:pPr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6400" dirty="0">
                <a:latin typeface="Times New Roman"/>
                <a:ea typeface="Times New Roman"/>
                <a:cs typeface="Times New Roman"/>
              </a:rPr>
              <a:t>idő:		(</a:t>
            </a:r>
            <a:r>
              <a:rPr lang="hu-HU" sz="6400" dirty="0" err="1">
                <a:latin typeface="Times New Roman"/>
                <a:ea typeface="Times New Roman"/>
                <a:cs typeface="Times New Roman"/>
              </a:rPr>
              <a:t>visszaeml.-sé</a:t>
            </a:r>
            <a:r>
              <a:rPr lang="hu-HU" sz="6400" dirty="0">
                <a:latin typeface="Times New Roman"/>
                <a:ea typeface="Times New Roman"/>
                <a:cs typeface="Times New Roman"/>
              </a:rPr>
              <a:t>) nem-lényegi	↔	döntés pillanata: lényegi → konverzió </a:t>
            </a:r>
            <a:endParaRPr lang="hu-HU" sz="6400" dirty="0">
              <a:ea typeface="Calibri"/>
              <a:cs typeface="Times New Roman"/>
            </a:endParaRPr>
          </a:p>
          <a:p>
            <a:pPr marL="4495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sz="6400" dirty="0">
                <a:latin typeface="Times New Roman"/>
                <a:ea typeface="Times New Roman"/>
                <a:cs typeface="Times New Roman"/>
              </a:rPr>
              <a:t>		ésszerű			</a:t>
            </a:r>
            <a:r>
              <a:rPr lang="hu-HU" sz="6400" dirty="0" smtClean="0">
                <a:latin typeface="Times New Roman"/>
                <a:ea typeface="Times New Roman"/>
                <a:cs typeface="Times New Roman"/>
              </a:rPr>
              <a:t>↔ </a:t>
            </a:r>
            <a:r>
              <a:rPr lang="hu-HU" sz="6400" dirty="0">
                <a:latin typeface="Times New Roman"/>
                <a:ea typeface="Times New Roman"/>
                <a:cs typeface="Times New Roman"/>
              </a:rPr>
              <a:t>	paradox</a:t>
            </a:r>
            <a:endParaRPr lang="hu-HU" sz="6400" dirty="0">
              <a:ea typeface="Calibri"/>
              <a:cs typeface="Times New Roman"/>
            </a:endParaRPr>
          </a:p>
          <a:p>
            <a:pPr marL="44958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hu-HU" dirty="0">
                <a:latin typeface="Times New Roman"/>
                <a:ea typeface="Times New Roman"/>
                <a:cs typeface="Times New Roman"/>
              </a:rPr>
              <a:t> </a:t>
            </a:r>
            <a:endParaRPr lang="hu-H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4038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130</Words>
  <Application>Microsoft Office PowerPoint</Application>
  <PresentationFormat>Diavetítés a képernyőre (4:3 oldalarány)</PresentationFormat>
  <Paragraphs>91</Paragraphs>
  <Slides>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0" baseType="lpstr">
      <vt:lpstr>Office-téma</vt:lpstr>
      <vt:lpstr>Hegel: A szellem fenomenológiája – Tudat, Öntudat</vt:lpstr>
      <vt:lpstr> Hegel: „A boldogtalan tudat” </vt:lpstr>
      <vt:lpstr>     Kierkegaard: döntés mint tett </vt:lpstr>
      <vt:lpstr>Kierkegaard - 2</vt:lpstr>
      <vt:lpstr> Kierkegaard lázadása a teoretikus hagyomány ellen </vt:lpstr>
      <vt:lpstr> Kierkegaard stádium-elmélete </vt:lpstr>
      <vt:lpstr>Kierkegaard: esztétikai  stádium</vt:lpstr>
      <vt:lpstr>Kierkegaard: etikai  stádium</vt:lpstr>
      <vt:lpstr>Kierkegaard: vallási  stádium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gyakorlat fogalma a 19-20. századi filozófiákban</dc:title>
  <dc:creator>Miklós</dc:creator>
  <cp:lastModifiedBy>Miklos</cp:lastModifiedBy>
  <cp:revision>34</cp:revision>
  <dcterms:created xsi:type="dcterms:W3CDTF">2017-11-07T16:24:46Z</dcterms:created>
  <dcterms:modified xsi:type="dcterms:W3CDTF">2020-05-15T16:16:16Z</dcterms:modified>
</cp:coreProperties>
</file>