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2E8E70-0196-4DD1-9339-E44417107343}" type="datetimeFigureOut">
              <a:rPr lang="hu-HU" smtClean="0"/>
              <a:pPr/>
              <a:t>2020. 05. 14.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EB5E65-9F22-4930-AA31-16BF30DD0CD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0938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3CB4-BD89-4D1F-8212-2DE8733470D2}" type="datetime1">
              <a:rPr lang="hu-HU" smtClean="0"/>
              <a:pPr/>
              <a:t>2020. 05. 14.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AEE-0E6A-4883-9734-BDDC8219B64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5C50A-28DC-4FE7-861C-F4DC811CA516}" type="datetime1">
              <a:rPr lang="hu-HU" smtClean="0"/>
              <a:pPr/>
              <a:t>2020. 05. 14.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AEE-0E6A-4883-9734-BDDC8219B64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01ECC-3B38-4D06-ACD5-B7E2A1F6802C}" type="datetime1">
              <a:rPr lang="hu-HU" smtClean="0"/>
              <a:pPr/>
              <a:t>2020. 05. 14.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AEE-0E6A-4883-9734-BDDC8219B64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F2F67-112C-4312-87FB-9B35032077FB}" type="datetime1">
              <a:rPr lang="hu-HU" smtClean="0"/>
              <a:pPr/>
              <a:t>2020. 05. 14.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AEE-0E6A-4883-9734-BDDC8219B64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A5636-BAA8-4598-AF40-4BCF27BB3C37}" type="datetime1">
              <a:rPr lang="hu-HU" smtClean="0"/>
              <a:pPr/>
              <a:t>2020. 05. 14.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AEE-0E6A-4883-9734-BDDC8219B64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90943-E558-4736-AC7A-A1B93A8EDE03}" type="datetime1">
              <a:rPr lang="hu-HU" smtClean="0"/>
              <a:pPr/>
              <a:t>2020. 05. 14.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AEE-0E6A-4883-9734-BDDC8219B64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21623-8A7F-44E7-B27F-0A379BF9F7FD}" type="datetime1">
              <a:rPr lang="hu-HU" smtClean="0"/>
              <a:pPr/>
              <a:t>2020. 05. 14.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AEE-0E6A-4883-9734-BDDC8219B64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EECF2-E665-4F0B-9160-4205094BFB10}" type="datetime1">
              <a:rPr lang="hu-HU" smtClean="0"/>
              <a:pPr/>
              <a:t>2020. 05. 14.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AEE-0E6A-4883-9734-BDDC8219B64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F59D6-B1EB-44F6-9929-7F97D2B9D483}" type="datetime1">
              <a:rPr lang="hu-HU" smtClean="0"/>
              <a:pPr/>
              <a:t>2020. 05. 14.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AEE-0E6A-4883-9734-BDDC8219B64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EF6F-3E09-4FBD-BB98-5342BE04C42A}" type="datetime1">
              <a:rPr lang="hu-HU" smtClean="0"/>
              <a:pPr/>
              <a:t>2020. 05. 14.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AEE-0E6A-4883-9734-BDDC8219B64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9CCCB-038D-4092-B5B5-D006F6608E5C}" type="datetime1">
              <a:rPr lang="hu-HU" smtClean="0"/>
              <a:pPr/>
              <a:t>2020. 05. 14.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AEE-0E6A-4883-9734-BDDC8219B64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14C3B-13B9-4582-BB69-16F13F68E526}" type="datetime1">
              <a:rPr lang="hu-HU" smtClean="0"/>
              <a:pPr/>
              <a:t>2020. 05. 14.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A9AEE-0E6A-4883-9734-BDDC8219B648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/>
          <a:lstStyle/>
          <a:p>
            <a:r>
              <a:rPr lang="hu-HU" sz="3200" dirty="0">
                <a:latin typeface="Times New Roman"/>
                <a:ea typeface="Times New Roman"/>
              </a:rPr>
              <a:t>Schopenhauer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836712"/>
            <a:ext cx="8928992" cy="5904656"/>
          </a:xfrm>
        </p:spPr>
        <p:txBody>
          <a:bodyPr>
            <a:normAutofit fontScale="550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endParaRPr lang="hu-HU" dirty="0" smtClean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hu-HU" dirty="0" smtClean="0">
                <a:latin typeface="Times New Roman"/>
                <a:ea typeface="Times New Roman"/>
              </a:rPr>
              <a:t>A </a:t>
            </a:r>
            <a:r>
              <a:rPr lang="hu-HU" dirty="0">
                <a:latin typeface="Times New Roman"/>
                <a:ea typeface="Times New Roman"/>
              </a:rPr>
              <a:t>fiatal Nietzsche egyedül Schopenhauert ismeri el mestereként (↔ később kritizálja)</a:t>
            </a:r>
          </a:p>
          <a:p>
            <a:pPr marL="0" indent="0">
              <a:spcAft>
                <a:spcPts val="0"/>
              </a:spcAft>
              <a:buNone/>
            </a:pPr>
            <a:r>
              <a:rPr lang="hu-HU" dirty="0">
                <a:latin typeface="Times New Roman"/>
                <a:ea typeface="Times New Roman"/>
              </a:rPr>
              <a:t> </a:t>
            </a:r>
          </a:p>
          <a:p>
            <a:pPr marL="0" indent="0">
              <a:spcAft>
                <a:spcPts val="0"/>
              </a:spcAft>
              <a:buNone/>
            </a:pPr>
            <a:r>
              <a:rPr lang="hu-HU" dirty="0">
                <a:latin typeface="Times New Roman"/>
                <a:ea typeface="Times New Roman"/>
              </a:rPr>
              <a:t>Schopenhauer: </a:t>
            </a:r>
            <a:r>
              <a:rPr lang="hu-HU" b="1" i="1" dirty="0">
                <a:latin typeface="Times New Roman"/>
                <a:ea typeface="Times New Roman"/>
              </a:rPr>
              <a:t>A világ mint akarat és képzet</a:t>
            </a:r>
            <a:r>
              <a:rPr lang="hu-HU" i="1" dirty="0">
                <a:latin typeface="Times New Roman"/>
                <a:ea typeface="Times New Roman"/>
              </a:rPr>
              <a:t> (1818) </a:t>
            </a:r>
            <a:r>
              <a:rPr lang="hu-HU" dirty="0">
                <a:latin typeface="Times New Roman"/>
                <a:ea typeface="Times New Roman"/>
              </a:rPr>
              <a:t>‒ egyetlen gondolat kifejtése</a:t>
            </a:r>
            <a:endParaRPr lang="hu-HU" sz="1500" dirty="0">
              <a:latin typeface="Times New Roman"/>
              <a:ea typeface="Times New Roman"/>
            </a:endParaRPr>
          </a:p>
          <a:p>
            <a:pPr marL="106680" indent="0">
              <a:spcAft>
                <a:spcPts val="0"/>
              </a:spcAft>
              <a:buNone/>
            </a:pPr>
            <a:r>
              <a:rPr lang="hu-HU" sz="1500" dirty="0">
                <a:latin typeface="Times New Roman"/>
                <a:ea typeface="Times New Roman"/>
              </a:rPr>
              <a:t> </a:t>
            </a:r>
          </a:p>
          <a:p>
            <a:pPr marL="506730" lvl="1" indent="0">
              <a:buNone/>
            </a:pPr>
            <a:r>
              <a:rPr lang="hu-HU" dirty="0" smtClean="0">
                <a:latin typeface="Times New Roman"/>
                <a:ea typeface="Times New Roman"/>
              </a:rPr>
              <a:t>                             „</a:t>
            </a:r>
            <a:r>
              <a:rPr lang="hu-HU" dirty="0">
                <a:latin typeface="Times New Roman"/>
                <a:ea typeface="Times New Roman"/>
              </a:rPr>
              <a:t>ez a világ, amelyikben élünk és létezünk, egész lényegét tekintve teljes mértékben </a:t>
            </a:r>
            <a:r>
              <a:rPr lang="hu-HU" dirty="0" smtClean="0">
                <a:latin typeface="Times New Roman"/>
                <a:ea typeface="Times New Roman"/>
              </a:rPr>
              <a:t>akarat</a:t>
            </a:r>
          </a:p>
          <a:p>
            <a:pPr marL="506730" lvl="1" indent="0">
              <a:buNone/>
            </a:pPr>
            <a:r>
              <a:rPr lang="hu-HU" dirty="0">
                <a:latin typeface="Times New Roman"/>
                <a:ea typeface="Times New Roman"/>
              </a:rPr>
              <a:t> </a:t>
            </a:r>
            <a:r>
              <a:rPr lang="hu-HU" dirty="0" smtClean="0">
                <a:latin typeface="Times New Roman"/>
                <a:ea typeface="Times New Roman"/>
              </a:rPr>
              <a:t>                             és </a:t>
            </a:r>
            <a:r>
              <a:rPr lang="hu-HU" dirty="0">
                <a:latin typeface="Times New Roman"/>
                <a:ea typeface="Times New Roman"/>
              </a:rPr>
              <a:t>ugyanakkor teljes mértékben képzet”</a:t>
            </a:r>
            <a:endParaRPr lang="hu-HU" sz="15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hu-HU" sz="1500" dirty="0">
                <a:latin typeface="Times New Roman"/>
                <a:ea typeface="Times New Roman"/>
              </a:rPr>
              <a:t> </a:t>
            </a:r>
          </a:p>
          <a:p>
            <a:pPr marL="0" indent="0">
              <a:spcAft>
                <a:spcPts val="0"/>
              </a:spcAft>
              <a:buNone/>
            </a:pPr>
            <a:r>
              <a:rPr lang="hu-HU" dirty="0">
                <a:latin typeface="Times New Roman"/>
                <a:ea typeface="Times New Roman"/>
              </a:rPr>
              <a:t>E: A kanti 	„magánvaló dolog” </a:t>
            </a:r>
            <a:r>
              <a:rPr lang="hu-HU" dirty="0" smtClean="0">
                <a:latin typeface="Times New Roman"/>
                <a:ea typeface="Times New Roman"/>
              </a:rPr>
              <a:t>   = </a:t>
            </a:r>
            <a:r>
              <a:rPr lang="hu-HU" dirty="0">
                <a:latin typeface="Times New Roman"/>
                <a:ea typeface="Times New Roman"/>
              </a:rPr>
              <a:t>	Akarat</a:t>
            </a:r>
          </a:p>
          <a:p>
            <a:pPr marL="0" indent="0">
              <a:spcAft>
                <a:spcPts val="0"/>
              </a:spcAft>
              <a:buNone/>
            </a:pPr>
            <a:r>
              <a:rPr lang="hu-HU" dirty="0">
                <a:latin typeface="Times New Roman"/>
                <a:ea typeface="Times New Roman"/>
              </a:rPr>
              <a:t>		„jelenségvilág” 	</a:t>
            </a:r>
            <a:r>
              <a:rPr lang="hu-HU" dirty="0" smtClean="0">
                <a:latin typeface="Times New Roman"/>
                <a:ea typeface="Times New Roman"/>
              </a:rPr>
              <a:t>   = </a:t>
            </a:r>
            <a:r>
              <a:rPr lang="hu-HU" dirty="0">
                <a:latin typeface="Times New Roman"/>
                <a:ea typeface="Times New Roman"/>
              </a:rPr>
              <a:t>	Képzet</a:t>
            </a:r>
          </a:p>
          <a:p>
            <a:pPr marL="0" indent="0">
              <a:spcAft>
                <a:spcPts val="0"/>
              </a:spcAft>
              <a:buNone/>
            </a:pPr>
            <a:r>
              <a:rPr lang="hu-HU" dirty="0">
                <a:latin typeface="Times New Roman"/>
                <a:ea typeface="Times New Roman"/>
              </a:rPr>
              <a:t> </a:t>
            </a:r>
          </a:p>
          <a:p>
            <a:pPr marL="0" indent="0">
              <a:spcAft>
                <a:spcPts val="0"/>
              </a:spcAft>
              <a:buNone/>
            </a:pPr>
            <a:r>
              <a:rPr lang="hu-HU" dirty="0" smtClean="0">
                <a:latin typeface="Times New Roman"/>
                <a:ea typeface="Times New Roman"/>
              </a:rPr>
              <a:t>I. </a:t>
            </a:r>
            <a:r>
              <a:rPr lang="hu-HU" i="1" dirty="0" smtClean="0">
                <a:latin typeface="Times New Roman"/>
                <a:ea typeface="Times New Roman"/>
              </a:rPr>
              <a:t>A </a:t>
            </a:r>
            <a:r>
              <a:rPr lang="hu-HU" i="1" dirty="0">
                <a:latin typeface="Times New Roman"/>
                <a:ea typeface="Times New Roman"/>
              </a:rPr>
              <a:t>világ mint képzet, első tárgyalás: Az ok elvének alávetett képzet: a tapasztalat és a </a:t>
            </a:r>
            <a:endParaRPr lang="hu-HU" i="1" dirty="0" smtClean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hu-HU" i="1" dirty="0">
                <a:latin typeface="Times New Roman"/>
                <a:ea typeface="Times New Roman"/>
              </a:rPr>
              <a:t> </a:t>
            </a:r>
            <a:r>
              <a:rPr lang="hu-HU" i="1" dirty="0" smtClean="0">
                <a:latin typeface="Times New Roman"/>
                <a:ea typeface="Times New Roman"/>
              </a:rPr>
              <a:t>         tudomány </a:t>
            </a:r>
            <a:r>
              <a:rPr lang="hu-HU" i="1" dirty="0">
                <a:latin typeface="Times New Roman"/>
                <a:ea typeface="Times New Roman"/>
              </a:rPr>
              <a:t>objektuma</a:t>
            </a:r>
            <a:r>
              <a:rPr lang="hu-HU" dirty="0">
                <a:latin typeface="Times New Roman"/>
                <a:ea typeface="Times New Roman"/>
              </a:rPr>
              <a:t> → </a:t>
            </a:r>
            <a:r>
              <a:rPr lang="hu-HU" b="1" dirty="0">
                <a:latin typeface="Times New Roman"/>
                <a:ea typeface="Times New Roman"/>
              </a:rPr>
              <a:t>ismeretelmélet</a:t>
            </a:r>
            <a:r>
              <a:rPr lang="hu-HU" dirty="0">
                <a:latin typeface="Times New Roman"/>
                <a:ea typeface="Times New Roman"/>
              </a:rPr>
              <a:t> </a:t>
            </a:r>
          </a:p>
          <a:p>
            <a:pPr marL="0" indent="0">
              <a:spcAft>
                <a:spcPts val="0"/>
              </a:spcAft>
              <a:buNone/>
            </a:pPr>
            <a:r>
              <a:rPr lang="hu-HU" dirty="0">
                <a:latin typeface="Times New Roman"/>
                <a:ea typeface="Times New Roman"/>
              </a:rPr>
              <a:t> </a:t>
            </a:r>
          </a:p>
          <a:p>
            <a:pPr marL="0" indent="0">
              <a:spcAft>
                <a:spcPts val="0"/>
              </a:spcAft>
              <a:buNone/>
            </a:pPr>
            <a:r>
              <a:rPr lang="hu-HU" dirty="0">
                <a:latin typeface="Times New Roman"/>
                <a:ea typeface="Times New Roman"/>
              </a:rPr>
              <a:t>II. </a:t>
            </a:r>
            <a:r>
              <a:rPr lang="hu-HU" i="1" dirty="0">
                <a:latin typeface="Times New Roman"/>
                <a:ea typeface="Times New Roman"/>
              </a:rPr>
              <a:t>A világ mint akarat, első tárgyalás: Az akarat </a:t>
            </a:r>
            <a:r>
              <a:rPr lang="hu-HU" i="1" dirty="0" err="1">
                <a:latin typeface="Times New Roman"/>
                <a:ea typeface="Times New Roman"/>
              </a:rPr>
              <a:t>objektiválódása</a:t>
            </a:r>
            <a:r>
              <a:rPr lang="hu-HU" i="1" dirty="0">
                <a:latin typeface="Times New Roman"/>
                <a:ea typeface="Times New Roman"/>
              </a:rPr>
              <a:t> </a:t>
            </a:r>
            <a:r>
              <a:rPr lang="hu-HU" dirty="0">
                <a:latin typeface="Times New Roman"/>
                <a:ea typeface="Times New Roman"/>
              </a:rPr>
              <a:t>→ az akarat </a:t>
            </a:r>
            <a:r>
              <a:rPr lang="hu-HU" b="1" dirty="0">
                <a:latin typeface="Times New Roman"/>
                <a:ea typeface="Times New Roman"/>
              </a:rPr>
              <a:t>metafiziká</a:t>
            </a:r>
            <a:r>
              <a:rPr lang="hu-HU" dirty="0">
                <a:latin typeface="Times New Roman"/>
                <a:ea typeface="Times New Roman"/>
              </a:rPr>
              <a:t>ja</a:t>
            </a:r>
          </a:p>
          <a:p>
            <a:pPr marL="0" indent="0">
              <a:spcAft>
                <a:spcPts val="0"/>
              </a:spcAft>
              <a:buNone/>
            </a:pPr>
            <a:r>
              <a:rPr lang="hu-HU" dirty="0">
                <a:latin typeface="Times New Roman"/>
                <a:ea typeface="Times New Roman"/>
              </a:rPr>
              <a:t> </a:t>
            </a:r>
          </a:p>
          <a:p>
            <a:pPr marL="0" indent="0">
              <a:spcAft>
                <a:spcPts val="0"/>
              </a:spcAft>
              <a:buNone/>
            </a:pPr>
            <a:r>
              <a:rPr lang="hu-HU" dirty="0">
                <a:latin typeface="Times New Roman"/>
                <a:ea typeface="Times New Roman"/>
              </a:rPr>
              <a:t>III. </a:t>
            </a:r>
            <a:r>
              <a:rPr lang="hu-HU" i="1" dirty="0">
                <a:latin typeface="Times New Roman"/>
                <a:ea typeface="Times New Roman"/>
              </a:rPr>
              <a:t>A világ mint képzet, második tárgyalás: Az ok elvétől független képzet: a platóni idea: </a:t>
            </a:r>
            <a:endParaRPr lang="hu-HU" i="1" dirty="0" smtClean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hu-HU" i="1" dirty="0">
                <a:latin typeface="Times New Roman"/>
                <a:ea typeface="Times New Roman"/>
              </a:rPr>
              <a:t> </a:t>
            </a:r>
            <a:r>
              <a:rPr lang="hu-HU" i="1" dirty="0" smtClean="0">
                <a:latin typeface="Times New Roman"/>
                <a:ea typeface="Times New Roman"/>
              </a:rPr>
              <a:t>    a </a:t>
            </a:r>
            <a:r>
              <a:rPr lang="hu-HU" i="1" dirty="0">
                <a:latin typeface="Times New Roman"/>
                <a:ea typeface="Times New Roman"/>
              </a:rPr>
              <a:t>művészet objektuma </a:t>
            </a:r>
            <a:r>
              <a:rPr lang="hu-HU" dirty="0">
                <a:latin typeface="Times New Roman"/>
                <a:ea typeface="Times New Roman"/>
              </a:rPr>
              <a:t>→ </a:t>
            </a:r>
            <a:r>
              <a:rPr lang="hu-HU" b="1" dirty="0">
                <a:latin typeface="Times New Roman"/>
                <a:ea typeface="Times New Roman"/>
              </a:rPr>
              <a:t>esztétika</a:t>
            </a:r>
            <a:endParaRPr lang="hu-HU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hu-HU" dirty="0">
                <a:latin typeface="Times New Roman"/>
                <a:ea typeface="Times New Roman"/>
              </a:rPr>
              <a:t> </a:t>
            </a:r>
          </a:p>
          <a:p>
            <a:pPr marL="0" indent="0">
              <a:spcAft>
                <a:spcPts val="0"/>
              </a:spcAft>
              <a:buNone/>
            </a:pPr>
            <a:r>
              <a:rPr lang="hu-HU" dirty="0">
                <a:latin typeface="Times New Roman"/>
                <a:ea typeface="Times New Roman"/>
              </a:rPr>
              <a:t>IV. </a:t>
            </a:r>
            <a:r>
              <a:rPr lang="hu-HU" i="1" dirty="0">
                <a:latin typeface="Times New Roman"/>
                <a:ea typeface="Times New Roman"/>
              </a:rPr>
              <a:t>A világ mint akarat, második tárgyalás: Az elért önmegismerés, az életakarat igenlése és </a:t>
            </a:r>
            <a:endParaRPr lang="hu-HU" i="1" dirty="0" smtClean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hu-HU" i="1" dirty="0">
                <a:latin typeface="Times New Roman"/>
                <a:ea typeface="Times New Roman"/>
              </a:rPr>
              <a:t> </a:t>
            </a:r>
            <a:r>
              <a:rPr lang="hu-HU" i="1" dirty="0" smtClean="0">
                <a:latin typeface="Times New Roman"/>
                <a:ea typeface="Times New Roman"/>
              </a:rPr>
              <a:t>    tagadása </a:t>
            </a:r>
            <a:r>
              <a:rPr lang="hu-HU" dirty="0">
                <a:latin typeface="Times New Roman"/>
                <a:ea typeface="Times New Roman"/>
              </a:rPr>
              <a:t>→ </a:t>
            </a:r>
            <a:r>
              <a:rPr lang="hu-HU" b="1" dirty="0">
                <a:latin typeface="Times New Roman"/>
                <a:ea typeface="Times New Roman"/>
              </a:rPr>
              <a:t>etika </a:t>
            </a:r>
            <a:r>
              <a:rPr lang="hu-HU" dirty="0">
                <a:latin typeface="Times New Roman"/>
                <a:ea typeface="Times New Roman"/>
              </a:rPr>
              <a:t>║ buddhizmus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AEE-0E6A-4883-9734-BDDC8219B648}" type="slidenum">
              <a:rPr lang="hu-HU" smtClean="0"/>
              <a:pPr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560595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III. Harc a nihilizmus ellen</a:t>
            </a:r>
            <a:endParaRPr lang="hu-H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760640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4000" i="1" dirty="0" smtClean="0">
                <a:solidFill>
                  <a:srgbClr val="000000"/>
                </a:solidFill>
                <a:latin typeface="Times New Roman"/>
                <a:ea typeface="+mj-ea"/>
                <a:cs typeface="Times New Roman"/>
              </a:rPr>
              <a:t>		</a:t>
            </a:r>
            <a:r>
              <a:rPr lang="hu-HU" sz="6400" i="1" dirty="0" smtClean="0">
                <a:solidFill>
                  <a:srgbClr val="000000"/>
                </a:solidFill>
                <a:latin typeface="Times New Roman"/>
                <a:ea typeface="+mj-ea"/>
                <a:cs typeface="Times New Roman"/>
              </a:rPr>
              <a:t>Túl </a:t>
            </a:r>
            <a:r>
              <a:rPr lang="hu-HU" sz="6400" i="1" dirty="0">
                <a:solidFill>
                  <a:srgbClr val="000000"/>
                </a:solidFill>
                <a:latin typeface="Times New Roman"/>
                <a:ea typeface="+mj-ea"/>
                <a:cs typeface="Times New Roman"/>
              </a:rPr>
              <a:t>jón és rosszon </a:t>
            </a:r>
            <a:r>
              <a:rPr lang="hu-HU" sz="6400" dirty="0">
                <a:solidFill>
                  <a:srgbClr val="000000"/>
                </a:solidFill>
                <a:latin typeface="Times New Roman"/>
                <a:ea typeface="+mj-ea"/>
                <a:cs typeface="Times New Roman"/>
              </a:rPr>
              <a:t>(’86); </a:t>
            </a:r>
            <a:r>
              <a:rPr lang="hu-HU" sz="6400" i="1" dirty="0">
                <a:solidFill>
                  <a:srgbClr val="000000"/>
                </a:solidFill>
                <a:latin typeface="Times New Roman"/>
                <a:ea typeface="+mj-ea"/>
                <a:cs typeface="Times New Roman"/>
              </a:rPr>
              <a:t>Adalék a morál genealógiájához</a:t>
            </a:r>
            <a:r>
              <a:rPr lang="hu-HU" sz="6400" dirty="0">
                <a:solidFill>
                  <a:srgbClr val="000000"/>
                </a:solidFill>
                <a:latin typeface="Times New Roman"/>
                <a:ea typeface="+mj-ea"/>
                <a:cs typeface="Times New Roman"/>
              </a:rPr>
              <a:t> (’87); </a:t>
            </a:r>
            <a:endParaRPr lang="hu-HU" sz="6400" dirty="0" smtClean="0">
              <a:solidFill>
                <a:srgbClr val="000000"/>
              </a:solidFill>
              <a:latin typeface="Times New Roman"/>
              <a:ea typeface="+mj-ea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6400" i="1" dirty="0" smtClean="0">
                <a:solidFill>
                  <a:srgbClr val="000000"/>
                </a:solidFill>
                <a:latin typeface="Times New Roman"/>
                <a:ea typeface="+mj-ea"/>
                <a:cs typeface="Times New Roman"/>
              </a:rPr>
              <a:t>		Bálványok </a:t>
            </a:r>
            <a:r>
              <a:rPr lang="hu-HU" sz="6400" i="1" dirty="0">
                <a:solidFill>
                  <a:srgbClr val="000000"/>
                </a:solidFill>
                <a:latin typeface="Times New Roman"/>
                <a:ea typeface="+mj-ea"/>
                <a:cs typeface="Times New Roman"/>
              </a:rPr>
              <a:t>alkonya</a:t>
            </a:r>
            <a:r>
              <a:rPr lang="hu-HU" sz="6400" dirty="0">
                <a:solidFill>
                  <a:srgbClr val="000000"/>
                </a:solidFill>
                <a:latin typeface="Times New Roman"/>
                <a:ea typeface="+mj-ea"/>
                <a:cs typeface="Times New Roman"/>
              </a:rPr>
              <a:t> (’88); </a:t>
            </a:r>
            <a:r>
              <a:rPr lang="hu-HU" sz="6400" i="1" dirty="0">
                <a:solidFill>
                  <a:srgbClr val="000000"/>
                </a:solidFill>
                <a:latin typeface="Times New Roman"/>
                <a:ea typeface="+mj-ea"/>
                <a:cs typeface="Times New Roman"/>
              </a:rPr>
              <a:t>Az Antikrisztus</a:t>
            </a:r>
            <a:r>
              <a:rPr lang="hu-HU" sz="6400" dirty="0">
                <a:solidFill>
                  <a:srgbClr val="000000"/>
                </a:solidFill>
                <a:latin typeface="Times New Roman"/>
                <a:ea typeface="+mj-ea"/>
                <a:cs typeface="Times New Roman"/>
              </a:rPr>
              <a:t> (’88); </a:t>
            </a:r>
            <a:r>
              <a:rPr lang="hu-HU" sz="6400" i="1" dirty="0" err="1">
                <a:solidFill>
                  <a:srgbClr val="000000"/>
                </a:solidFill>
                <a:latin typeface="Times New Roman"/>
                <a:ea typeface="+mj-ea"/>
                <a:cs typeface="Times New Roman"/>
              </a:rPr>
              <a:t>Ecce</a:t>
            </a:r>
            <a:r>
              <a:rPr lang="hu-HU" sz="6400" i="1" dirty="0">
                <a:solidFill>
                  <a:srgbClr val="000000"/>
                </a:solidFill>
                <a:latin typeface="Times New Roman"/>
                <a:ea typeface="+mj-ea"/>
                <a:cs typeface="Times New Roman"/>
              </a:rPr>
              <a:t> homo</a:t>
            </a:r>
            <a:r>
              <a:rPr lang="hu-HU" sz="6400" dirty="0">
                <a:solidFill>
                  <a:srgbClr val="000000"/>
                </a:solidFill>
                <a:latin typeface="Times New Roman"/>
                <a:ea typeface="+mj-ea"/>
                <a:cs typeface="Times New Roman"/>
              </a:rPr>
              <a:t> (’88)</a:t>
            </a:r>
            <a:r>
              <a:rPr lang="hu-HU" sz="6400" i="1" dirty="0">
                <a:solidFill>
                  <a:srgbClr val="000000"/>
                </a:solidFill>
                <a:latin typeface="Times New Roman"/>
                <a:ea typeface="+mj-ea"/>
                <a:cs typeface="Times New Roman"/>
              </a:rPr>
              <a:t> </a:t>
            </a:r>
            <a:endParaRPr lang="hu-HU" sz="6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2500" dirty="0">
                <a:latin typeface="Times New Roman"/>
                <a:ea typeface="Calibri"/>
                <a:cs typeface="Times New Roman"/>
              </a:rPr>
              <a:t> </a:t>
            </a:r>
            <a:endParaRPr lang="hu-HU" sz="25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7200" dirty="0">
                <a:latin typeface="Times New Roman"/>
                <a:ea typeface="Calibri"/>
                <a:cs typeface="Times New Roman"/>
              </a:rPr>
              <a:t>Nihilizmus → szükséges </a:t>
            </a:r>
            <a:r>
              <a:rPr lang="hu-HU" sz="7200" dirty="0" smtClean="0">
                <a:latin typeface="Times New Roman"/>
                <a:ea typeface="Calibri"/>
                <a:cs typeface="Times New Roman"/>
              </a:rPr>
              <a:t>	1</a:t>
            </a:r>
            <a:r>
              <a:rPr lang="hu-HU" sz="7200" dirty="0">
                <a:latin typeface="Times New Roman"/>
                <a:ea typeface="Calibri"/>
                <a:cs typeface="Times New Roman"/>
              </a:rPr>
              <a:t>) </a:t>
            </a:r>
            <a:r>
              <a:rPr lang="hu-HU" sz="7200" dirty="0" smtClean="0">
                <a:latin typeface="Times New Roman"/>
                <a:ea typeface="Calibri"/>
                <a:cs typeface="Times New Roman"/>
              </a:rPr>
              <a:t>a kiteljesedése </a:t>
            </a:r>
            <a:r>
              <a:rPr lang="hu-HU" sz="7200" dirty="0">
                <a:latin typeface="Times New Roman"/>
                <a:ea typeface="Calibri"/>
                <a:cs typeface="Times New Roman"/>
              </a:rPr>
              <a:t>(régi értékek </a:t>
            </a:r>
            <a:r>
              <a:rPr lang="hu-HU" sz="7200" u="sng" dirty="0">
                <a:latin typeface="Times New Roman"/>
                <a:ea typeface="Calibri"/>
                <a:cs typeface="Times New Roman"/>
              </a:rPr>
              <a:t>lerombolása</a:t>
            </a:r>
            <a:r>
              <a:rPr lang="hu-HU" sz="7200" dirty="0">
                <a:latin typeface="Times New Roman"/>
                <a:ea typeface="Calibri"/>
                <a:cs typeface="Times New Roman"/>
              </a:rPr>
              <a:t>) </a:t>
            </a:r>
            <a:endParaRPr lang="hu-HU" sz="7200" dirty="0" smtClean="0">
              <a:latin typeface="Times New Roman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7200" dirty="0">
                <a:latin typeface="Times New Roman"/>
                <a:ea typeface="Calibri"/>
                <a:cs typeface="Times New Roman"/>
              </a:rPr>
              <a:t>	</a:t>
            </a:r>
            <a:r>
              <a:rPr lang="hu-HU" sz="7200" dirty="0" smtClean="0">
                <a:latin typeface="Times New Roman"/>
                <a:ea typeface="Calibri"/>
                <a:cs typeface="Times New Roman"/>
              </a:rPr>
              <a:t>		2</a:t>
            </a:r>
            <a:r>
              <a:rPr lang="hu-HU" sz="7200" dirty="0">
                <a:latin typeface="Times New Roman"/>
                <a:ea typeface="Calibri"/>
                <a:cs typeface="Times New Roman"/>
              </a:rPr>
              <a:t>) </a:t>
            </a:r>
            <a:r>
              <a:rPr lang="hu-HU" sz="7200" dirty="0" smtClean="0">
                <a:latin typeface="Times New Roman"/>
                <a:ea typeface="Calibri"/>
                <a:cs typeface="Times New Roman"/>
              </a:rPr>
              <a:t>a meghaladása </a:t>
            </a:r>
            <a:r>
              <a:rPr lang="hu-HU" sz="7200" dirty="0">
                <a:latin typeface="Times New Roman"/>
                <a:ea typeface="Calibri"/>
                <a:cs typeface="Times New Roman"/>
              </a:rPr>
              <a:t>(</a:t>
            </a:r>
            <a:r>
              <a:rPr lang="hu-HU" sz="7200" u="sng" dirty="0">
                <a:latin typeface="Times New Roman"/>
                <a:ea typeface="Calibri"/>
                <a:cs typeface="Times New Roman"/>
              </a:rPr>
              <a:t>teremtés</a:t>
            </a:r>
            <a:r>
              <a:rPr lang="hu-HU" sz="7200" dirty="0">
                <a:latin typeface="Times New Roman"/>
                <a:ea typeface="Calibri"/>
                <a:cs typeface="Times New Roman"/>
              </a:rPr>
              <a:t>)</a:t>
            </a:r>
            <a:endParaRPr lang="hu-HU" sz="72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7200" dirty="0" smtClean="0">
                <a:latin typeface="Times New Roman"/>
                <a:ea typeface="Calibri"/>
                <a:cs typeface="Times New Roman"/>
              </a:rPr>
              <a:t>Harc </a:t>
            </a:r>
            <a:r>
              <a:rPr lang="hu-HU" sz="7200" dirty="0">
                <a:latin typeface="Times New Roman"/>
                <a:ea typeface="Calibri"/>
                <a:cs typeface="Times New Roman"/>
              </a:rPr>
              <a:t>a </a:t>
            </a:r>
            <a:r>
              <a:rPr lang="hu-HU" sz="7200" dirty="0" smtClean="0">
                <a:latin typeface="Times New Roman"/>
                <a:ea typeface="Calibri"/>
                <a:cs typeface="Times New Roman"/>
              </a:rPr>
              <a:t>reaktív-dekadens erők </a:t>
            </a:r>
            <a:r>
              <a:rPr lang="hu-HU" sz="7200" dirty="0">
                <a:latin typeface="Times New Roman"/>
                <a:ea typeface="Calibri"/>
                <a:cs typeface="Times New Roman"/>
              </a:rPr>
              <a:t>ellen: </a:t>
            </a:r>
            <a:r>
              <a:rPr lang="hu-HU" sz="6400" dirty="0" smtClean="0">
                <a:latin typeface="Times New Roman"/>
                <a:ea typeface="Calibri"/>
                <a:cs typeface="Times New Roman"/>
              </a:rPr>
              <a:t>i</a:t>
            </a:r>
            <a:r>
              <a:rPr lang="hu-HU" sz="6400" dirty="0">
                <a:latin typeface="Times New Roman"/>
                <a:ea typeface="Calibri"/>
                <a:cs typeface="Times New Roman"/>
              </a:rPr>
              <a:t>) vallási-metafizikai </a:t>
            </a:r>
            <a:r>
              <a:rPr lang="hu-HU" sz="6400" dirty="0" smtClean="0">
                <a:latin typeface="Times New Roman"/>
                <a:ea typeface="Calibri"/>
                <a:cs typeface="Times New Roman"/>
              </a:rPr>
              <a:t>szükséglet &amp;  </a:t>
            </a:r>
            <a:r>
              <a:rPr lang="hu-HU" sz="6400" dirty="0" err="1" smtClean="0">
                <a:latin typeface="Times New Roman"/>
                <a:ea typeface="Calibri"/>
                <a:cs typeface="Times New Roman"/>
              </a:rPr>
              <a:t>ii</a:t>
            </a:r>
            <a:r>
              <a:rPr lang="hu-HU" sz="6400" dirty="0">
                <a:latin typeface="Times New Roman"/>
                <a:ea typeface="Calibri"/>
                <a:cs typeface="Times New Roman"/>
              </a:rPr>
              <a:t>) </a:t>
            </a:r>
            <a:r>
              <a:rPr lang="hu-HU" sz="6400" dirty="0" smtClean="0">
                <a:latin typeface="Times New Roman"/>
                <a:ea typeface="Calibri"/>
                <a:cs typeface="Times New Roman"/>
              </a:rPr>
              <a:t>pszichikai-fizikai legyengülés</a:t>
            </a:r>
            <a:r>
              <a:rPr lang="hu-HU" dirty="0" smtClean="0">
                <a:latin typeface="Times New Roman"/>
                <a:ea typeface="Calibri"/>
                <a:cs typeface="Times New Roman"/>
              </a:rPr>
              <a:t> </a:t>
            </a:r>
            <a:endParaRPr lang="hu-HU" dirty="0"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buNone/>
            </a:pPr>
            <a:endParaRPr lang="hu-HU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7200" b="1" i="1" dirty="0">
                <a:latin typeface="Times New Roman"/>
                <a:ea typeface="Calibri"/>
                <a:cs typeface="Times New Roman"/>
              </a:rPr>
              <a:t>Adalék a morál genealógiájához:</a:t>
            </a:r>
            <a:r>
              <a:rPr lang="hu-HU" sz="7200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hu-HU" sz="7200" dirty="0" smtClean="0">
                <a:latin typeface="Times New Roman"/>
                <a:ea typeface="Calibri"/>
                <a:cs typeface="Times New Roman"/>
              </a:rPr>
              <a:t>jó/morál</a:t>
            </a:r>
            <a:r>
              <a:rPr lang="hu-HU" sz="7200" dirty="0">
                <a:latin typeface="Times New Roman"/>
                <a:ea typeface="Calibri"/>
                <a:cs typeface="Times New Roman"/>
              </a:rPr>
              <a:t>: </a:t>
            </a:r>
            <a:r>
              <a:rPr lang="hu-HU" sz="7200" i="1" dirty="0">
                <a:latin typeface="Times New Roman"/>
                <a:ea typeface="Calibri"/>
                <a:cs typeface="Times New Roman"/>
              </a:rPr>
              <a:t>„narkotikum, mely által a jelen a jövő rovására él”</a:t>
            </a:r>
            <a:endParaRPr lang="hu-HU" sz="72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hu-HU" sz="2000" dirty="0"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buNone/>
            </a:pPr>
            <a:r>
              <a:rPr lang="hu-HU" sz="7200" i="1" dirty="0" smtClean="0">
                <a:latin typeface="Times New Roman"/>
                <a:ea typeface="Calibri"/>
                <a:cs typeface="Times New Roman"/>
              </a:rPr>
              <a:t>I. </a:t>
            </a:r>
            <a:r>
              <a:rPr lang="hu-HU" sz="7200" i="1" u="sng" dirty="0" smtClean="0">
                <a:latin typeface="Times New Roman"/>
                <a:ea typeface="Calibri"/>
                <a:cs typeface="Times New Roman"/>
              </a:rPr>
              <a:t>Úr </a:t>
            </a:r>
            <a:r>
              <a:rPr lang="hu-HU" sz="7200" i="1" u="sng" dirty="0">
                <a:latin typeface="Times New Roman"/>
                <a:ea typeface="Calibri"/>
                <a:cs typeface="Times New Roman"/>
              </a:rPr>
              <a:t>és szolga </a:t>
            </a:r>
            <a:r>
              <a:rPr lang="hu-HU" sz="7200" i="1" u="sng" dirty="0" smtClean="0">
                <a:latin typeface="Times New Roman"/>
                <a:ea typeface="Calibri"/>
                <a:cs typeface="Times New Roman"/>
              </a:rPr>
              <a:t>morál</a:t>
            </a:r>
            <a:r>
              <a:rPr lang="hu-HU" sz="7200" i="1" dirty="0" smtClean="0">
                <a:latin typeface="Times New Roman"/>
                <a:ea typeface="Calibri"/>
                <a:cs typeface="Times New Roman"/>
              </a:rPr>
              <a:t>      </a:t>
            </a:r>
            <a:r>
              <a:rPr lang="hu-HU" sz="7200" dirty="0" smtClean="0">
                <a:latin typeface="Times New Roman"/>
                <a:ea typeface="Calibri"/>
                <a:cs typeface="Times New Roman"/>
              </a:rPr>
              <a:t>természetes rangsor   </a:t>
            </a:r>
            <a:r>
              <a:rPr lang="hu-HU" sz="7200" i="1" dirty="0" smtClean="0">
                <a:latin typeface="Times New Roman"/>
                <a:ea typeface="Calibri"/>
                <a:cs typeface="Times New Roman"/>
              </a:rPr>
              <a:t>↔  </a:t>
            </a:r>
            <a:r>
              <a:rPr lang="hu-HU" sz="7200" dirty="0" smtClean="0">
                <a:latin typeface="Times New Roman"/>
                <a:ea typeface="Calibri"/>
                <a:cs typeface="Times New Roman"/>
              </a:rPr>
              <a:t>morális </a:t>
            </a:r>
            <a:r>
              <a:rPr lang="hu-HU" sz="7200" dirty="0">
                <a:latin typeface="Times New Roman"/>
                <a:ea typeface="Calibri"/>
                <a:cs typeface="Times New Roman"/>
              </a:rPr>
              <a:t>rabszolgalázadás </a:t>
            </a:r>
            <a:r>
              <a:rPr lang="hu-HU" sz="7200" dirty="0" smtClean="0">
                <a:latin typeface="Times New Roman"/>
                <a:ea typeface="Calibri"/>
                <a:cs typeface="Times New Roman"/>
              </a:rPr>
              <a:t>- </a:t>
            </a:r>
            <a:r>
              <a:rPr lang="hu-HU" sz="7200" dirty="0" err="1" smtClean="0">
                <a:latin typeface="Times New Roman"/>
                <a:ea typeface="Calibri"/>
                <a:cs typeface="Times New Roman"/>
              </a:rPr>
              <a:t>interpretatív</a:t>
            </a:r>
            <a:r>
              <a:rPr lang="hu-HU" sz="7200" dirty="0" smtClean="0">
                <a:latin typeface="Times New Roman"/>
                <a:ea typeface="Calibri"/>
                <a:cs typeface="Times New Roman"/>
              </a:rPr>
              <a:t> bosszú</a:t>
            </a:r>
          </a:p>
          <a:p>
            <a:pPr marL="0" lvl="0" indent="0">
              <a:lnSpc>
                <a:spcPct val="115000"/>
              </a:lnSpc>
              <a:buNone/>
            </a:pPr>
            <a:r>
              <a:rPr lang="hu-HU" sz="6400" dirty="0">
                <a:latin typeface="Times New Roman"/>
                <a:ea typeface="Calibri"/>
                <a:cs typeface="Times New Roman"/>
              </a:rPr>
              <a:t>	</a:t>
            </a:r>
            <a:r>
              <a:rPr lang="hu-HU" sz="6400" dirty="0" smtClean="0">
                <a:latin typeface="Times New Roman"/>
                <a:ea typeface="Calibri"/>
                <a:cs typeface="Times New Roman"/>
              </a:rPr>
              <a:t>			</a:t>
            </a:r>
            <a:r>
              <a:rPr lang="hu-HU" sz="7200" dirty="0" smtClean="0">
                <a:latin typeface="Times New Roman"/>
                <a:ea typeface="Calibri"/>
                <a:cs typeface="Times New Roman"/>
              </a:rPr>
              <a:t>  	kereszténység: nihilista </a:t>
            </a:r>
            <a:r>
              <a:rPr lang="hu-HU" sz="7200" dirty="0">
                <a:latin typeface="Times New Roman"/>
                <a:ea typeface="Calibri"/>
                <a:cs typeface="Times New Roman"/>
              </a:rPr>
              <a:t>‒ </a:t>
            </a:r>
            <a:r>
              <a:rPr lang="hu-HU" sz="7200" dirty="0" smtClean="0">
                <a:latin typeface="Times New Roman"/>
                <a:ea typeface="Calibri"/>
                <a:cs typeface="Times New Roman"/>
              </a:rPr>
              <a:t>bosszúvágy fűti</a:t>
            </a:r>
            <a:r>
              <a:rPr lang="hu-HU" sz="7200" dirty="0" smtClean="0">
                <a:ea typeface="Calibri"/>
                <a:cs typeface="Times New Roman"/>
              </a:rPr>
              <a:t>		         </a:t>
            </a:r>
            <a:r>
              <a:rPr lang="hu-HU" sz="7200" dirty="0" smtClean="0">
                <a:latin typeface="Times New Roman"/>
                <a:ea typeface="Calibri"/>
                <a:cs typeface="Times New Roman"/>
              </a:rPr>
              <a:t>nemes </a:t>
            </a:r>
            <a:r>
              <a:rPr lang="hu-HU" sz="7200" dirty="0">
                <a:latin typeface="Times New Roman"/>
                <a:ea typeface="Calibri"/>
                <a:cs typeface="Times New Roman"/>
              </a:rPr>
              <a:t>↔ </a:t>
            </a:r>
            <a:r>
              <a:rPr lang="hu-HU" sz="7200" dirty="0" smtClean="0">
                <a:latin typeface="Times New Roman"/>
                <a:ea typeface="Calibri"/>
                <a:cs typeface="Times New Roman"/>
              </a:rPr>
              <a:t>hitvány      ↔ </a:t>
            </a:r>
            <a:r>
              <a:rPr lang="hu-HU" sz="7200" dirty="0">
                <a:latin typeface="Times New Roman"/>
                <a:ea typeface="Calibri"/>
                <a:cs typeface="Times New Roman"/>
              </a:rPr>
              <a:t>	</a:t>
            </a:r>
            <a:r>
              <a:rPr lang="hu-HU" sz="7200" dirty="0" smtClean="0">
                <a:latin typeface="Times New Roman"/>
                <a:ea typeface="Calibri"/>
                <a:cs typeface="Times New Roman"/>
              </a:rPr>
              <a:t>  jó  &amp; </a:t>
            </a:r>
            <a:r>
              <a:rPr lang="hu-HU" sz="7200" dirty="0">
                <a:latin typeface="Times New Roman"/>
                <a:ea typeface="Calibri"/>
                <a:cs typeface="Times New Roman"/>
              </a:rPr>
              <a:t>’</a:t>
            </a:r>
            <a:r>
              <a:rPr lang="hu-HU" sz="7200" dirty="0" err="1">
                <a:latin typeface="Times New Roman"/>
                <a:ea typeface="Calibri"/>
                <a:cs typeface="Times New Roman"/>
              </a:rPr>
              <a:t>gonosz</a:t>
            </a:r>
            <a:r>
              <a:rPr lang="hu-HU" sz="7200" dirty="0">
                <a:latin typeface="Times New Roman"/>
                <a:ea typeface="Calibri"/>
                <a:cs typeface="Times New Roman"/>
              </a:rPr>
              <a:t>’</a:t>
            </a:r>
            <a:endParaRPr lang="hu-HU" sz="7200" dirty="0">
              <a:ea typeface="Calibri"/>
              <a:cs typeface="Times New Roman"/>
            </a:endParaRPr>
          </a:p>
          <a:p>
            <a:pPr marL="134874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dirty="0">
                <a:latin typeface="Times New Roman"/>
                <a:ea typeface="Calibri"/>
                <a:cs typeface="Times New Roman"/>
              </a:rPr>
              <a:t> </a:t>
            </a:r>
            <a:endParaRPr lang="hu-HU" dirty="0"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buNone/>
              <a:tabLst>
                <a:tab pos="270510" algn="l"/>
              </a:tabLst>
            </a:pPr>
            <a:r>
              <a:rPr lang="hu-HU" sz="7200" i="1" dirty="0" smtClean="0">
                <a:latin typeface="Times New Roman"/>
                <a:ea typeface="Calibri"/>
                <a:cs typeface="Times New Roman"/>
              </a:rPr>
              <a:t>II. </a:t>
            </a:r>
            <a:r>
              <a:rPr lang="hu-HU" sz="7200" i="1" u="sng" dirty="0" smtClean="0">
                <a:latin typeface="Times New Roman"/>
                <a:ea typeface="Calibri"/>
                <a:cs typeface="Times New Roman"/>
              </a:rPr>
              <a:t>A lelkiismeret</a:t>
            </a:r>
            <a:r>
              <a:rPr lang="hu-HU" sz="7200" i="1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hu-HU" sz="6400" i="1" dirty="0">
                <a:latin typeface="Times New Roman"/>
                <a:ea typeface="Calibri"/>
                <a:cs typeface="Times New Roman"/>
              </a:rPr>
              <a:t>	</a:t>
            </a:r>
            <a:r>
              <a:rPr lang="hu-HU" sz="7200" dirty="0">
                <a:latin typeface="Times New Roman"/>
                <a:ea typeface="Calibri"/>
                <a:cs typeface="Times New Roman"/>
              </a:rPr>
              <a:t>kegyetlenség ösztönének interiorizálása → bűntudat / rossz lelkiismeret</a:t>
            </a:r>
            <a:endParaRPr lang="hu-HU" sz="72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270510" algn="l"/>
              </a:tabLst>
            </a:pPr>
            <a:r>
              <a:rPr lang="hu-HU" sz="7200" i="1" dirty="0">
                <a:latin typeface="Times New Roman"/>
                <a:ea typeface="Calibri"/>
                <a:cs typeface="Times New Roman"/>
              </a:rPr>
              <a:t>			        </a:t>
            </a:r>
            <a:r>
              <a:rPr lang="hu-HU" sz="7200" dirty="0">
                <a:latin typeface="Times New Roman"/>
                <a:ea typeface="Calibri"/>
                <a:cs typeface="Times New Roman"/>
              </a:rPr>
              <a:t>= ’</a:t>
            </a:r>
            <a:r>
              <a:rPr lang="hu-HU" sz="7200" dirty="0" err="1">
                <a:latin typeface="Times New Roman"/>
                <a:ea typeface="Calibri"/>
                <a:cs typeface="Times New Roman"/>
              </a:rPr>
              <a:t>tisztátalan</a:t>
            </a:r>
            <a:r>
              <a:rPr lang="hu-HU" sz="7200" dirty="0">
                <a:latin typeface="Times New Roman"/>
                <a:ea typeface="Calibri"/>
                <a:cs typeface="Times New Roman"/>
              </a:rPr>
              <a:t> állatiság’ tagadása önmagunkban</a:t>
            </a:r>
            <a:endParaRPr lang="hu-HU" sz="72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270510" algn="l"/>
              </a:tabLst>
            </a:pPr>
            <a:endParaRPr lang="hu-HU" dirty="0"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buNone/>
            </a:pPr>
            <a:r>
              <a:rPr lang="hu-HU" sz="7200" i="1" dirty="0" smtClean="0">
                <a:latin typeface="Times New Roman"/>
                <a:ea typeface="Calibri"/>
                <a:cs typeface="Times New Roman"/>
              </a:rPr>
              <a:t>III. </a:t>
            </a:r>
            <a:r>
              <a:rPr lang="hu-HU" sz="7200" i="1" u="sng" dirty="0" smtClean="0">
                <a:latin typeface="Times New Roman"/>
                <a:ea typeface="Calibri"/>
                <a:cs typeface="Times New Roman"/>
              </a:rPr>
              <a:t>Az </a:t>
            </a:r>
            <a:r>
              <a:rPr lang="hu-HU" sz="7200" i="1" u="sng" dirty="0">
                <a:latin typeface="Times New Roman"/>
                <a:ea typeface="Calibri"/>
                <a:cs typeface="Times New Roman"/>
              </a:rPr>
              <a:t>aszketikus ideálok </a:t>
            </a:r>
            <a:r>
              <a:rPr lang="hu-HU" sz="7200" i="1" u="sng" dirty="0" smtClean="0">
                <a:latin typeface="Times New Roman"/>
                <a:ea typeface="Calibri"/>
                <a:cs typeface="Times New Roman"/>
              </a:rPr>
              <a:t>leleplezése</a:t>
            </a:r>
            <a:r>
              <a:rPr lang="hu-HU" sz="7200" i="1" u="sng" dirty="0">
                <a:latin typeface="Times New Roman"/>
                <a:ea typeface="Calibri"/>
                <a:cs typeface="Times New Roman"/>
              </a:rPr>
              <a:t> </a:t>
            </a:r>
            <a:r>
              <a:rPr lang="hu-HU" sz="7200" i="1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hu-HU" sz="7200" dirty="0">
                <a:latin typeface="Times New Roman"/>
                <a:ea typeface="Calibri"/>
                <a:cs typeface="Times New Roman"/>
              </a:rPr>
              <a:t>= rejtett élettagadás ║ aszketikus pap: </a:t>
            </a:r>
            <a:endParaRPr lang="hu-HU" sz="7200" dirty="0">
              <a:ea typeface="Calibri"/>
              <a:cs typeface="Times New Roman"/>
            </a:endParaRPr>
          </a:p>
          <a:p>
            <a:pPr marL="11430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7200" i="1" dirty="0">
                <a:latin typeface="Times New Roman"/>
                <a:ea typeface="Calibri"/>
                <a:cs typeface="Times New Roman"/>
              </a:rPr>
              <a:t>	</a:t>
            </a:r>
            <a:r>
              <a:rPr lang="hu-HU" sz="7200" dirty="0" smtClean="0">
                <a:latin typeface="Times New Roman"/>
                <a:ea typeface="Calibri"/>
                <a:cs typeface="Times New Roman"/>
              </a:rPr>
              <a:t>tagadja </a:t>
            </a:r>
            <a:r>
              <a:rPr lang="hu-HU" sz="7200" dirty="0">
                <a:latin typeface="Times New Roman"/>
                <a:ea typeface="Calibri"/>
                <a:cs typeface="Times New Roman"/>
              </a:rPr>
              <a:t>a testiséget &amp; </a:t>
            </a:r>
            <a:r>
              <a:rPr lang="hu-HU" sz="7200" dirty="0" err="1">
                <a:latin typeface="Times New Roman"/>
                <a:ea typeface="Calibri"/>
                <a:cs typeface="Times New Roman"/>
              </a:rPr>
              <a:t>evilág</a:t>
            </a:r>
            <a:r>
              <a:rPr lang="hu-HU" sz="7200" dirty="0">
                <a:latin typeface="Times New Roman"/>
                <a:ea typeface="Calibri"/>
                <a:cs typeface="Times New Roman"/>
              </a:rPr>
              <a:t> értelmét ↔ </a:t>
            </a:r>
            <a:r>
              <a:rPr lang="hu-HU" sz="7200" dirty="0" err="1">
                <a:latin typeface="Times New Roman"/>
                <a:ea typeface="Calibri"/>
                <a:cs typeface="Times New Roman"/>
              </a:rPr>
              <a:t>aszk</a:t>
            </a:r>
            <a:r>
              <a:rPr lang="hu-HU" sz="7200" dirty="0">
                <a:latin typeface="Times New Roman"/>
                <a:ea typeface="Calibri"/>
                <a:cs typeface="Times New Roman"/>
              </a:rPr>
              <a:t>. ideál mégis értelmet ad a létezésnek</a:t>
            </a:r>
            <a:endParaRPr lang="hu-HU" sz="72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i="1" dirty="0">
                <a:latin typeface="Times New Roman"/>
                <a:ea typeface="Calibri"/>
                <a:cs typeface="Times New Roman"/>
              </a:rPr>
              <a:t> </a:t>
            </a:r>
            <a:endParaRPr lang="hu-HU" dirty="0"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hu-HU" sz="7200" dirty="0">
                <a:latin typeface="Times New Roman"/>
                <a:ea typeface="Calibri"/>
              </a:rPr>
              <a:t>E: jón &amp; rosszon túl (amoralitás) + hatalom akarása + fölmagasló ember (teremtés) </a:t>
            </a:r>
            <a:endParaRPr lang="hu-HU" sz="7200" dirty="0" smtClean="0">
              <a:latin typeface="Times New Roman"/>
              <a:ea typeface="Calibri"/>
            </a:endParaRPr>
          </a:p>
          <a:p>
            <a:pPr marL="0" indent="0">
              <a:buNone/>
            </a:pPr>
            <a:r>
              <a:rPr lang="hu-HU" sz="7200" dirty="0">
                <a:latin typeface="Times New Roman"/>
                <a:ea typeface="Calibri"/>
              </a:rPr>
              <a:t> </a:t>
            </a:r>
            <a:r>
              <a:rPr lang="hu-HU" sz="7200" dirty="0" smtClean="0">
                <a:latin typeface="Times New Roman"/>
                <a:ea typeface="Calibri"/>
              </a:rPr>
              <a:t>    = </a:t>
            </a:r>
            <a:r>
              <a:rPr lang="hu-HU" sz="7200" dirty="0">
                <a:latin typeface="Times New Roman"/>
                <a:ea typeface="Calibri"/>
              </a:rPr>
              <a:t>az élet </a:t>
            </a:r>
            <a:r>
              <a:rPr lang="hu-HU" sz="7200" dirty="0" err="1">
                <a:latin typeface="Times New Roman"/>
                <a:ea typeface="Calibri"/>
              </a:rPr>
              <a:t>affirmálása</a:t>
            </a:r>
            <a:endParaRPr lang="hu-HU" sz="72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AEE-0E6A-4883-9734-BDDC8219B648}" type="slidenum">
              <a:rPr lang="hu-HU" smtClean="0"/>
              <a:pPr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05457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u-HU" sz="3200" dirty="0" smtClean="0">
                <a:latin typeface="Times New Roman"/>
                <a:ea typeface="Calibri"/>
              </a:rPr>
              <a:t/>
            </a:r>
            <a:br>
              <a:rPr lang="hu-HU" sz="3200" dirty="0" smtClean="0">
                <a:latin typeface="Times New Roman"/>
                <a:ea typeface="Calibri"/>
              </a:rPr>
            </a:br>
            <a:r>
              <a:rPr lang="hu-HU" sz="3200" dirty="0" smtClean="0">
                <a:latin typeface="Times New Roman"/>
                <a:ea typeface="Calibri"/>
              </a:rPr>
              <a:t>Nietzsche </a:t>
            </a:r>
            <a:r>
              <a:rPr lang="hu-HU" sz="3200" dirty="0">
                <a:latin typeface="Times New Roman"/>
                <a:ea typeface="Calibri"/>
                <a:cs typeface="Times New Roman"/>
              </a:rPr>
              <a:t>(1844-1900)</a:t>
            </a:r>
            <a:r>
              <a:rPr lang="hu-HU" sz="2400" dirty="0">
                <a:ea typeface="Calibri"/>
                <a:cs typeface="Times New Roman"/>
              </a:rPr>
              <a:t/>
            </a:r>
            <a:br>
              <a:rPr lang="hu-HU" sz="2400" dirty="0">
                <a:ea typeface="Calibri"/>
                <a:cs typeface="Times New Roman"/>
              </a:rPr>
            </a:b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2000" dirty="0" smtClean="0">
                <a:latin typeface="Times New Roman"/>
                <a:ea typeface="Calibri"/>
                <a:cs typeface="Times New Roman"/>
              </a:rPr>
              <a:t>        </a:t>
            </a:r>
            <a:r>
              <a:rPr lang="hu-HU" sz="1900" u="sng" dirty="0" smtClean="0">
                <a:latin typeface="Times New Roman"/>
                <a:ea typeface="Calibri"/>
                <a:cs typeface="Times New Roman"/>
              </a:rPr>
              <a:t>fiatal </a:t>
            </a:r>
            <a:r>
              <a:rPr lang="hu-HU" sz="1900" u="sng" dirty="0">
                <a:latin typeface="Times New Roman"/>
                <a:ea typeface="Calibri"/>
                <a:cs typeface="Times New Roman"/>
              </a:rPr>
              <a:t>Nietzsche</a:t>
            </a:r>
            <a:r>
              <a:rPr lang="hu-HU" sz="1900" dirty="0">
                <a:latin typeface="Times New Roman"/>
                <a:ea typeface="Calibri"/>
                <a:cs typeface="Times New Roman"/>
              </a:rPr>
              <a:t>       			  </a:t>
            </a:r>
            <a:r>
              <a:rPr lang="hu-HU" sz="1900" dirty="0" smtClean="0">
                <a:latin typeface="Times New Roman"/>
                <a:ea typeface="Calibri"/>
                <a:cs typeface="Times New Roman"/>
              </a:rPr>
              <a:t>  </a:t>
            </a:r>
            <a:r>
              <a:rPr lang="hu-HU" sz="1900" u="sng" dirty="0">
                <a:latin typeface="Times New Roman"/>
                <a:ea typeface="Calibri"/>
                <a:cs typeface="Times New Roman"/>
              </a:rPr>
              <a:t>idősebb Nietzsche</a:t>
            </a:r>
            <a:endParaRPr lang="hu-HU" sz="19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2000" dirty="0">
                <a:latin typeface="Times New Roman"/>
                <a:ea typeface="Calibri"/>
                <a:cs typeface="Times New Roman"/>
              </a:rPr>
              <a:t> I. Művészet-metafizika       </a:t>
            </a:r>
            <a:r>
              <a:rPr lang="hu-HU" sz="2000" dirty="0" smtClean="0">
                <a:latin typeface="Times New Roman"/>
                <a:ea typeface="Calibri"/>
                <a:cs typeface="Times New Roman"/>
              </a:rPr>
              <a:t>II</a:t>
            </a:r>
            <a:r>
              <a:rPr lang="hu-HU" sz="2000" dirty="0">
                <a:latin typeface="Times New Roman"/>
                <a:ea typeface="Calibri"/>
                <a:cs typeface="Times New Roman"/>
              </a:rPr>
              <a:t>. Harc a metafizika ellen   </a:t>
            </a:r>
            <a:r>
              <a:rPr lang="hu-HU" sz="2000" dirty="0" smtClean="0">
                <a:latin typeface="Times New Roman"/>
                <a:ea typeface="Calibri"/>
                <a:cs typeface="Times New Roman"/>
              </a:rPr>
              <a:t>   </a:t>
            </a:r>
            <a:r>
              <a:rPr lang="hu-HU" sz="2000" dirty="0">
                <a:latin typeface="Times New Roman"/>
                <a:ea typeface="Calibri"/>
                <a:cs typeface="Times New Roman"/>
              </a:rPr>
              <a:t>III. Harc a nihilizmus ellen </a:t>
            </a:r>
            <a:endParaRPr lang="hu-HU" sz="20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2000" dirty="0">
                <a:latin typeface="Times New Roman"/>
                <a:ea typeface="Calibri"/>
                <a:cs typeface="Times New Roman"/>
              </a:rPr>
              <a:t>	</a:t>
            </a:r>
            <a:r>
              <a:rPr lang="hu-HU" sz="2000" dirty="0" smtClean="0">
                <a:latin typeface="Times New Roman"/>
                <a:ea typeface="Calibri"/>
                <a:cs typeface="Times New Roman"/>
              </a:rPr>
              <a:t>            </a:t>
            </a:r>
            <a:r>
              <a:rPr lang="hu-HU" sz="1700" dirty="0" smtClean="0">
                <a:latin typeface="Times New Roman"/>
                <a:ea typeface="Calibri"/>
                <a:cs typeface="Times New Roman"/>
              </a:rPr>
              <a:t>1876-Bayreuth </a:t>
            </a:r>
            <a:r>
              <a:rPr lang="hu-HU" sz="1700" dirty="0">
                <a:latin typeface="Times New Roman"/>
                <a:ea typeface="Calibri"/>
                <a:cs typeface="Times New Roman"/>
              </a:rPr>
              <a:t>		</a:t>
            </a:r>
            <a:r>
              <a:rPr lang="hu-HU" sz="1700" dirty="0" smtClean="0">
                <a:latin typeface="Times New Roman"/>
                <a:ea typeface="Calibri"/>
                <a:cs typeface="Times New Roman"/>
              </a:rPr>
              <a:t>            1886 </a:t>
            </a:r>
            <a:r>
              <a:rPr lang="hu-HU" sz="1700" dirty="0">
                <a:latin typeface="Times New Roman"/>
                <a:ea typeface="Calibri"/>
                <a:cs typeface="Times New Roman"/>
              </a:rPr>
              <a:t>		</a:t>
            </a:r>
            <a:r>
              <a:rPr lang="hu-HU" sz="1700" dirty="0" smtClean="0">
                <a:latin typeface="Times New Roman"/>
                <a:ea typeface="Calibri"/>
                <a:cs typeface="Times New Roman"/>
              </a:rPr>
              <a:t>              1889</a:t>
            </a:r>
            <a:endParaRPr lang="hu-HU" sz="17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1500" b="1" dirty="0">
                <a:latin typeface="Times New Roman"/>
                <a:ea typeface="Calibri"/>
                <a:cs typeface="Times New Roman"/>
              </a:rPr>
              <a:t>pl.</a:t>
            </a:r>
            <a:r>
              <a:rPr lang="hu-HU" sz="1500" dirty="0">
                <a:latin typeface="Times New Roman"/>
                <a:ea typeface="Calibri"/>
                <a:cs typeface="Times New Roman"/>
              </a:rPr>
              <a:t> </a:t>
            </a:r>
            <a:r>
              <a:rPr lang="hu-HU" sz="1500" i="1" dirty="0">
                <a:latin typeface="Times New Roman"/>
                <a:ea typeface="Calibri"/>
                <a:cs typeface="Times New Roman"/>
              </a:rPr>
              <a:t>A tragédia születése… 	         Vidám tudomány 	</a:t>
            </a:r>
            <a:r>
              <a:rPr lang="hu-HU" sz="1500" i="1" dirty="0" smtClean="0">
                <a:latin typeface="Times New Roman"/>
                <a:ea typeface="Calibri"/>
                <a:cs typeface="Times New Roman"/>
              </a:rPr>
              <a:t>                                 Túl </a:t>
            </a:r>
            <a:r>
              <a:rPr lang="hu-HU" sz="1500" i="1" dirty="0">
                <a:latin typeface="Times New Roman"/>
                <a:ea typeface="Calibri"/>
                <a:cs typeface="Times New Roman"/>
              </a:rPr>
              <a:t>jón és rosszon</a:t>
            </a:r>
            <a:endParaRPr lang="hu-HU" sz="15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1500" i="1" dirty="0">
                <a:latin typeface="Times New Roman"/>
                <a:ea typeface="Calibri"/>
                <a:cs typeface="Times New Roman"/>
              </a:rPr>
              <a:t>4 x Korszerűtlen </a:t>
            </a:r>
            <a:r>
              <a:rPr lang="hu-HU" sz="1500" i="1" dirty="0" smtClean="0">
                <a:latin typeface="Times New Roman"/>
                <a:ea typeface="Calibri"/>
                <a:cs typeface="Times New Roman"/>
              </a:rPr>
              <a:t>elmélkedés                     Emberi, túlságosan is emberi	     Adalék </a:t>
            </a:r>
            <a:r>
              <a:rPr lang="hu-HU" sz="1500" i="1" dirty="0">
                <a:latin typeface="Times New Roman"/>
                <a:ea typeface="Calibri"/>
                <a:cs typeface="Times New Roman"/>
              </a:rPr>
              <a:t>a morál </a:t>
            </a:r>
            <a:r>
              <a:rPr lang="hu-HU" sz="1500" dirty="0" smtClean="0">
                <a:latin typeface="Times New Roman"/>
                <a:ea typeface="Calibri"/>
                <a:cs typeface="Times New Roman"/>
              </a:rPr>
              <a:t>g</a:t>
            </a:r>
            <a:r>
              <a:rPr lang="hu-HU" sz="1500" i="1" dirty="0" smtClean="0">
                <a:latin typeface="Times New Roman"/>
                <a:ea typeface="Calibri"/>
                <a:cs typeface="Times New Roman"/>
              </a:rPr>
              <a:t>enealógiájához</a:t>
            </a:r>
            <a:endParaRPr lang="hu-HU" sz="1500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hu-HU" sz="1500" i="1" dirty="0" smtClean="0">
                <a:latin typeface="Times New Roman"/>
                <a:ea typeface="Calibri"/>
                <a:cs typeface="Times New Roman"/>
              </a:rPr>
              <a:t>-------------------------------------------             Így </a:t>
            </a:r>
            <a:r>
              <a:rPr lang="hu-HU" sz="1500" i="1" dirty="0">
                <a:latin typeface="Times New Roman"/>
                <a:ea typeface="Calibri"/>
                <a:cs typeface="Times New Roman"/>
              </a:rPr>
              <a:t>szólott </a:t>
            </a:r>
            <a:r>
              <a:rPr lang="hu-HU" sz="1500" i="1" dirty="0" err="1" smtClean="0">
                <a:latin typeface="Times New Roman"/>
                <a:ea typeface="Calibri"/>
                <a:cs typeface="Times New Roman"/>
              </a:rPr>
              <a:t>Zarathustra</a:t>
            </a:r>
            <a:r>
              <a:rPr lang="hu-HU" sz="1500" i="1" dirty="0" smtClean="0">
                <a:latin typeface="Times New Roman"/>
                <a:ea typeface="Calibri"/>
                <a:cs typeface="Times New Roman"/>
              </a:rPr>
              <a:t> 	    Bálványok </a:t>
            </a:r>
            <a:r>
              <a:rPr lang="hu-HU" sz="1500" i="1" dirty="0">
                <a:latin typeface="Times New Roman"/>
                <a:ea typeface="Calibri"/>
                <a:cs typeface="Times New Roman"/>
              </a:rPr>
              <a:t>alkonya </a:t>
            </a:r>
            <a:r>
              <a:rPr lang="hu-HU" sz="1500" i="1" dirty="0" smtClean="0">
                <a:latin typeface="Times New Roman"/>
                <a:ea typeface="Calibri"/>
                <a:cs typeface="Times New Roman"/>
              </a:rPr>
              <a:t> / Antikrisztus 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1700" b="1" dirty="0" smtClean="0">
                <a:latin typeface="Times New Roman"/>
                <a:ea typeface="Calibri"/>
                <a:cs typeface="Times New Roman"/>
              </a:rPr>
              <a:t>1872</a:t>
            </a:r>
            <a:r>
              <a:rPr lang="hu-HU" sz="1700" b="1" dirty="0">
                <a:latin typeface="Times New Roman"/>
                <a:ea typeface="Calibri"/>
                <a:cs typeface="Times New Roman"/>
              </a:rPr>
              <a:t>: </a:t>
            </a:r>
            <a:r>
              <a:rPr lang="hu-HU" sz="1700" b="1" i="1" dirty="0">
                <a:latin typeface="Times New Roman"/>
                <a:ea typeface="Calibri"/>
                <a:cs typeface="Times New Roman"/>
              </a:rPr>
              <a:t>A tragédia születése avagy görögség és pesszimizmus</a:t>
            </a:r>
            <a:endParaRPr lang="hu-HU" sz="17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1700" b="1" i="1" dirty="0">
                <a:latin typeface="Times New Roman"/>
                <a:ea typeface="Calibri"/>
                <a:cs typeface="Times New Roman"/>
              </a:rPr>
              <a:t>	</a:t>
            </a:r>
            <a:r>
              <a:rPr lang="hu-HU" sz="1700" dirty="0">
                <a:latin typeface="Times New Roman"/>
                <a:ea typeface="Calibri"/>
                <a:cs typeface="Times New Roman"/>
              </a:rPr>
              <a:t>‒ a tudomány → a művészet, az pedig → </a:t>
            </a:r>
            <a:r>
              <a:rPr lang="hu-HU" sz="1700" u="sng" dirty="0">
                <a:latin typeface="Times New Roman"/>
                <a:ea typeface="Calibri"/>
                <a:cs typeface="Times New Roman"/>
              </a:rPr>
              <a:t>az élet szempontjából</a:t>
            </a:r>
            <a:endParaRPr lang="hu-HU" sz="9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hu-HU" sz="9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1700" dirty="0">
                <a:latin typeface="Times New Roman"/>
                <a:ea typeface="Calibri"/>
                <a:cs typeface="Times New Roman"/>
              </a:rPr>
              <a:t>Kontextus: </a:t>
            </a:r>
            <a:r>
              <a:rPr lang="hu-HU" sz="1700" dirty="0" smtClean="0">
                <a:latin typeface="Times New Roman"/>
                <a:ea typeface="Calibri"/>
                <a:cs typeface="Times New Roman"/>
              </a:rPr>
              <a:t>1871 </a:t>
            </a:r>
            <a:r>
              <a:rPr lang="hu-HU" sz="1700" dirty="0">
                <a:latin typeface="Times New Roman"/>
                <a:ea typeface="Calibri"/>
                <a:cs typeface="Times New Roman"/>
              </a:rPr>
              <a:t>‒ német-francia háború </a:t>
            </a:r>
            <a:r>
              <a:rPr lang="hu-HU" sz="1700" dirty="0" smtClean="0">
                <a:latin typeface="Times New Roman"/>
                <a:ea typeface="Calibri"/>
                <a:cs typeface="Times New Roman"/>
              </a:rPr>
              <a:t>    → </a:t>
            </a:r>
            <a:r>
              <a:rPr lang="hu-HU" sz="1700" dirty="0">
                <a:latin typeface="Times New Roman"/>
                <a:ea typeface="Calibri"/>
                <a:cs typeface="Times New Roman"/>
              </a:rPr>
              <a:t>Milyen legyen Németország?    → Mi a kultúra lényege?</a:t>
            </a:r>
            <a:endParaRPr lang="hu-HU" sz="17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1700" dirty="0">
                <a:latin typeface="Times New Roman"/>
                <a:ea typeface="Calibri"/>
                <a:cs typeface="Times New Roman"/>
              </a:rPr>
              <a:t>	                            		</a:t>
            </a:r>
            <a:r>
              <a:rPr lang="hu-HU" sz="1700" dirty="0" smtClean="0">
                <a:latin typeface="Times New Roman"/>
                <a:ea typeface="Calibri"/>
                <a:cs typeface="Times New Roman"/>
              </a:rPr>
              <a:t>                                    teória-tudomány </a:t>
            </a:r>
            <a:r>
              <a:rPr lang="hu-HU" sz="1700" dirty="0">
                <a:latin typeface="Times New Roman"/>
                <a:ea typeface="Calibri"/>
                <a:cs typeface="Times New Roman"/>
              </a:rPr>
              <a:t>↔ élet - tragédia </a:t>
            </a:r>
            <a:endParaRPr lang="hu-HU" sz="17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1700" dirty="0">
                <a:latin typeface="Times New Roman"/>
                <a:ea typeface="Calibri"/>
                <a:cs typeface="Times New Roman"/>
              </a:rPr>
              <a:t>                                  		     </a:t>
            </a:r>
            <a:r>
              <a:rPr lang="hu-HU" sz="1700" dirty="0" smtClean="0">
                <a:latin typeface="Times New Roman"/>
                <a:ea typeface="Calibri"/>
                <a:cs typeface="Times New Roman"/>
              </a:rPr>
              <a:t>                           (</a:t>
            </a:r>
            <a:r>
              <a:rPr lang="hu-HU" sz="1700" dirty="0">
                <a:latin typeface="Times New Roman"/>
                <a:ea typeface="Calibri"/>
                <a:cs typeface="Times New Roman"/>
              </a:rPr>
              <a:t>Szókratész / Platón) ↔ (</a:t>
            </a:r>
            <a:r>
              <a:rPr lang="hu-HU" sz="1700" dirty="0" err="1">
                <a:latin typeface="Times New Roman"/>
                <a:ea typeface="Calibri"/>
                <a:cs typeface="Times New Roman"/>
              </a:rPr>
              <a:t>pre-szókratikusok</a:t>
            </a:r>
            <a:r>
              <a:rPr lang="hu-HU" sz="1700" dirty="0">
                <a:latin typeface="Times New Roman"/>
                <a:ea typeface="Calibri"/>
                <a:cs typeface="Times New Roman"/>
              </a:rPr>
              <a:t> / művészet)</a:t>
            </a:r>
            <a:endParaRPr lang="hu-HU" sz="17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900" dirty="0">
                <a:latin typeface="Times New Roman"/>
                <a:ea typeface="Calibri"/>
                <a:cs typeface="Times New Roman"/>
              </a:rPr>
              <a:t> </a:t>
            </a:r>
            <a:endParaRPr lang="hu-HU" sz="9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1700" dirty="0" smtClean="0">
                <a:latin typeface="Times New Roman"/>
                <a:ea typeface="Calibri"/>
                <a:cs typeface="Times New Roman"/>
              </a:rPr>
              <a:t>I. A </a:t>
            </a:r>
            <a:r>
              <a:rPr lang="hu-HU" sz="1700" dirty="0">
                <a:latin typeface="Times New Roman"/>
                <a:ea typeface="Calibri"/>
                <a:cs typeface="Times New Roman"/>
              </a:rPr>
              <a:t>művészet (élet) két princípiuma</a:t>
            </a:r>
            <a:r>
              <a:rPr lang="hu-HU" sz="1700" dirty="0" smtClean="0">
                <a:latin typeface="Times New Roman"/>
                <a:ea typeface="Calibri"/>
                <a:cs typeface="Times New Roman"/>
              </a:rPr>
              <a:t>:   Apollón </a:t>
            </a:r>
            <a:r>
              <a:rPr lang="hu-HU" sz="1700" dirty="0">
                <a:latin typeface="Times New Roman"/>
                <a:ea typeface="Calibri"/>
                <a:cs typeface="Times New Roman"/>
              </a:rPr>
              <a:t>&amp; Dionüszosz </a:t>
            </a:r>
            <a:r>
              <a:rPr lang="hu-HU" sz="1700" dirty="0" smtClean="0">
                <a:latin typeface="Times New Roman"/>
                <a:ea typeface="Calibri"/>
                <a:cs typeface="Times New Roman"/>
              </a:rPr>
              <a:t>  /    olimposzi </a:t>
            </a:r>
            <a:r>
              <a:rPr lang="hu-HU" sz="1700" dirty="0">
                <a:latin typeface="Times New Roman"/>
                <a:ea typeface="Calibri"/>
                <a:cs typeface="Times New Roman"/>
              </a:rPr>
              <a:t>istenvilág ← </a:t>
            </a:r>
            <a:r>
              <a:rPr lang="hu-HU" sz="1700" dirty="0" smtClean="0">
                <a:latin typeface="Times New Roman"/>
                <a:ea typeface="Calibri"/>
                <a:cs typeface="Times New Roman"/>
              </a:rPr>
              <a:t>pesszimizmus  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1700" dirty="0">
                <a:latin typeface="Times New Roman"/>
                <a:ea typeface="Calibri"/>
                <a:cs typeface="Times New Roman"/>
              </a:rPr>
              <a:t> </a:t>
            </a:r>
            <a:r>
              <a:rPr lang="hu-HU" sz="1700" dirty="0" smtClean="0">
                <a:latin typeface="Times New Roman"/>
                <a:ea typeface="Calibri"/>
                <a:cs typeface="Times New Roman"/>
              </a:rPr>
              <a:t>                                                                                                          a </a:t>
            </a:r>
            <a:r>
              <a:rPr lang="hu-HU" sz="1700" dirty="0">
                <a:latin typeface="Times New Roman"/>
                <a:ea typeface="Calibri"/>
                <a:cs typeface="Times New Roman"/>
              </a:rPr>
              <a:t>görög művészet nagy stílusai </a:t>
            </a:r>
            <a:endParaRPr lang="hu-HU" sz="17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1700" dirty="0">
                <a:latin typeface="Times New Roman"/>
                <a:ea typeface="Calibri"/>
                <a:cs typeface="Times New Roman"/>
              </a:rPr>
              <a:t>II. Az attikai tragédia: Apollón &amp; Dionüszosz ’</a:t>
            </a:r>
            <a:r>
              <a:rPr lang="hu-HU" sz="1700" dirty="0" err="1">
                <a:latin typeface="Times New Roman"/>
                <a:ea typeface="Calibri"/>
                <a:cs typeface="Times New Roman"/>
              </a:rPr>
              <a:t>násza</a:t>
            </a:r>
            <a:r>
              <a:rPr lang="hu-HU" sz="1700" dirty="0" smtClean="0">
                <a:latin typeface="Times New Roman"/>
                <a:ea typeface="Calibri"/>
                <a:cs typeface="Times New Roman"/>
              </a:rPr>
              <a:t>’  --   a </a:t>
            </a:r>
            <a:r>
              <a:rPr lang="hu-HU" sz="1700" dirty="0">
                <a:latin typeface="Times New Roman"/>
                <a:ea typeface="Calibri"/>
                <a:cs typeface="Times New Roman"/>
              </a:rPr>
              <a:t>tragikus kar &amp; a tragikus hős</a:t>
            </a:r>
            <a:endParaRPr lang="hu-HU" sz="17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1700" dirty="0">
                <a:latin typeface="Times New Roman"/>
                <a:ea typeface="Calibri"/>
                <a:cs typeface="Times New Roman"/>
              </a:rPr>
              <a:t>			</a:t>
            </a:r>
            <a:r>
              <a:rPr lang="hu-HU" sz="1700" dirty="0" smtClean="0">
                <a:latin typeface="Times New Roman"/>
                <a:ea typeface="Calibri"/>
                <a:cs typeface="Times New Roman"/>
              </a:rPr>
              <a:t>                                       a </a:t>
            </a:r>
            <a:r>
              <a:rPr lang="hu-HU" sz="1700" dirty="0">
                <a:latin typeface="Times New Roman"/>
                <a:ea typeface="Calibri"/>
                <a:cs typeface="Times New Roman"/>
              </a:rPr>
              <a:t>líra ‒ zene </a:t>
            </a:r>
            <a:r>
              <a:rPr lang="hu-HU" sz="1700" dirty="0" smtClean="0">
                <a:latin typeface="Times New Roman"/>
                <a:ea typeface="Calibri"/>
                <a:cs typeface="Times New Roman"/>
              </a:rPr>
              <a:t> / pl</a:t>
            </a:r>
            <a:r>
              <a:rPr lang="hu-HU" sz="1700" dirty="0">
                <a:latin typeface="Times New Roman"/>
                <a:ea typeface="Calibri"/>
                <a:cs typeface="Times New Roman"/>
              </a:rPr>
              <a:t>. </a:t>
            </a:r>
            <a:r>
              <a:rPr lang="hu-HU" sz="1700" dirty="0" err="1">
                <a:latin typeface="Times New Roman"/>
                <a:ea typeface="Calibri"/>
                <a:cs typeface="Times New Roman"/>
              </a:rPr>
              <a:t>Ödipusz</a:t>
            </a:r>
            <a:endParaRPr lang="hu-HU" sz="17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1700" dirty="0">
                <a:latin typeface="Times New Roman"/>
                <a:ea typeface="Calibri"/>
                <a:cs typeface="Times New Roman"/>
              </a:rPr>
              <a:t>III. A görög tragédia halála: Euripidész &amp; Szókratész (morbiditás</a:t>
            </a:r>
            <a:r>
              <a:rPr lang="hu-HU" sz="1700" dirty="0" smtClean="0">
                <a:latin typeface="Times New Roman"/>
                <a:ea typeface="Calibri"/>
                <a:cs typeface="Times New Roman"/>
              </a:rPr>
              <a:t>)  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1700" dirty="0">
                <a:latin typeface="Times New Roman"/>
                <a:ea typeface="Calibri"/>
                <a:cs typeface="Times New Roman"/>
              </a:rPr>
              <a:t> </a:t>
            </a:r>
            <a:r>
              <a:rPr lang="hu-HU" sz="1700" dirty="0" smtClean="0">
                <a:latin typeface="Times New Roman"/>
                <a:ea typeface="Calibri"/>
                <a:cs typeface="Times New Roman"/>
              </a:rPr>
              <a:t>                                                                   intellektualizálódás  ----  tudomány </a:t>
            </a:r>
            <a:r>
              <a:rPr lang="hu-HU" sz="1700" dirty="0">
                <a:latin typeface="Times New Roman"/>
                <a:ea typeface="Calibri"/>
                <a:cs typeface="Times New Roman"/>
              </a:rPr>
              <a:t>&amp; teória → optimizmus</a:t>
            </a:r>
            <a:endParaRPr lang="hu-HU" sz="17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1700" dirty="0">
                <a:latin typeface="Times New Roman"/>
                <a:ea typeface="Calibri"/>
                <a:cs typeface="Times New Roman"/>
              </a:rPr>
              <a:t>IV. A zene (tragédia) szellemének újjászületése &amp; Németország: Wagner</a:t>
            </a:r>
            <a:endParaRPr lang="hu-HU" sz="1700" dirty="0">
              <a:ea typeface="Calibri"/>
              <a:cs typeface="Times New Roman"/>
            </a:endParaRPr>
          </a:p>
          <a:p>
            <a:pPr marL="44958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1700" dirty="0">
                <a:latin typeface="Times New Roman"/>
                <a:ea typeface="Calibri"/>
                <a:cs typeface="Times New Roman"/>
              </a:rPr>
              <a:t>Kultúra: tudomány / megismerés ↔ művészet </a:t>
            </a:r>
            <a:r>
              <a:rPr lang="hu-HU" sz="17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↔ </a:t>
            </a:r>
            <a:r>
              <a:rPr lang="hu-HU" sz="1700" dirty="0" smtClean="0">
                <a:latin typeface="Times New Roman"/>
                <a:ea typeface="Calibri"/>
                <a:cs typeface="Times New Roman"/>
              </a:rPr>
              <a:t>a </a:t>
            </a:r>
            <a:r>
              <a:rPr lang="hu-HU" sz="1700" dirty="0">
                <a:latin typeface="Times New Roman"/>
                <a:ea typeface="Calibri"/>
                <a:cs typeface="Times New Roman"/>
              </a:rPr>
              <a:t>művészet elkorcsosulása → az operakultúra kritikája</a:t>
            </a:r>
            <a:endParaRPr lang="hu-HU" sz="1700" i="1" dirty="0" smtClean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AEE-0E6A-4883-9734-BDDC8219B648}" type="slidenum">
              <a:rPr lang="hu-HU" smtClean="0"/>
              <a:pPr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90142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hu-HU" sz="3200" dirty="0">
                <a:latin typeface="Times New Roman"/>
                <a:ea typeface="Calibri"/>
              </a:rPr>
              <a:t>II. Korszerűtlen </a:t>
            </a:r>
            <a:r>
              <a:rPr lang="hu-HU" sz="3200" dirty="0" smtClean="0">
                <a:latin typeface="Times New Roman"/>
                <a:ea typeface="Calibri"/>
              </a:rPr>
              <a:t>elmélkedés:</a:t>
            </a:r>
            <a:br>
              <a:rPr lang="hu-HU" sz="3200" dirty="0" smtClean="0">
                <a:latin typeface="Times New Roman"/>
                <a:ea typeface="Calibri"/>
              </a:rPr>
            </a:br>
            <a:r>
              <a:rPr lang="hu-HU" sz="3200" dirty="0" smtClean="0">
                <a:latin typeface="Times New Roman"/>
                <a:ea typeface="Calibri"/>
              </a:rPr>
              <a:t>A </a:t>
            </a:r>
            <a:r>
              <a:rPr lang="hu-HU" sz="3200" dirty="0">
                <a:latin typeface="Times New Roman"/>
                <a:ea typeface="Calibri"/>
              </a:rPr>
              <a:t>történelem hasznáról és káráról az élet számára </a:t>
            </a:r>
            <a:r>
              <a:rPr lang="hu-HU" sz="2200" dirty="0">
                <a:latin typeface="Times New Roman"/>
                <a:ea typeface="Calibri"/>
              </a:rPr>
              <a:t>(1873-76)</a:t>
            </a:r>
            <a:endParaRPr lang="hu-HU" sz="2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328592"/>
          </a:xfrm>
        </p:spPr>
        <p:txBody>
          <a:bodyPr>
            <a:noAutofit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2000" dirty="0">
                <a:latin typeface="Times New Roman"/>
                <a:ea typeface="Calibri"/>
                <a:cs typeface="Times New Roman"/>
              </a:rPr>
              <a:t>= a Historizmus </a:t>
            </a:r>
            <a:r>
              <a:rPr lang="hu-HU" sz="2000" dirty="0" smtClean="0">
                <a:latin typeface="Times New Roman"/>
                <a:ea typeface="Calibri"/>
                <a:cs typeface="Times New Roman"/>
              </a:rPr>
              <a:t>kritikája: </a:t>
            </a:r>
            <a:r>
              <a:rPr lang="hu-HU" sz="800" dirty="0">
                <a:latin typeface="Times New Roman"/>
                <a:ea typeface="Calibri"/>
                <a:cs typeface="Times New Roman"/>
              </a:rPr>
              <a:t> </a:t>
            </a:r>
            <a:r>
              <a:rPr lang="hu-HU" sz="800" dirty="0" smtClean="0">
                <a:latin typeface="Times New Roman"/>
                <a:ea typeface="Calibri"/>
                <a:cs typeface="Times New Roman"/>
              </a:rPr>
              <a:t>	           </a:t>
            </a:r>
            <a:r>
              <a:rPr lang="hu-HU" sz="2000" dirty="0" smtClean="0">
                <a:latin typeface="Times New Roman"/>
                <a:ea typeface="Calibri"/>
                <a:cs typeface="Times New Roman"/>
              </a:rPr>
              <a:t>Élet </a:t>
            </a:r>
            <a:r>
              <a:rPr lang="hu-HU" sz="2000" dirty="0">
                <a:latin typeface="Times New Roman"/>
                <a:ea typeface="Calibri"/>
                <a:cs typeface="Times New Roman"/>
              </a:rPr>
              <a:t>a Tudomány szolgálatában </a:t>
            </a:r>
            <a:endParaRPr lang="hu-HU" sz="2000" dirty="0" smtClean="0">
              <a:latin typeface="Times New Roman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2000" dirty="0">
                <a:latin typeface="Times New Roman"/>
                <a:ea typeface="Calibri"/>
                <a:cs typeface="Times New Roman"/>
              </a:rPr>
              <a:t>	</a:t>
            </a:r>
            <a:r>
              <a:rPr lang="hu-HU" sz="2000" dirty="0" smtClean="0">
                <a:latin typeface="Times New Roman"/>
                <a:ea typeface="Calibri"/>
                <a:cs typeface="Times New Roman"/>
              </a:rPr>
              <a:t>		↔ Tudomány </a:t>
            </a:r>
            <a:r>
              <a:rPr lang="hu-HU" sz="2000" dirty="0">
                <a:latin typeface="Times New Roman"/>
                <a:ea typeface="Calibri"/>
                <a:cs typeface="Times New Roman"/>
              </a:rPr>
              <a:t>az Élet szolgálatában</a:t>
            </a:r>
            <a:endParaRPr lang="hu-HU" sz="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800" dirty="0">
                <a:latin typeface="Times New Roman"/>
                <a:ea typeface="Calibri"/>
                <a:cs typeface="Times New Roman"/>
              </a:rPr>
              <a:t> </a:t>
            </a:r>
            <a:endParaRPr lang="hu-HU" sz="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2000" dirty="0">
                <a:latin typeface="Times New Roman"/>
                <a:ea typeface="Calibri"/>
                <a:cs typeface="Times New Roman"/>
              </a:rPr>
              <a:t>1) A történelem mint objektív tudomány </a:t>
            </a:r>
            <a:r>
              <a:rPr lang="hu-HU" sz="2000" dirty="0" smtClean="0">
                <a:latin typeface="Times New Roman"/>
                <a:ea typeface="Calibri"/>
                <a:cs typeface="Times New Roman"/>
              </a:rPr>
              <a:t>↔ </a:t>
            </a:r>
            <a:r>
              <a:rPr lang="hu-HU" sz="2000" dirty="0">
                <a:latin typeface="Times New Roman"/>
                <a:ea typeface="Calibri"/>
                <a:cs typeface="Times New Roman"/>
              </a:rPr>
              <a:t>Történettudomány az élet szolgálatában</a:t>
            </a:r>
            <a:endParaRPr lang="hu-HU" sz="20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2000" dirty="0">
                <a:latin typeface="Times New Roman"/>
                <a:ea typeface="Calibri"/>
                <a:cs typeface="Times New Roman"/>
              </a:rPr>
              <a:t>            </a:t>
            </a:r>
            <a:r>
              <a:rPr lang="hu-HU" sz="2000" dirty="0" smtClean="0">
                <a:latin typeface="Times New Roman"/>
                <a:ea typeface="Calibri"/>
                <a:cs typeface="Times New Roman"/>
              </a:rPr>
              <a:t>életellenes</a:t>
            </a:r>
            <a:r>
              <a:rPr lang="hu-HU" sz="2000" dirty="0">
                <a:latin typeface="Times New Roman"/>
                <a:ea typeface="Calibri"/>
                <a:cs typeface="Times New Roman"/>
              </a:rPr>
              <a:t>		 </a:t>
            </a:r>
            <a:r>
              <a:rPr lang="hu-HU" sz="2000" dirty="0" smtClean="0">
                <a:latin typeface="Times New Roman"/>
                <a:ea typeface="Calibri"/>
                <a:cs typeface="Times New Roman"/>
              </a:rPr>
              <a:t>       ↔  </a:t>
            </a:r>
            <a:r>
              <a:rPr lang="hu-HU" sz="2000" u="sng" dirty="0">
                <a:latin typeface="Times New Roman"/>
                <a:ea typeface="Calibri"/>
                <a:cs typeface="Times New Roman"/>
              </a:rPr>
              <a:t>élet</a:t>
            </a:r>
            <a:r>
              <a:rPr lang="hu-HU" sz="2000" dirty="0">
                <a:latin typeface="Times New Roman"/>
                <a:ea typeface="Calibri"/>
                <a:cs typeface="Times New Roman"/>
              </a:rPr>
              <a:t>: </a:t>
            </a:r>
            <a:r>
              <a:rPr lang="hu-HU" sz="2000" dirty="0">
                <a:latin typeface="Times New Roman"/>
                <a:ea typeface="Calibri"/>
                <a:cs typeface="Times New Roman"/>
              </a:rPr>
              <a:t>emlékezés </a:t>
            </a:r>
            <a:r>
              <a:rPr lang="hu-HU" sz="2000" dirty="0" smtClean="0">
                <a:latin typeface="Times New Roman"/>
                <a:ea typeface="Calibri"/>
                <a:cs typeface="Times New Roman"/>
              </a:rPr>
              <a:t>&amp;  felejtés</a:t>
            </a:r>
            <a:endParaRPr lang="hu-HU" sz="2000" dirty="0" smtClean="0">
              <a:latin typeface="Times New Roman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2000" dirty="0" smtClean="0">
                <a:latin typeface="Times New Roman"/>
                <a:ea typeface="Calibri"/>
                <a:cs typeface="Times New Roman"/>
              </a:rPr>
              <a:t>		</a:t>
            </a:r>
            <a:r>
              <a:rPr lang="hu-HU" sz="2000" dirty="0">
                <a:latin typeface="Times New Roman"/>
                <a:ea typeface="Calibri"/>
                <a:cs typeface="Times New Roman"/>
              </a:rPr>
              <a:t>	</a:t>
            </a:r>
            <a:r>
              <a:rPr lang="hu-HU" sz="2000" dirty="0" smtClean="0">
                <a:latin typeface="Times New Roman"/>
                <a:ea typeface="Calibri"/>
                <a:cs typeface="Times New Roman"/>
              </a:rPr>
              <a:t>    </a:t>
            </a:r>
            <a:r>
              <a:rPr lang="hu-HU" sz="2000" dirty="0" smtClean="0">
                <a:latin typeface="Times New Roman"/>
                <a:ea typeface="Calibri"/>
                <a:cs typeface="Times New Roman"/>
              </a:rPr>
              <a:t>   		       </a:t>
            </a:r>
            <a:r>
              <a:rPr lang="hu-HU" sz="2000" dirty="0" err="1" smtClean="0">
                <a:latin typeface="Times New Roman"/>
                <a:ea typeface="Calibri"/>
                <a:cs typeface="Times New Roman"/>
              </a:rPr>
              <a:t>apollóni</a:t>
            </a:r>
            <a:r>
              <a:rPr lang="hu-HU" sz="20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hu-HU" sz="2000" dirty="0">
                <a:latin typeface="Times New Roman"/>
                <a:ea typeface="Calibri"/>
                <a:cs typeface="Times New Roman"/>
              </a:rPr>
              <a:t>&amp; dionüszoszi </a:t>
            </a:r>
            <a:r>
              <a:rPr lang="hu-HU" sz="2000" dirty="0" smtClean="0">
                <a:latin typeface="Times New Roman"/>
                <a:ea typeface="Calibri"/>
                <a:cs typeface="Times New Roman"/>
              </a:rPr>
              <a:t>egyensúlya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2000" dirty="0">
                <a:latin typeface="Times New Roman"/>
                <a:ea typeface="Calibri"/>
                <a:cs typeface="Times New Roman"/>
              </a:rPr>
              <a:t> </a:t>
            </a:r>
            <a:r>
              <a:rPr lang="hu-HU" sz="2000" dirty="0" smtClean="0">
                <a:latin typeface="Times New Roman"/>
                <a:ea typeface="Calibri"/>
                <a:cs typeface="Times New Roman"/>
              </a:rPr>
              <a:t>          </a:t>
            </a:r>
            <a:r>
              <a:rPr lang="hu-HU" sz="2000" dirty="0">
                <a:latin typeface="Times New Roman"/>
                <a:ea typeface="Calibri"/>
                <a:cs typeface="Times New Roman"/>
              </a:rPr>
              <a:t>„végtelen horizont”</a:t>
            </a:r>
            <a:r>
              <a:rPr lang="hu-HU" sz="2000" dirty="0" smtClean="0">
                <a:latin typeface="Times New Roman"/>
                <a:ea typeface="Calibri"/>
                <a:cs typeface="Times New Roman"/>
              </a:rPr>
              <a:t>                                 = </a:t>
            </a:r>
            <a:r>
              <a:rPr lang="hu-HU" sz="2000" u="sng" dirty="0">
                <a:latin typeface="Times New Roman"/>
                <a:ea typeface="Calibri"/>
                <a:cs typeface="Times New Roman"/>
              </a:rPr>
              <a:t>véges horizont</a:t>
            </a:r>
            <a:r>
              <a:rPr lang="hu-HU" sz="2000" dirty="0">
                <a:latin typeface="Times New Roman"/>
                <a:ea typeface="Calibri"/>
                <a:cs typeface="Times New Roman"/>
              </a:rPr>
              <a:t> ← plasztikus erő </a:t>
            </a:r>
            <a:endParaRPr lang="hu-HU" sz="20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2000" dirty="0">
                <a:latin typeface="Times New Roman"/>
                <a:ea typeface="Calibri"/>
                <a:cs typeface="Times New Roman"/>
              </a:rPr>
              <a:t>					</a:t>
            </a:r>
            <a:r>
              <a:rPr lang="hu-HU" sz="2000" dirty="0" smtClean="0">
                <a:latin typeface="Times New Roman"/>
                <a:ea typeface="Calibri"/>
                <a:cs typeface="Times New Roman"/>
              </a:rPr>
              <a:t>       </a:t>
            </a:r>
            <a:r>
              <a:rPr lang="hu-HU" sz="2000" dirty="0" smtClean="0">
                <a:latin typeface="Times New Roman"/>
                <a:ea typeface="Calibri"/>
                <a:cs typeface="Times New Roman"/>
              </a:rPr>
              <a:t>élet </a:t>
            </a:r>
            <a:r>
              <a:rPr lang="hu-HU" sz="2000" dirty="0">
                <a:latin typeface="Times New Roman"/>
                <a:ea typeface="Calibri"/>
                <a:cs typeface="Times New Roman"/>
              </a:rPr>
              <a:t>&amp; illúzió / művészet &amp; vallás</a:t>
            </a:r>
            <a:endParaRPr lang="hu-HU" sz="20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2000" dirty="0">
                <a:latin typeface="Times New Roman"/>
                <a:ea typeface="Calibri"/>
                <a:cs typeface="Times New Roman"/>
              </a:rPr>
              <a:t>2) A történelem az élet szolgálatában: </a:t>
            </a:r>
            <a:r>
              <a:rPr lang="hu-HU" sz="20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hu-HU" sz="1800" dirty="0" smtClean="0">
                <a:latin typeface="Times New Roman"/>
                <a:ea typeface="Calibri"/>
                <a:cs typeface="Times New Roman"/>
              </a:rPr>
              <a:t>‒ </a:t>
            </a:r>
            <a:r>
              <a:rPr lang="hu-HU" sz="1800" dirty="0">
                <a:latin typeface="Times New Roman"/>
                <a:ea typeface="Calibri"/>
                <a:cs typeface="Times New Roman"/>
              </a:rPr>
              <a:t>monumentális   </a:t>
            </a:r>
            <a:r>
              <a:rPr lang="hu-HU" sz="1800" dirty="0" smtClean="0">
                <a:latin typeface="Times New Roman"/>
                <a:ea typeface="Calibri"/>
                <a:cs typeface="Times New Roman"/>
              </a:rPr>
              <a:t> (</a:t>
            </a:r>
            <a:r>
              <a:rPr lang="hu-HU" sz="1800" dirty="0">
                <a:latin typeface="Times New Roman"/>
                <a:ea typeface="Calibri"/>
                <a:cs typeface="Times New Roman"/>
              </a:rPr>
              <a:t>törekvés → jövő)</a:t>
            </a:r>
            <a:endParaRPr lang="hu-HU" sz="1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1800" dirty="0">
                <a:latin typeface="Times New Roman"/>
                <a:ea typeface="Calibri"/>
                <a:cs typeface="Times New Roman"/>
              </a:rPr>
              <a:t>	hasznuk &amp; káruk</a:t>
            </a:r>
            <a:r>
              <a:rPr lang="hu-HU" sz="1800" dirty="0" smtClean="0">
                <a:latin typeface="Times New Roman"/>
                <a:ea typeface="Calibri"/>
                <a:cs typeface="Times New Roman"/>
              </a:rPr>
              <a:t>		     ‒ </a:t>
            </a:r>
            <a:r>
              <a:rPr lang="hu-HU" sz="1800" dirty="0">
                <a:latin typeface="Times New Roman"/>
                <a:ea typeface="Calibri"/>
                <a:cs typeface="Times New Roman"/>
              </a:rPr>
              <a:t>antikvárius	  </a:t>
            </a:r>
            <a:r>
              <a:rPr lang="hu-HU" sz="1800" dirty="0" smtClean="0">
                <a:latin typeface="Times New Roman"/>
                <a:ea typeface="Calibri"/>
                <a:cs typeface="Times New Roman"/>
              </a:rPr>
              <a:t> (</a:t>
            </a:r>
            <a:r>
              <a:rPr lang="hu-HU" sz="1800" dirty="0">
                <a:latin typeface="Times New Roman"/>
                <a:ea typeface="Calibri"/>
                <a:cs typeface="Times New Roman"/>
              </a:rPr>
              <a:t>megőrzés → jelen)	</a:t>
            </a:r>
            <a:endParaRPr lang="hu-HU" sz="1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1800" dirty="0">
                <a:latin typeface="Times New Roman"/>
                <a:ea typeface="Calibri"/>
                <a:cs typeface="Times New Roman"/>
              </a:rPr>
              <a:t>	</a:t>
            </a:r>
            <a:r>
              <a:rPr lang="hu-HU" sz="1800" dirty="0" smtClean="0">
                <a:latin typeface="Times New Roman"/>
                <a:ea typeface="Calibri"/>
                <a:cs typeface="Times New Roman"/>
              </a:rPr>
              <a:t>			     ‒ </a:t>
            </a:r>
            <a:r>
              <a:rPr lang="hu-HU" sz="1800" dirty="0">
                <a:latin typeface="Times New Roman"/>
                <a:ea typeface="Calibri"/>
                <a:cs typeface="Times New Roman"/>
              </a:rPr>
              <a:t>kritikai történetírás (szabadulás → múlt)</a:t>
            </a:r>
            <a:endParaRPr lang="hu-HU" sz="1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800" dirty="0">
                <a:latin typeface="Times New Roman"/>
                <a:ea typeface="Calibri"/>
                <a:cs typeface="Times New Roman"/>
              </a:rPr>
              <a:t> </a:t>
            </a:r>
            <a:endParaRPr lang="hu-HU" sz="800" dirty="0"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hu-HU" sz="2000" dirty="0">
                <a:latin typeface="Times New Roman"/>
                <a:ea typeface="Calibri"/>
              </a:rPr>
              <a:t>3) A modern meghasonlottság: a művelődés belső túlvilága &amp; külső </a:t>
            </a:r>
            <a:r>
              <a:rPr lang="hu-HU" sz="2000" dirty="0" smtClean="0">
                <a:latin typeface="Times New Roman"/>
                <a:ea typeface="Calibri"/>
              </a:rPr>
              <a:t>konformizmus</a:t>
            </a:r>
          </a:p>
          <a:p>
            <a:pPr marL="0" indent="0">
              <a:buNone/>
            </a:pPr>
            <a:r>
              <a:rPr lang="hu-HU" sz="20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                      ↔ </a:t>
            </a:r>
            <a:r>
              <a:rPr lang="hu-HU" sz="2000" dirty="0" err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in-dividuum</a:t>
            </a:r>
            <a:r>
              <a:rPr lang="hu-HU" sz="20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: tudás &amp; cselekvés egysége</a:t>
            </a:r>
            <a:endParaRPr lang="hu-HU" sz="20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 flipV="1">
            <a:off x="6553200" y="6721475"/>
            <a:ext cx="2133600" cy="45719"/>
          </a:xfrm>
        </p:spPr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21220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u-HU" sz="3200" i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hu-HU" sz="3200" i="1" dirty="0" smtClean="0">
                <a:latin typeface="Times New Roman"/>
                <a:ea typeface="Calibri"/>
                <a:cs typeface="Times New Roman"/>
              </a:rPr>
            </a:br>
            <a:r>
              <a:rPr lang="hu-HU" sz="3200" dirty="0" smtClean="0">
                <a:latin typeface="Times New Roman"/>
                <a:ea typeface="Calibri"/>
                <a:cs typeface="Times New Roman"/>
              </a:rPr>
              <a:t>A </a:t>
            </a:r>
            <a:r>
              <a:rPr lang="hu-HU" sz="3200" dirty="0">
                <a:latin typeface="Times New Roman"/>
                <a:ea typeface="Calibri"/>
                <a:cs typeface="Times New Roman"/>
              </a:rPr>
              <a:t>nem morálisan felfogott igazságról (1873)</a:t>
            </a:r>
            <a:r>
              <a:rPr lang="hu-HU" sz="3200" dirty="0">
                <a:ea typeface="Calibri"/>
                <a:cs typeface="Times New Roman"/>
              </a:rPr>
              <a:t/>
            </a:r>
            <a:br>
              <a:rPr lang="hu-HU" sz="3200" dirty="0">
                <a:ea typeface="Calibri"/>
                <a:cs typeface="Times New Roman"/>
              </a:rPr>
            </a:b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1196752"/>
            <a:ext cx="8928992" cy="5544616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1800" dirty="0">
                <a:latin typeface="Times New Roman"/>
                <a:ea typeface="Calibri"/>
                <a:cs typeface="Times New Roman"/>
              </a:rPr>
              <a:t>A metafizika és az „igazság” fogalmának leleplezése </a:t>
            </a:r>
            <a:endParaRPr lang="hu-HU" sz="1800" dirty="0" smtClean="0">
              <a:latin typeface="Times New Roman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1800" dirty="0">
                <a:latin typeface="Times New Roman"/>
                <a:ea typeface="Calibri"/>
                <a:cs typeface="Times New Roman"/>
              </a:rPr>
              <a:t>	 </a:t>
            </a:r>
            <a:r>
              <a:rPr lang="hu-HU" sz="1800" dirty="0" smtClean="0">
                <a:latin typeface="Times New Roman"/>
                <a:ea typeface="Calibri"/>
                <a:cs typeface="Times New Roman"/>
              </a:rPr>
              <a:t>         → </a:t>
            </a:r>
            <a:r>
              <a:rPr lang="hu-HU" sz="1800" dirty="0">
                <a:latin typeface="Times New Roman"/>
                <a:ea typeface="Calibri"/>
                <a:cs typeface="Times New Roman"/>
              </a:rPr>
              <a:t>antropológiai szükségletek &amp; a nyelv </a:t>
            </a:r>
            <a:r>
              <a:rPr lang="hu-HU" sz="1800" dirty="0" err="1">
                <a:latin typeface="Times New Roman"/>
                <a:ea typeface="Calibri"/>
                <a:cs typeface="Times New Roman"/>
              </a:rPr>
              <a:t>metaforikája</a:t>
            </a:r>
            <a:r>
              <a:rPr lang="hu-HU" sz="1800" dirty="0">
                <a:latin typeface="Times New Roman"/>
                <a:ea typeface="Calibri"/>
                <a:cs typeface="Times New Roman"/>
              </a:rPr>
              <a:t> </a:t>
            </a:r>
            <a:endParaRPr lang="hu-HU" sz="800" dirty="0">
              <a:ea typeface="Calibri"/>
              <a:cs typeface="Times New Roman"/>
            </a:endParaRPr>
          </a:p>
          <a:p>
            <a:pPr marL="106680" indent="0">
              <a:lnSpc>
                <a:spcPct val="115000"/>
              </a:lnSpc>
              <a:spcAft>
                <a:spcPts val="0"/>
              </a:spcAft>
              <a:buNone/>
            </a:pPr>
            <a:endParaRPr lang="hu-HU" sz="800" dirty="0" smtClean="0">
              <a:latin typeface="Times New Roman"/>
              <a:ea typeface="Calibri"/>
              <a:cs typeface="Times New Roman"/>
            </a:endParaRPr>
          </a:p>
          <a:p>
            <a:pPr marL="10668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1600" dirty="0" smtClean="0">
                <a:latin typeface="Times New Roman"/>
                <a:ea typeface="Calibri"/>
                <a:cs typeface="Times New Roman"/>
              </a:rPr>
              <a:t>    intellektus </a:t>
            </a:r>
            <a:r>
              <a:rPr lang="hu-HU" sz="1600" dirty="0">
                <a:latin typeface="Times New Roman"/>
                <a:ea typeface="Calibri"/>
                <a:cs typeface="Times New Roman"/>
              </a:rPr>
              <a:t>→ nyájlét (biztonság, nyugalom, következetesség, stb., szükséglete)</a:t>
            </a:r>
            <a:endParaRPr lang="hu-HU" sz="1600" dirty="0">
              <a:ea typeface="Calibri"/>
              <a:cs typeface="Times New Roman"/>
            </a:endParaRPr>
          </a:p>
          <a:p>
            <a:pPr marL="10668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1600" dirty="0" smtClean="0">
                <a:latin typeface="Times New Roman"/>
                <a:ea typeface="Calibri"/>
                <a:cs typeface="Times New Roman"/>
              </a:rPr>
              <a:t>    fogalom    </a:t>
            </a:r>
            <a:r>
              <a:rPr lang="hu-HU" sz="1600" dirty="0">
                <a:latin typeface="Times New Roman"/>
                <a:ea typeface="Calibri"/>
                <a:cs typeface="Times New Roman"/>
              </a:rPr>
              <a:t>→ kettős „átvitel” (érzéki inger → képek → metaforák) </a:t>
            </a:r>
            <a:endParaRPr lang="hu-HU" sz="1600" dirty="0">
              <a:ea typeface="Calibri"/>
              <a:cs typeface="Times New Roman"/>
            </a:endParaRPr>
          </a:p>
          <a:p>
            <a:pPr marL="44958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1600" dirty="0">
                <a:latin typeface="Times New Roman"/>
                <a:ea typeface="Calibri"/>
                <a:cs typeface="Times New Roman"/>
              </a:rPr>
              <a:t>     </a:t>
            </a:r>
            <a:r>
              <a:rPr lang="hu-HU" sz="1600" dirty="0" smtClean="0">
                <a:latin typeface="Times New Roman"/>
                <a:ea typeface="Calibri"/>
                <a:cs typeface="Times New Roman"/>
              </a:rPr>
              <a:t>               </a:t>
            </a:r>
            <a:r>
              <a:rPr lang="hu-HU" sz="1600" dirty="0">
                <a:latin typeface="Times New Roman"/>
                <a:ea typeface="Calibri"/>
                <a:cs typeface="Times New Roman"/>
              </a:rPr>
              <a:t>fogalmak </a:t>
            </a:r>
            <a:r>
              <a:rPr lang="hu-HU" sz="1600" i="1" dirty="0">
                <a:latin typeface="Times New Roman"/>
                <a:ea typeface="Calibri"/>
                <a:cs typeface="Times New Roman"/>
              </a:rPr>
              <a:t>létrehozzák </a:t>
            </a:r>
            <a:r>
              <a:rPr lang="hu-HU" sz="1600" dirty="0">
                <a:latin typeface="Times New Roman"/>
                <a:ea typeface="Calibri"/>
                <a:cs typeface="Times New Roman"/>
              </a:rPr>
              <a:t>a „lényegeket”</a:t>
            </a:r>
            <a:endParaRPr lang="hu-HU" sz="1600" dirty="0">
              <a:ea typeface="Calibri"/>
              <a:cs typeface="Times New Roman"/>
            </a:endParaRPr>
          </a:p>
          <a:p>
            <a:pPr marL="44958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1600" dirty="0">
                <a:latin typeface="Times New Roman"/>
                <a:ea typeface="Calibri"/>
                <a:cs typeface="Times New Roman"/>
              </a:rPr>
              <a:t>          </a:t>
            </a:r>
            <a:r>
              <a:rPr lang="hu-HU" sz="1600" dirty="0" smtClean="0">
                <a:latin typeface="Times New Roman"/>
                <a:ea typeface="Calibri"/>
                <a:cs typeface="Times New Roman"/>
              </a:rPr>
              <a:t>          pl</a:t>
            </a:r>
            <a:r>
              <a:rPr lang="hu-HU" sz="1600" dirty="0">
                <a:latin typeface="Times New Roman"/>
                <a:ea typeface="Calibri"/>
                <a:cs typeface="Times New Roman"/>
              </a:rPr>
              <a:t>. Én-szubsztancia → dolog = nyelv visszavetülése a világra</a:t>
            </a:r>
            <a:endParaRPr lang="hu-HU" sz="1600" dirty="0">
              <a:ea typeface="Calibri"/>
              <a:cs typeface="Times New Roman"/>
            </a:endParaRPr>
          </a:p>
          <a:p>
            <a:pPr marL="10668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1600" dirty="0" smtClean="0">
                <a:latin typeface="Times New Roman"/>
                <a:ea typeface="Calibri"/>
                <a:cs typeface="Times New Roman"/>
              </a:rPr>
              <a:t>    nyelv </a:t>
            </a:r>
            <a:r>
              <a:rPr lang="hu-HU" sz="1600" dirty="0">
                <a:latin typeface="Times New Roman"/>
                <a:ea typeface="Calibri"/>
                <a:cs typeface="Times New Roman"/>
              </a:rPr>
              <a:t>	     → közeg, mely meghamisítja a tapasztalatot &amp; megszokás és megegyezés uralja</a:t>
            </a:r>
            <a:endParaRPr lang="hu-HU" sz="1600" dirty="0">
              <a:ea typeface="Calibri"/>
              <a:cs typeface="Times New Roman"/>
            </a:endParaRPr>
          </a:p>
          <a:p>
            <a:pPr marL="10668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1600" dirty="0" smtClean="0">
                <a:latin typeface="Times New Roman"/>
                <a:ea typeface="Calibri"/>
                <a:cs typeface="Times New Roman"/>
              </a:rPr>
              <a:t>    igazság     </a:t>
            </a:r>
            <a:r>
              <a:rPr lang="hu-HU" sz="1600" dirty="0">
                <a:latin typeface="Times New Roman"/>
                <a:ea typeface="Calibri"/>
                <a:cs typeface="Times New Roman"/>
              </a:rPr>
              <a:t>→ illúzió: megkopott metafora</a:t>
            </a:r>
            <a:endParaRPr lang="hu-HU" sz="1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hu-HU" sz="1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1800" i="1" dirty="0" smtClean="0">
                <a:latin typeface="Times New Roman"/>
                <a:ea typeface="Calibri"/>
                <a:cs typeface="Times New Roman"/>
              </a:rPr>
              <a:t>        </a:t>
            </a:r>
            <a:r>
              <a:rPr lang="hu-HU" sz="1800" i="1" dirty="0">
                <a:latin typeface="Times New Roman"/>
                <a:ea typeface="Calibri"/>
                <a:cs typeface="Times New Roman"/>
              </a:rPr>
              <a:t>Minden metafizika alapja a nyelvtanba vetett hit.</a:t>
            </a:r>
            <a:endParaRPr lang="hu-HU" sz="1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hu-HU" sz="1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1800" dirty="0">
                <a:latin typeface="Times New Roman"/>
                <a:ea typeface="Calibri"/>
                <a:cs typeface="Times New Roman"/>
              </a:rPr>
              <a:t>E: A platonizmus tagadása (</a:t>
            </a:r>
            <a:r>
              <a:rPr lang="hu-HU" sz="1800" dirty="0" err="1">
                <a:latin typeface="Times New Roman"/>
                <a:ea typeface="Calibri"/>
                <a:cs typeface="Times New Roman"/>
              </a:rPr>
              <a:t>anti-esszencializmus</a:t>
            </a:r>
            <a:r>
              <a:rPr lang="hu-HU" sz="1800" dirty="0">
                <a:latin typeface="Times New Roman"/>
                <a:ea typeface="Calibri"/>
                <a:cs typeface="Times New Roman"/>
              </a:rPr>
              <a:t>)</a:t>
            </a:r>
            <a:endParaRPr lang="hu-HU" sz="1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1800" dirty="0">
                <a:latin typeface="Times New Roman"/>
                <a:ea typeface="Calibri"/>
                <a:cs typeface="Times New Roman"/>
              </a:rPr>
              <a:t>    </a:t>
            </a:r>
            <a:r>
              <a:rPr lang="hu-HU" sz="1800" dirty="0" err="1">
                <a:latin typeface="Times New Roman"/>
                <a:ea typeface="Calibri"/>
                <a:cs typeface="Times New Roman"/>
              </a:rPr>
              <a:t>perspektivizmus</a:t>
            </a:r>
            <a:r>
              <a:rPr lang="hu-HU" sz="1800" dirty="0">
                <a:latin typeface="Times New Roman"/>
                <a:ea typeface="Calibri"/>
                <a:cs typeface="Times New Roman"/>
              </a:rPr>
              <a:t> &amp; interpretáció → (saját) igazság  	↔ szkepticizmus</a:t>
            </a:r>
            <a:endParaRPr lang="hu-HU" sz="1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AEE-0E6A-4883-9734-BDDC8219B648}" type="slidenum">
              <a:rPr lang="hu-HU" smtClean="0"/>
              <a:pPr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3050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u-HU" sz="3200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hu-HU" sz="3200" dirty="0" smtClean="0">
                <a:latin typeface="Times New Roman"/>
                <a:ea typeface="Calibri"/>
                <a:cs typeface="Times New Roman"/>
              </a:rPr>
            </a:br>
            <a:r>
              <a:rPr lang="hu-HU" sz="2800" dirty="0">
                <a:latin typeface="Times New Roman"/>
                <a:ea typeface="Calibri"/>
                <a:cs typeface="Times New Roman"/>
              </a:rPr>
              <a:t>II. Harc a metafizika ellen </a:t>
            </a:r>
            <a:r>
              <a:rPr lang="hu-HU" sz="28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‒ </a:t>
            </a:r>
            <a:r>
              <a:rPr lang="hu-HU" sz="28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hu-HU" sz="28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</a:br>
            <a:r>
              <a:rPr lang="hu-HU" sz="2800" dirty="0" smtClean="0">
                <a:latin typeface="Times New Roman"/>
                <a:ea typeface="Calibri"/>
                <a:cs typeface="Times New Roman"/>
              </a:rPr>
              <a:t>A </a:t>
            </a:r>
            <a:r>
              <a:rPr lang="hu-HU" sz="2800" dirty="0">
                <a:latin typeface="Times New Roman"/>
                <a:ea typeface="Calibri"/>
                <a:cs typeface="Times New Roman"/>
              </a:rPr>
              <a:t>vidám tudomány </a:t>
            </a:r>
            <a:r>
              <a:rPr lang="hu-HU" sz="2000" dirty="0">
                <a:latin typeface="Times New Roman"/>
                <a:ea typeface="Calibri"/>
                <a:cs typeface="Times New Roman"/>
              </a:rPr>
              <a:t>(1882)</a:t>
            </a:r>
            <a:r>
              <a:rPr lang="hu-HU" sz="2000" dirty="0">
                <a:ea typeface="Calibri"/>
                <a:cs typeface="Times New Roman"/>
              </a:rPr>
              <a:t/>
            </a:r>
            <a:br>
              <a:rPr lang="hu-HU" sz="2000" dirty="0">
                <a:ea typeface="Calibri"/>
                <a:cs typeface="Times New Roman"/>
              </a:rPr>
            </a:br>
            <a:endParaRPr lang="hu-HU" sz="2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dirty="0">
                <a:latin typeface="Times New Roman"/>
                <a:ea typeface="Calibri"/>
                <a:cs typeface="Times New Roman"/>
              </a:rPr>
              <a:t>A metafizikától nem a tudomány ment meg 		[↔ pozitivizmus]</a:t>
            </a:r>
            <a:endParaRPr lang="hu-HU" sz="13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1300" dirty="0">
                <a:latin typeface="Times New Roman"/>
                <a:ea typeface="Calibri"/>
                <a:cs typeface="Times New Roman"/>
              </a:rPr>
              <a:t>		</a:t>
            </a:r>
            <a:r>
              <a:rPr lang="hu-HU" sz="1300" dirty="0" smtClean="0">
                <a:latin typeface="Times New Roman"/>
                <a:ea typeface="Calibri"/>
                <a:cs typeface="Times New Roman"/>
              </a:rPr>
              <a:t>    </a:t>
            </a:r>
            <a:r>
              <a:rPr lang="hu-HU" dirty="0" smtClean="0">
                <a:latin typeface="Times New Roman"/>
                <a:ea typeface="Calibri"/>
                <a:cs typeface="Times New Roman"/>
              </a:rPr>
              <a:t>      </a:t>
            </a:r>
            <a:r>
              <a:rPr lang="hu-HU" sz="2600" dirty="0" smtClean="0">
                <a:latin typeface="Times New Roman"/>
                <a:ea typeface="Calibri"/>
                <a:cs typeface="Times New Roman"/>
              </a:rPr>
              <a:t>tudomány </a:t>
            </a:r>
            <a:r>
              <a:rPr lang="hu-HU" sz="2600" dirty="0">
                <a:latin typeface="Times New Roman"/>
                <a:ea typeface="Calibri"/>
                <a:cs typeface="Times New Roman"/>
              </a:rPr>
              <a:t>← megismerés vágya ← fiziológiai ösztön</a:t>
            </a:r>
            <a:endParaRPr lang="hu-HU" sz="26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2600" dirty="0">
                <a:latin typeface="Times New Roman"/>
                <a:ea typeface="Calibri"/>
                <a:cs typeface="Times New Roman"/>
              </a:rPr>
              <a:t>		</a:t>
            </a:r>
            <a:r>
              <a:rPr lang="hu-HU" sz="2600" dirty="0" smtClean="0">
                <a:latin typeface="Times New Roman"/>
                <a:ea typeface="Calibri"/>
                <a:cs typeface="Times New Roman"/>
              </a:rPr>
              <a:t>         gyökere</a:t>
            </a:r>
            <a:r>
              <a:rPr lang="hu-HU" sz="2600" dirty="0">
                <a:latin typeface="Times New Roman"/>
                <a:ea typeface="Calibri"/>
                <a:cs typeface="Times New Roman"/>
              </a:rPr>
              <a:t>: a félelem </a:t>
            </a:r>
            <a:endParaRPr lang="hu-HU" sz="26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1600" dirty="0">
                <a:latin typeface="Times New Roman"/>
                <a:ea typeface="Calibri"/>
                <a:cs typeface="Times New Roman"/>
              </a:rPr>
              <a:t> </a:t>
            </a:r>
            <a:endParaRPr lang="hu-HU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dirty="0">
                <a:latin typeface="Times New Roman"/>
                <a:ea typeface="Calibri"/>
                <a:cs typeface="Times New Roman"/>
              </a:rPr>
              <a:t>E: megismerés / racionalitás / tudatosság  	</a:t>
            </a:r>
            <a:endParaRPr lang="hu-HU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dirty="0">
                <a:latin typeface="Times New Roman"/>
                <a:ea typeface="Calibri"/>
                <a:cs typeface="Times New Roman"/>
              </a:rPr>
              <a:t>    </a:t>
            </a:r>
            <a:r>
              <a:rPr lang="hu-HU" dirty="0" smtClean="0">
                <a:latin typeface="Times New Roman"/>
                <a:ea typeface="Calibri"/>
                <a:cs typeface="Times New Roman"/>
              </a:rPr>
              <a:t>a nyelv </a:t>
            </a:r>
            <a:r>
              <a:rPr lang="hu-HU" dirty="0">
                <a:latin typeface="Times New Roman"/>
                <a:ea typeface="Calibri"/>
                <a:cs typeface="Times New Roman"/>
              </a:rPr>
              <a:t>közege &amp; csordaösztön		= veszély az egyedre, meggyengít</a:t>
            </a:r>
            <a:endParaRPr lang="hu-HU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dirty="0">
                <a:latin typeface="Times New Roman"/>
                <a:ea typeface="Calibri"/>
                <a:cs typeface="Times New Roman"/>
              </a:rPr>
              <a:t>		</a:t>
            </a:r>
            <a:r>
              <a:rPr lang="hu-HU" dirty="0" smtClean="0">
                <a:latin typeface="Times New Roman"/>
                <a:ea typeface="Calibri"/>
                <a:cs typeface="Times New Roman"/>
              </a:rPr>
              <a:t>      </a:t>
            </a:r>
            <a:r>
              <a:rPr lang="hu-HU" sz="2600" dirty="0" smtClean="0">
                <a:latin typeface="Times New Roman"/>
                <a:ea typeface="Calibri"/>
                <a:cs typeface="Times New Roman"/>
              </a:rPr>
              <a:t>„</a:t>
            </a:r>
            <a:r>
              <a:rPr lang="hu-HU" sz="2600" dirty="0">
                <a:latin typeface="Times New Roman"/>
                <a:ea typeface="Calibri"/>
                <a:cs typeface="Times New Roman"/>
              </a:rPr>
              <a:t>a világ, mely tudatos: felszínek és jelek világa, </a:t>
            </a:r>
            <a:endParaRPr lang="hu-HU" sz="2600" dirty="0">
              <a:ea typeface="Calibri"/>
              <a:cs typeface="Times New Roman"/>
            </a:endParaRPr>
          </a:p>
          <a:p>
            <a:pPr marL="44958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2600" dirty="0" smtClean="0">
                <a:latin typeface="Times New Roman"/>
                <a:ea typeface="Calibri"/>
                <a:cs typeface="Times New Roman"/>
              </a:rPr>
              <a:t>                                    egy </a:t>
            </a:r>
            <a:r>
              <a:rPr lang="hu-HU" sz="2600" dirty="0">
                <a:latin typeface="Times New Roman"/>
                <a:ea typeface="Calibri"/>
                <a:cs typeface="Times New Roman"/>
              </a:rPr>
              <a:t>tönkreáltalánosított és tönkreközönségesített világ”</a:t>
            </a:r>
            <a:endParaRPr lang="hu-HU" sz="26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hu-HU" sz="15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dirty="0">
                <a:latin typeface="Times New Roman"/>
                <a:ea typeface="Calibri"/>
                <a:cs typeface="Times New Roman"/>
              </a:rPr>
              <a:t>A metafizika: 	nem ismeretelméleti probléma 	↔ 	hanem morális</a:t>
            </a:r>
            <a:endParaRPr lang="hu-HU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dirty="0">
                <a:latin typeface="Times New Roman"/>
                <a:ea typeface="Calibri"/>
                <a:cs typeface="Times New Roman"/>
              </a:rPr>
              <a:t>A metafizika „</a:t>
            </a:r>
            <a:r>
              <a:rPr lang="hu-HU" u="sng" dirty="0">
                <a:latin typeface="Times New Roman"/>
                <a:ea typeface="Calibri"/>
                <a:cs typeface="Times New Roman"/>
              </a:rPr>
              <a:t>két világa</a:t>
            </a:r>
            <a:r>
              <a:rPr lang="hu-HU" dirty="0">
                <a:latin typeface="Times New Roman"/>
                <a:ea typeface="Calibri"/>
                <a:cs typeface="Times New Roman"/>
              </a:rPr>
              <a:t>”: 	</a:t>
            </a:r>
            <a:r>
              <a:rPr lang="hu-HU" sz="2600" dirty="0">
                <a:latin typeface="Times New Roman"/>
                <a:ea typeface="Calibri"/>
                <a:cs typeface="Times New Roman"/>
              </a:rPr>
              <a:t>test </a:t>
            </a:r>
            <a:r>
              <a:rPr lang="hu-HU" sz="2600" dirty="0" smtClean="0">
                <a:latin typeface="Times New Roman"/>
                <a:ea typeface="Calibri"/>
                <a:cs typeface="Times New Roman"/>
              </a:rPr>
              <a:t>         </a:t>
            </a:r>
            <a:r>
              <a:rPr lang="hu-HU" sz="2600" dirty="0">
                <a:latin typeface="Times New Roman"/>
                <a:ea typeface="Calibri"/>
                <a:cs typeface="Times New Roman"/>
              </a:rPr>
              <a:t>‒ </a:t>
            </a:r>
            <a:r>
              <a:rPr lang="hu-HU" sz="2600" dirty="0" smtClean="0">
                <a:latin typeface="Times New Roman"/>
                <a:ea typeface="Calibri"/>
                <a:cs typeface="Times New Roman"/>
              </a:rPr>
              <a:t>      </a:t>
            </a:r>
            <a:r>
              <a:rPr lang="hu-HU" sz="2600" dirty="0" smtClean="0">
                <a:latin typeface="Times New Roman"/>
                <a:ea typeface="Calibri"/>
                <a:cs typeface="Times New Roman"/>
              </a:rPr>
              <a:t>lélek</a:t>
            </a:r>
            <a:endParaRPr lang="hu-HU" sz="1300" dirty="0" smtClean="0">
              <a:latin typeface="Times New Roman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1300" dirty="0">
                <a:latin typeface="Times New Roman"/>
                <a:ea typeface="Calibri"/>
                <a:cs typeface="Times New Roman"/>
              </a:rPr>
              <a:t>		</a:t>
            </a:r>
            <a:r>
              <a:rPr lang="hu-HU" sz="1300" dirty="0" smtClean="0">
                <a:latin typeface="Times New Roman"/>
                <a:ea typeface="Calibri"/>
                <a:cs typeface="Times New Roman"/>
              </a:rPr>
              <a:t>	</a:t>
            </a:r>
            <a:r>
              <a:rPr lang="hu-HU" sz="2600" dirty="0" smtClean="0">
                <a:latin typeface="Times New Roman"/>
                <a:ea typeface="Calibri"/>
                <a:cs typeface="Times New Roman"/>
              </a:rPr>
              <a:t>érzéki      </a:t>
            </a:r>
            <a:r>
              <a:rPr lang="hu-HU" sz="2600" dirty="0">
                <a:latin typeface="Times New Roman"/>
                <a:ea typeface="Calibri"/>
                <a:cs typeface="Times New Roman"/>
              </a:rPr>
              <a:t>‒ </a:t>
            </a:r>
            <a:r>
              <a:rPr lang="hu-HU" sz="2600" dirty="0" smtClean="0">
                <a:latin typeface="Times New Roman"/>
                <a:ea typeface="Calibri"/>
                <a:cs typeface="Times New Roman"/>
              </a:rPr>
              <a:t>      értelmi         </a:t>
            </a:r>
            <a:r>
              <a:rPr lang="hu-HU" dirty="0">
                <a:latin typeface="Times New Roman"/>
                <a:ea typeface="Calibri"/>
                <a:cs typeface="Times New Roman"/>
              </a:rPr>
              <a:t>= </a:t>
            </a:r>
            <a:r>
              <a:rPr lang="hu-HU" u="sng" dirty="0">
                <a:latin typeface="Times New Roman"/>
                <a:ea typeface="Calibri"/>
                <a:cs typeface="Times New Roman"/>
              </a:rPr>
              <a:t>értékkülönbségre épül</a:t>
            </a:r>
            <a:endParaRPr lang="hu-HU" sz="13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1300" dirty="0">
                <a:latin typeface="Times New Roman"/>
                <a:ea typeface="Calibri"/>
                <a:cs typeface="Times New Roman"/>
              </a:rPr>
              <a:t>			</a:t>
            </a:r>
            <a:r>
              <a:rPr lang="hu-HU" sz="2600" dirty="0" smtClean="0">
                <a:latin typeface="Times New Roman"/>
                <a:ea typeface="Calibri"/>
                <a:cs typeface="Times New Roman"/>
              </a:rPr>
              <a:t>jelenség   </a:t>
            </a:r>
            <a:r>
              <a:rPr lang="hu-HU" sz="2600" dirty="0">
                <a:latin typeface="Times New Roman"/>
                <a:ea typeface="Calibri"/>
                <a:cs typeface="Times New Roman"/>
              </a:rPr>
              <a:t>‒ </a:t>
            </a:r>
            <a:r>
              <a:rPr lang="hu-HU" sz="2600" dirty="0" smtClean="0">
                <a:latin typeface="Times New Roman"/>
                <a:ea typeface="Calibri"/>
                <a:cs typeface="Times New Roman"/>
              </a:rPr>
              <a:t>      magánvaló</a:t>
            </a:r>
            <a:endParaRPr lang="hu-HU" sz="26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1500" dirty="0">
                <a:latin typeface="Times New Roman"/>
                <a:ea typeface="Calibri"/>
                <a:cs typeface="Times New Roman"/>
              </a:rPr>
              <a:t> </a:t>
            </a:r>
            <a:endParaRPr lang="hu-HU" sz="15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u="sng" dirty="0">
                <a:latin typeface="Times New Roman"/>
                <a:ea typeface="Calibri"/>
                <a:cs typeface="Times New Roman"/>
              </a:rPr>
              <a:t>Metafizika &amp; morális értéktételezés </a:t>
            </a:r>
            <a:r>
              <a:rPr lang="hu-HU" dirty="0">
                <a:latin typeface="Times New Roman"/>
                <a:ea typeface="Calibri"/>
                <a:cs typeface="Times New Roman"/>
              </a:rPr>
              <a:t>közös gyökere: </a:t>
            </a:r>
            <a:r>
              <a:rPr lang="hu-HU" sz="2600" dirty="0">
                <a:latin typeface="Times New Roman"/>
                <a:ea typeface="Calibri"/>
                <a:cs typeface="Times New Roman"/>
              </a:rPr>
              <a:t>az élettől / egészségtő / önzéstől / </a:t>
            </a:r>
            <a:endParaRPr lang="hu-HU" sz="2600" dirty="0" smtClean="0">
              <a:latin typeface="Times New Roman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hu-HU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hu-HU" sz="2600" dirty="0" smtClean="0">
                <a:latin typeface="Times New Roman"/>
                <a:ea typeface="Calibri"/>
                <a:cs typeface="Times New Roman"/>
              </a:rPr>
              <a:t>               ↕↕↕                                                                 </a:t>
            </a:r>
            <a:r>
              <a:rPr lang="hu-HU" sz="2600" dirty="0" smtClean="0">
                <a:latin typeface="Times New Roman"/>
                <a:ea typeface="Calibri"/>
                <a:cs typeface="Times New Roman"/>
              </a:rPr>
              <a:t>                  teremtéstől </a:t>
            </a:r>
            <a:r>
              <a:rPr lang="hu-HU" sz="2600" dirty="0">
                <a:latin typeface="Times New Roman"/>
                <a:ea typeface="Calibri"/>
                <a:cs typeface="Times New Roman"/>
              </a:rPr>
              <a:t>való </a:t>
            </a:r>
            <a:r>
              <a:rPr lang="hu-HU" sz="2900" u="sng" dirty="0">
                <a:latin typeface="Times New Roman"/>
                <a:ea typeface="Calibri"/>
                <a:cs typeface="Times New Roman"/>
              </a:rPr>
              <a:t>félelem</a:t>
            </a:r>
            <a:endParaRPr lang="hu-HU" sz="1300" u="sng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1300" dirty="0" smtClean="0">
                <a:latin typeface="Times New Roman"/>
                <a:ea typeface="Calibri"/>
                <a:cs typeface="Times New Roman"/>
              </a:rPr>
              <a:t>                                                                   </a:t>
            </a:r>
            <a:endParaRPr lang="hu-HU" sz="1300" dirty="0"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hu-HU" u="sng" dirty="0" smtClean="0">
                <a:latin typeface="Times New Roman"/>
                <a:ea typeface="Calibri"/>
              </a:rPr>
              <a:t>’</a:t>
            </a:r>
            <a:r>
              <a:rPr lang="hu-HU" u="sng" dirty="0" err="1" smtClean="0">
                <a:latin typeface="Times New Roman"/>
                <a:ea typeface="Calibri"/>
              </a:rPr>
              <a:t>Szabad</a:t>
            </a:r>
            <a:r>
              <a:rPr lang="hu-HU" u="sng" dirty="0" smtClean="0">
                <a:latin typeface="Times New Roman"/>
                <a:ea typeface="Calibri"/>
              </a:rPr>
              <a:t> </a:t>
            </a:r>
            <a:r>
              <a:rPr lang="hu-HU" u="sng" dirty="0">
                <a:latin typeface="Times New Roman"/>
                <a:ea typeface="Calibri"/>
              </a:rPr>
              <a:t>szellem</a:t>
            </a:r>
            <a:r>
              <a:rPr lang="hu-HU" dirty="0">
                <a:latin typeface="Times New Roman"/>
                <a:ea typeface="Calibri"/>
              </a:rPr>
              <a:t>’: képes elviselni az ’</a:t>
            </a:r>
            <a:r>
              <a:rPr lang="hu-HU" dirty="0" err="1">
                <a:latin typeface="Times New Roman"/>
                <a:ea typeface="Calibri"/>
              </a:rPr>
              <a:t>igazságot</a:t>
            </a:r>
            <a:r>
              <a:rPr lang="hu-HU" dirty="0">
                <a:latin typeface="Times New Roman"/>
                <a:ea typeface="Calibri"/>
              </a:rPr>
              <a:t>’ &amp; új értékek teremtésére tör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AEE-0E6A-4883-9734-BDDC8219B648}" type="slidenum">
              <a:rPr lang="hu-HU" smtClean="0"/>
              <a:pPr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61909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u-HU" sz="3200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hu-HU" sz="3200" dirty="0" smtClean="0">
                <a:latin typeface="Times New Roman"/>
                <a:ea typeface="Calibri"/>
                <a:cs typeface="Times New Roman"/>
              </a:rPr>
            </a:br>
            <a:r>
              <a:rPr lang="hu-HU" sz="3200" dirty="0" smtClean="0">
                <a:latin typeface="Times New Roman"/>
                <a:ea typeface="Calibri"/>
                <a:cs typeface="Times New Roman"/>
              </a:rPr>
              <a:t>Így </a:t>
            </a:r>
            <a:r>
              <a:rPr lang="hu-HU" sz="3200" dirty="0">
                <a:latin typeface="Times New Roman"/>
                <a:ea typeface="Calibri"/>
                <a:cs typeface="Times New Roman"/>
              </a:rPr>
              <a:t>szólott </a:t>
            </a:r>
            <a:r>
              <a:rPr lang="hu-HU" sz="3200" dirty="0" err="1">
                <a:latin typeface="Times New Roman"/>
                <a:ea typeface="Calibri"/>
                <a:cs typeface="Times New Roman"/>
              </a:rPr>
              <a:t>Zarathustra</a:t>
            </a:r>
            <a:r>
              <a:rPr lang="hu-HU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hu-HU" sz="2000" dirty="0">
                <a:latin typeface="Times New Roman"/>
                <a:ea typeface="Calibri"/>
                <a:cs typeface="Times New Roman"/>
              </a:rPr>
              <a:t>(</a:t>
            </a:r>
            <a:r>
              <a:rPr lang="hu-HU" sz="2000" dirty="0" smtClean="0">
                <a:latin typeface="Times New Roman"/>
                <a:ea typeface="Calibri"/>
                <a:cs typeface="Times New Roman"/>
              </a:rPr>
              <a:t>1882-85</a:t>
            </a:r>
            <a:r>
              <a:rPr lang="hu-HU" sz="2000" dirty="0">
                <a:latin typeface="Times New Roman"/>
                <a:ea typeface="Calibri"/>
                <a:cs typeface="Times New Roman"/>
              </a:rPr>
              <a:t>)</a:t>
            </a:r>
            <a:r>
              <a:rPr lang="hu-HU" sz="2000" dirty="0">
                <a:ea typeface="Calibri"/>
                <a:cs typeface="Times New Roman"/>
              </a:rPr>
              <a:t/>
            </a:r>
            <a:br>
              <a:rPr lang="hu-HU" sz="2000" dirty="0">
                <a:ea typeface="Calibri"/>
                <a:cs typeface="Times New Roman"/>
              </a:rPr>
            </a:br>
            <a:endParaRPr lang="hu-HU" sz="2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616624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2000" dirty="0">
                <a:latin typeface="Times New Roman"/>
                <a:ea typeface="Calibri"/>
                <a:cs typeface="Times New Roman"/>
              </a:rPr>
              <a:t>A metafizika alapja </a:t>
            </a:r>
            <a:r>
              <a:rPr lang="hu-HU" sz="2000" dirty="0" smtClean="0">
                <a:latin typeface="Times New Roman"/>
                <a:ea typeface="Calibri"/>
                <a:cs typeface="Times New Roman"/>
              </a:rPr>
              <a:t>	→ </a:t>
            </a:r>
            <a:r>
              <a:rPr lang="hu-HU" sz="2000" dirty="0">
                <a:latin typeface="Times New Roman"/>
                <a:ea typeface="Calibri"/>
                <a:cs typeface="Times New Roman"/>
              </a:rPr>
              <a:t>a morális dualizmus → megteremtője </a:t>
            </a:r>
            <a:r>
              <a:rPr lang="hu-HU" sz="2000" dirty="0" err="1">
                <a:latin typeface="Times New Roman"/>
                <a:ea typeface="Calibri"/>
                <a:cs typeface="Times New Roman"/>
              </a:rPr>
              <a:t>Zarathustra</a:t>
            </a:r>
            <a:r>
              <a:rPr lang="hu-HU" sz="2000" dirty="0">
                <a:latin typeface="Times New Roman"/>
                <a:ea typeface="Calibri"/>
                <a:cs typeface="Times New Roman"/>
              </a:rPr>
              <a:t> </a:t>
            </a:r>
            <a:endParaRPr lang="hu-HU" sz="1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2000" dirty="0" smtClean="0">
                <a:latin typeface="Times New Roman"/>
                <a:ea typeface="Calibri"/>
                <a:cs typeface="Times New Roman"/>
              </a:rPr>
              <a:t>		               ↔ </a:t>
            </a:r>
            <a:r>
              <a:rPr lang="hu-HU" sz="2000" dirty="0">
                <a:latin typeface="Times New Roman"/>
                <a:ea typeface="Calibri"/>
                <a:cs typeface="Times New Roman"/>
              </a:rPr>
              <a:t>Maga </a:t>
            </a:r>
            <a:r>
              <a:rPr lang="hu-HU" sz="2000" dirty="0" err="1">
                <a:latin typeface="Times New Roman"/>
                <a:ea typeface="Calibri"/>
                <a:cs typeface="Times New Roman"/>
              </a:rPr>
              <a:t>Zarathustra</a:t>
            </a:r>
            <a:r>
              <a:rPr lang="hu-HU" sz="2000" dirty="0">
                <a:latin typeface="Times New Roman"/>
                <a:ea typeface="Calibri"/>
                <a:cs typeface="Times New Roman"/>
              </a:rPr>
              <a:t> kell, hogy </a:t>
            </a:r>
            <a:r>
              <a:rPr lang="hu-HU" sz="2000" dirty="0" smtClean="0">
                <a:latin typeface="Times New Roman"/>
                <a:ea typeface="Calibri"/>
                <a:cs typeface="Times New Roman"/>
              </a:rPr>
              <a:t>visszavonja</a:t>
            </a:r>
            <a:endParaRPr lang="hu-HU" sz="1000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1000" dirty="0" smtClean="0">
                <a:latin typeface="Times New Roman"/>
                <a:ea typeface="Calibri"/>
                <a:cs typeface="Times New Roman"/>
              </a:rPr>
              <a:t> </a:t>
            </a:r>
            <a:r>
              <a:rPr lang="hu-HU" sz="2000" dirty="0" smtClean="0">
                <a:latin typeface="Times New Roman"/>
                <a:ea typeface="Calibri"/>
                <a:cs typeface="Times New Roman"/>
              </a:rPr>
              <a:t>Elöljáró beszéd </a:t>
            </a:r>
            <a:endParaRPr lang="hu-HU" sz="1800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2000" dirty="0" smtClean="0">
                <a:latin typeface="Times New Roman"/>
                <a:ea typeface="Calibri"/>
                <a:cs typeface="Times New Roman"/>
              </a:rPr>
              <a:t>I</a:t>
            </a:r>
            <a:r>
              <a:rPr lang="hu-HU" sz="2000" dirty="0">
                <a:latin typeface="Times New Roman"/>
                <a:ea typeface="Calibri"/>
                <a:cs typeface="Times New Roman"/>
              </a:rPr>
              <a:t>. </a:t>
            </a:r>
            <a:r>
              <a:rPr lang="hu-HU" sz="2000" dirty="0" smtClean="0">
                <a:latin typeface="Times New Roman"/>
                <a:ea typeface="Calibri"/>
                <a:cs typeface="Times New Roman"/>
              </a:rPr>
              <a:t>  ⸺ </a:t>
            </a:r>
            <a:r>
              <a:rPr lang="hu-HU" sz="2000" dirty="0">
                <a:latin typeface="Times New Roman"/>
                <a:ea typeface="Calibri"/>
                <a:cs typeface="Times New Roman"/>
              </a:rPr>
              <a:t>Minden érték átértékelése</a:t>
            </a:r>
            <a:endParaRPr lang="hu-HU" sz="1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2000" dirty="0">
                <a:latin typeface="Times New Roman"/>
                <a:ea typeface="Calibri"/>
                <a:cs typeface="Times New Roman"/>
              </a:rPr>
              <a:t>II</a:t>
            </a:r>
            <a:r>
              <a:rPr lang="hu-HU" sz="2000" dirty="0" smtClean="0">
                <a:latin typeface="Times New Roman"/>
                <a:ea typeface="Calibri"/>
                <a:cs typeface="Times New Roman"/>
              </a:rPr>
              <a:t>.  ⸺ </a:t>
            </a:r>
            <a:r>
              <a:rPr lang="hu-HU" sz="2000" dirty="0">
                <a:latin typeface="Times New Roman"/>
                <a:ea typeface="Calibri"/>
                <a:cs typeface="Times New Roman"/>
              </a:rPr>
              <a:t>A hatalom akarása</a:t>
            </a:r>
            <a:endParaRPr lang="hu-HU" sz="1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2000" dirty="0">
                <a:latin typeface="Times New Roman"/>
                <a:ea typeface="Calibri"/>
                <a:cs typeface="Times New Roman"/>
              </a:rPr>
              <a:t>III</a:t>
            </a:r>
            <a:r>
              <a:rPr lang="hu-HU" sz="2000" dirty="0" smtClean="0">
                <a:latin typeface="Times New Roman"/>
                <a:ea typeface="Calibri"/>
                <a:cs typeface="Times New Roman"/>
              </a:rPr>
              <a:t>. ⸺ </a:t>
            </a:r>
            <a:r>
              <a:rPr lang="hu-HU" sz="2000" dirty="0">
                <a:latin typeface="Times New Roman"/>
                <a:ea typeface="Calibri"/>
                <a:cs typeface="Times New Roman"/>
              </a:rPr>
              <a:t>Az örök visszatérés		║ Evangéliumok → Nietzsche &amp; a kereszténység</a:t>
            </a:r>
            <a:endParaRPr lang="hu-HU" sz="1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2000" dirty="0">
                <a:latin typeface="Times New Roman"/>
                <a:ea typeface="Calibri"/>
                <a:cs typeface="Times New Roman"/>
              </a:rPr>
              <a:t>IV</a:t>
            </a:r>
            <a:r>
              <a:rPr lang="hu-HU" sz="2000" dirty="0" smtClean="0">
                <a:latin typeface="Times New Roman"/>
                <a:ea typeface="Calibri"/>
                <a:cs typeface="Times New Roman"/>
              </a:rPr>
              <a:t>. ⸺ </a:t>
            </a:r>
            <a:r>
              <a:rPr lang="hu-HU" sz="2000" dirty="0">
                <a:latin typeface="Times New Roman"/>
                <a:ea typeface="Calibri"/>
                <a:cs typeface="Times New Roman"/>
              </a:rPr>
              <a:t>Az </a:t>
            </a:r>
            <a:r>
              <a:rPr lang="hu-HU" sz="2000" i="1" dirty="0">
                <a:latin typeface="Times New Roman"/>
                <a:ea typeface="Calibri"/>
                <a:cs typeface="Times New Roman"/>
              </a:rPr>
              <a:t>Übermensch</a:t>
            </a:r>
            <a:endParaRPr lang="hu-HU" sz="1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900" i="1" dirty="0" smtClean="0">
                <a:latin typeface="Times New Roman"/>
                <a:ea typeface="Calibri"/>
                <a:cs typeface="Times New Roman"/>
              </a:rPr>
              <a:t>-------------------------------------------------------------------------------------------------------------------</a:t>
            </a:r>
            <a:endParaRPr lang="hu-HU" sz="9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2000" b="1" dirty="0">
                <a:latin typeface="Times New Roman"/>
                <a:ea typeface="Calibri"/>
                <a:cs typeface="Times New Roman"/>
              </a:rPr>
              <a:t>Elöljáró beszéd</a:t>
            </a:r>
            <a:r>
              <a:rPr lang="hu-HU" sz="2000" dirty="0" smtClean="0">
                <a:latin typeface="Times New Roman"/>
                <a:ea typeface="Calibri"/>
                <a:cs typeface="Times New Roman"/>
              </a:rPr>
              <a:t>: </a:t>
            </a:r>
            <a:r>
              <a:rPr lang="hu-HU" sz="1000" dirty="0">
                <a:latin typeface="Times New Roman"/>
                <a:ea typeface="Calibri"/>
                <a:cs typeface="Times New Roman"/>
              </a:rPr>
              <a:t> </a:t>
            </a:r>
            <a:endParaRPr lang="hu-HU" sz="10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2000" dirty="0">
                <a:latin typeface="Times New Roman"/>
                <a:ea typeface="Calibri"/>
                <a:cs typeface="Times New Roman"/>
              </a:rPr>
              <a:t>’</a:t>
            </a:r>
            <a:r>
              <a:rPr lang="hu-HU" sz="2000" dirty="0" err="1">
                <a:latin typeface="Times New Roman"/>
                <a:ea typeface="Calibri"/>
                <a:cs typeface="Times New Roman"/>
              </a:rPr>
              <a:t>Isten</a:t>
            </a:r>
            <a:r>
              <a:rPr lang="hu-HU" sz="2000" dirty="0">
                <a:latin typeface="Times New Roman"/>
                <a:ea typeface="Calibri"/>
                <a:cs typeface="Times New Roman"/>
              </a:rPr>
              <a:t> halott’ [?]  	→ 	ember: </a:t>
            </a:r>
            <a:r>
              <a:rPr lang="hu-HU" sz="2000" i="1" dirty="0" err="1">
                <a:latin typeface="Times New Roman"/>
                <a:ea typeface="Calibri"/>
                <a:cs typeface="Times New Roman"/>
              </a:rPr>
              <a:t>creator</a:t>
            </a:r>
            <a:r>
              <a:rPr lang="hu-HU" sz="2000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hu-HU" sz="2000" i="1" dirty="0" err="1">
                <a:latin typeface="Times New Roman"/>
                <a:ea typeface="Calibri"/>
                <a:cs typeface="Times New Roman"/>
              </a:rPr>
              <a:t>spiritus</a:t>
            </a:r>
            <a:r>
              <a:rPr lang="hu-HU" sz="2000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hu-HU" sz="2000" dirty="0">
                <a:latin typeface="Times New Roman"/>
                <a:ea typeface="Calibri"/>
                <a:cs typeface="Times New Roman"/>
              </a:rPr>
              <a:t>        →     ’</a:t>
            </a:r>
            <a:r>
              <a:rPr lang="hu-HU" sz="2000" dirty="0" err="1">
                <a:latin typeface="Times New Roman"/>
                <a:ea typeface="Calibri"/>
                <a:cs typeface="Times New Roman"/>
              </a:rPr>
              <a:t>immanens</a:t>
            </a:r>
            <a:r>
              <a:rPr lang="hu-HU" sz="2000" dirty="0">
                <a:latin typeface="Times New Roman"/>
                <a:ea typeface="Calibri"/>
                <a:cs typeface="Times New Roman"/>
              </a:rPr>
              <a:t> </a:t>
            </a:r>
            <a:r>
              <a:rPr lang="hu-HU" sz="2000" dirty="0" err="1">
                <a:latin typeface="Times New Roman"/>
                <a:ea typeface="Calibri"/>
                <a:cs typeface="Times New Roman"/>
              </a:rPr>
              <a:t>transzcendálás</a:t>
            </a:r>
            <a:r>
              <a:rPr lang="hu-HU" sz="2000" dirty="0">
                <a:latin typeface="Times New Roman"/>
                <a:ea typeface="Calibri"/>
                <a:cs typeface="Times New Roman"/>
              </a:rPr>
              <a:t>’</a:t>
            </a:r>
            <a:endParaRPr lang="hu-HU" sz="1800" dirty="0">
              <a:ea typeface="Calibri"/>
              <a:cs typeface="Times New Roman"/>
            </a:endParaRPr>
          </a:p>
          <a:p>
            <a:pPr marL="89916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2000" dirty="0" smtClean="0">
                <a:latin typeface="Times New Roman"/>
                <a:ea typeface="Calibri"/>
                <a:cs typeface="Times New Roman"/>
              </a:rPr>
              <a:t> 	→ </a:t>
            </a:r>
            <a:r>
              <a:rPr lang="hu-HU" sz="2000" dirty="0" smtClean="0">
                <a:latin typeface="Times New Roman"/>
                <a:ea typeface="Calibri"/>
                <a:cs typeface="Times New Roman"/>
              </a:rPr>
              <a:t>két </a:t>
            </a:r>
            <a:r>
              <a:rPr lang="hu-HU" sz="2000" dirty="0">
                <a:latin typeface="Times New Roman"/>
                <a:ea typeface="Calibri"/>
                <a:cs typeface="Times New Roman"/>
              </a:rPr>
              <a:t>út:     </a:t>
            </a:r>
            <a:r>
              <a:rPr lang="hu-HU" sz="2000" dirty="0" smtClean="0">
                <a:latin typeface="Times New Roman"/>
                <a:ea typeface="Calibri"/>
                <a:cs typeface="Times New Roman"/>
              </a:rPr>
              <a:t>	az </a:t>
            </a:r>
            <a:r>
              <a:rPr lang="hu-HU" sz="2000" u="sng" dirty="0">
                <a:latin typeface="Times New Roman"/>
                <a:ea typeface="Calibri"/>
                <a:cs typeface="Times New Roman"/>
              </a:rPr>
              <a:t>’</a:t>
            </a:r>
            <a:r>
              <a:rPr lang="hu-HU" sz="2000" u="sng" dirty="0" err="1">
                <a:latin typeface="Times New Roman"/>
                <a:ea typeface="Calibri"/>
                <a:cs typeface="Times New Roman"/>
              </a:rPr>
              <a:t>utolsó</a:t>
            </a:r>
            <a:r>
              <a:rPr lang="hu-HU" sz="2000" u="sng" dirty="0">
                <a:latin typeface="Times New Roman"/>
                <a:ea typeface="Calibri"/>
                <a:cs typeface="Times New Roman"/>
              </a:rPr>
              <a:t> ember</a:t>
            </a:r>
            <a:r>
              <a:rPr lang="hu-HU" sz="2000" dirty="0">
                <a:latin typeface="Times New Roman"/>
                <a:ea typeface="Calibri"/>
                <a:cs typeface="Times New Roman"/>
              </a:rPr>
              <a:t>’ </a:t>
            </a:r>
            <a:r>
              <a:rPr lang="hu-HU" sz="2000" dirty="0" smtClean="0">
                <a:latin typeface="Times New Roman"/>
                <a:ea typeface="Calibri"/>
                <a:cs typeface="Times New Roman"/>
              </a:rPr>
              <a:t>   V      </a:t>
            </a:r>
            <a:r>
              <a:rPr lang="hu-HU" sz="2000" i="1" u="sng" dirty="0">
                <a:latin typeface="Times New Roman"/>
                <a:ea typeface="Calibri"/>
                <a:cs typeface="Times New Roman"/>
              </a:rPr>
              <a:t>Übermensch</a:t>
            </a:r>
            <a:endParaRPr lang="hu-HU" sz="1800" u="sng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2000" dirty="0">
                <a:latin typeface="Times New Roman"/>
                <a:ea typeface="Calibri"/>
                <a:cs typeface="Times New Roman"/>
              </a:rPr>
              <a:t>			</a:t>
            </a:r>
            <a:r>
              <a:rPr lang="hu-HU" sz="2000" dirty="0" smtClean="0">
                <a:latin typeface="Times New Roman"/>
                <a:ea typeface="Calibri"/>
                <a:cs typeface="Times New Roman"/>
              </a:rPr>
              <a:t>  </a:t>
            </a:r>
            <a:r>
              <a:rPr lang="hu-HU" sz="2000" dirty="0">
                <a:latin typeface="Times New Roman"/>
                <a:ea typeface="Calibri"/>
                <a:cs typeface="Times New Roman"/>
              </a:rPr>
              <a:t>’</a:t>
            </a:r>
            <a:r>
              <a:rPr lang="hu-HU" sz="2000" dirty="0" err="1">
                <a:latin typeface="Times New Roman"/>
                <a:ea typeface="Calibri"/>
                <a:cs typeface="Times New Roman"/>
              </a:rPr>
              <a:t>boldogság</a:t>
            </a:r>
            <a:r>
              <a:rPr lang="hu-HU" sz="2000" dirty="0">
                <a:latin typeface="Times New Roman"/>
                <a:ea typeface="Calibri"/>
                <a:cs typeface="Times New Roman"/>
              </a:rPr>
              <a:t>’ &amp; </a:t>
            </a:r>
            <a:r>
              <a:rPr lang="hu-HU" sz="2000" dirty="0" smtClean="0">
                <a:latin typeface="Times New Roman"/>
                <a:ea typeface="Calibri"/>
                <a:cs typeface="Times New Roman"/>
              </a:rPr>
              <a:t>tömegélet     ↔      </a:t>
            </a:r>
            <a:r>
              <a:rPr lang="hu-HU" sz="2000" dirty="0">
                <a:latin typeface="Times New Roman"/>
                <a:ea typeface="Calibri"/>
                <a:cs typeface="Times New Roman"/>
              </a:rPr>
              <a:t>önteremtés </a:t>
            </a:r>
            <a:endParaRPr lang="hu-HU" sz="9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hu-HU" sz="900" b="1" dirty="0" smtClean="0">
              <a:latin typeface="Times New Roman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2000" b="1" dirty="0" smtClean="0">
                <a:latin typeface="Times New Roman"/>
                <a:ea typeface="Calibri"/>
                <a:cs typeface="Times New Roman"/>
              </a:rPr>
              <a:t>I</a:t>
            </a:r>
            <a:r>
              <a:rPr lang="hu-HU" sz="2000" b="1" dirty="0">
                <a:latin typeface="Times New Roman"/>
                <a:ea typeface="Calibri"/>
                <a:cs typeface="Times New Roman"/>
              </a:rPr>
              <a:t>. Minden érték átértékelése:</a:t>
            </a:r>
            <a:endParaRPr lang="hu-HU" sz="1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1900" dirty="0">
                <a:latin typeface="Times New Roman"/>
                <a:ea typeface="Calibri"/>
                <a:cs typeface="Times New Roman"/>
              </a:rPr>
              <a:t>hagyományos értékek &amp; csordamorál    ↔   </a:t>
            </a:r>
            <a:r>
              <a:rPr lang="hu-HU" sz="1900" dirty="0" smtClean="0">
                <a:latin typeface="Times New Roman"/>
                <a:ea typeface="Calibri"/>
                <a:cs typeface="Times New Roman"/>
              </a:rPr>
              <a:t>a </a:t>
            </a:r>
            <a:r>
              <a:rPr lang="hu-HU" sz="1900" dirty="0">
                <a:latin typeface="Times New Roman"/>
                <a:ea typeface="Calibri"/>
                <a:cs typeface="Times New Roman"/>
              </a:rPr>
              <a:t>szellem 3 alakja:  </a:t>
            </a:r>
            <a:r>
              <a:rPr lang="hu-HU" sz="1900" dirty="0" smtClean="0">
                <a:latin typeface="Times New Roman"/>
                <a:ea typeface="Calibri"/>
                <a:cs typeface="Times New Roman"/>
              </a:rPr>
              <a:t>teve        (</a:t>
            </a:r>
            <a:r>
              <a:rPr lang="hu-HU" sz="1900" dirty="0" err="1" smtClean="0">
                <a:latin typeface="Times New Roman"/>
                <a:ea typeface="Calibri"/>
                <a:cs typeface="Times New Roman"/>
              </a:rPr>
              <a:t>tradíc</a:t>
            </a:r>
            <a:r>
              <a:rPr lang="hu-HU" sz="1900" dirty="0" smtClean="0">
                <a:latin typeface="Times New Roman"/>
                <a:ea typeface="Calibri"/>
                <a:cs typeface="Times New Roman"/>
              </a:rPr>
              <a:t>. értékek)</a:t>
            </a:r>
            <a:endParaRPr lang="hu-HU" sz="19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1900" dirty="0">
                <a:latin typeface="Times New Roman"/>
                <a:ea typeface="Calibri"/>
                <a:cs typeface="Times New Roman"/>
              </a:rPr>
              <a:t>	</a:t>
            </a:r>
            <a:r>
              <a:rPr lang="hu-HU" sz="1900" dirty="0" smtClean="0">
                <a:latin typeface="Times New Roman"/>
                <a:ea typeface="Calibri"/>
                <a:cs typeface="Times New Roman"/>
              </a:rPr>
              <a:t>         </a:t>
            </a:r>
            <a:r>
              <a:rPr lang="hu-HU" sz="1900" i="1" dirty="0" err="1">
                <a:latin typeface="Times New Roman"/>
                <a:ea typeface="Calibri"/>
                <a:cs typeface="Times New Roman"/>
              </a:rPr>
              <a:t>ressentiment</a:t>
            </a:r>
            <a:r>
              <a:rPr lang="hu-HU" sz="1900" dirty="0">
                <a:latin typeface="Times New Roman"/>
                <a:ea typeface="Calibri"/>
                <a:cs typeface="Times New Roman"/>
              </a:rPr>
              <a:t>		   	</a:t>
            </a:r>
            <a:r>
              <a:rPr lang="hu-HU" sz="1900" dirty="0" smtClean="0">
                <a:latin typeface="Times New Roman"/>
                <a:ea typeface="Calibri"/>
                <a:cs typeface="Times New Roman"/>
              </a:rPr>
              <a:t>    	      oroszlán  (szabadság)   </a:t>
            </a:r>
            <a:r>
              <a:rPr lang="hu-HU" sz="1900" dirty="0">
                <a:latin typeface="Times New Roman"/>
                <a:ea typeface="Calibri"/>
                <a:cs typeface="Times New Roman"/>
              </a:rPr>
              <a:t>║ </a:t>
            </a:r>
            <a:r>
              <a:rPr lang="hu-HU" sz="1900" i="1" dirty="0" err="1">
                <a:latin typeface="Times New Roman"/>
                <a:ea typeface="Calibri"/>
                <a:cs typeface="Times New Roman"/>
              </a:rPr>
              <a:t>Bildung</a:t>
            </a:r>
            <a:endParaRPr lang="hu-HU" sz="19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1900" dirty="0">
                <a:latin typeface="Times New Roman"/>
                <a:ea typeface="Calibri"/>
                <a:cs typeface="Times New Roman"/>
              </a:rPr>
              <a:t>	</a:t>
            </a:r>
            <a:r>
              <a:rPr lang="hu-HU" sz="1900" dirty="0" smtClean="0">
                <a:latin typeface="Times New Roman"/>
                <a:ea typeface="Calibri"/>
                <a:cs typeface="Times New Roman"/>
              </a:rPr>
              <a:t>            nihilizmus</a:t>
            </a:r>
            <a:r>
              <a:rPr lang="hu-HU" sz="1900" dirty="0">
                <a:latin typeface="Times New Roman"/>
                <a:ea typeface="Calibri"/>
                <a:cs typeface="Times New Roman"/>
              </a:rPr>
              <a:t>				</a:t>
            </a:r>
            <a:r>
              <a:rPr lang="hu-HU" sz="1900" dirty="0" smtClean="0">
                <a:latin typeface="Times New Roman"/>
                <a:ea typeface="Calibri"/>
                <a:cs typeface="Times New Roman"/>
              </a:rPr>
              <a:t>      gyermek  (spontaneitás)</a:t>
            </a:r>
            <a:endParaRPr lang="hu-HU" sz="19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AEE-0E6A-4883-9734-BDDC8219B648}" type="slidenum">
              <a:rPr lang="hu-HU" smtClean="0"/>
              <a:pPr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56089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hu-HU" sz="32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hu-HU" sz="32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</a:br>
            <a:r>
              <a:rPr lang="hu-HU" sz="32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Így </a:t>
            </a:r>
            <a:r>
              <a:rPr lang="hu-HU" sz="32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szólott </a:t>
            </a:r>
            <a:r>
              <a:rPr lang="hu-HU" sz="32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Zarathustra</a:t>
            </a:r>
            <a:r>
              <a:rPr lang="hu-HU" sz="32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hu-HU" sz="2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(1882-85)</a:t>
            </a:r>
            <a:r>
              <a:rPr lang="hu-HU" sz="2000" dirty="0">
                <a:solidFill>
                  <a:prstClr val="black"/>
                </a:solidFill>
                <a:ea typeface="Calibri"/>
                <a:cs typeface="Times New Roman"/>
              </a:rPr>
              <a:t/>
            </a:r>
            <a:br>
              <a:rPr lang="hu-HU" sz="2000" dirty="0">
                <a:solidFill>
                  <a:prstClr val="black"/>
                </a:solidFill>
                <a:ea typeface="Calibri"/>
                <a:cs typeface="Times New Roman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>
            <a:normAutofit fontScale="55000" lnSpcReduction="20000"/>
          </a:bodyPr>
          <a:lstStyle/>
          <a:p>
            <a:pPr marL="0" lvl="0" indent="0">
              <a:lnSpc>
                <a:spcPct val="115000"/>
              </a:lnSpc>
              <a:buNone/>
            </a:pPr>
            <a:r>
              <a:rPr lang="hu-HU" sz="36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II.  ⸺ A hatalom akarása</a:t>
            </a:r>
            <a:endParaRPr lang="hu-HU" sz="3600" b="1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u="sng" dirty="0">
                <a:latin typeface="Times New Roman"/>
                <a:ea typeface="Calibri"/>
                <a:cs typeface="Times New Roman"/>
              </a:rPr>
              <a:t>Schopenhauer</a:t>
            </a:r>
            <a:r>
              <a:rPr lang="hu-HU" dirty="0">
                <a:latin typeface="Times New Roman"/>
                <a:ea typeface="Calibri"/>
                <a:cs typeface="Times New Roman"/>
              </a:rPr>
              <a:t>: életakarat </a:t>
            </a:r>
            <a:r>
              <a:rPr lang="hu-HU" dirty="0" smtClean="0">
                <a:latin typeface="Times New Roman"/>
                <a:ea typeface="Calibri"/>
                <a:cs typeface="Times New Roman"/>
              </a:rPr>
              <a:t>	↔ 	</a:t>
            </a:r>
            <a:r>
              <a:rPr lang="hu-HU" u="sng" dirty="0" smtClean="0">
                <a:latin typeface="Times New Roman"/>
                <a:ea typeface="Calibri"/>
                <a:cs typeface="Times New Roman"/>
              </a:rPr>
              <a:t>Nietzsche</a:t>
            </a:r>
            <a:r>
              <a:rPr lang="hu-HU" dirty="0">
                <a:latin typeface="Times New Roman"/>
                <a:ea typeface="Calibri"/>
                <a:cs typeface="Times New Roman"/>
              </a:rPr>
              <a:t>: hatalom-akarás</a:t>
            </a:r>
            <a:endParaRPr lang="hu-HU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dirty="0">
                <a:latin typeface="Times New Roman"/>
                <a:ea typeface="Calibri"/>
                <a:cs typeface="Times New Roman"/>
              </a:rPr>
              <a:t>				</a:t>
            </a:r>
            <a:r>
              <a:rPr lang="hu-HU" dirty="0" smtClean="0">
                <a:latin typeface="Times New Roman"/>
                <a:ea typeface="Calibri"/>
                <a:cs typeface="Times New Roman"/>
              </a:rPr>
              <a:t>                   életet </a:t>
            </a:r>
            <a:r>
              <a:rPr lang="hu-HU" dirty="0">
                <a:latin typeface="Times New Roman"/>
                <a:ea typeface="Calibri"/>
                <a:cs typeface="Times New Roman"/>
              </a:rPr>
              <a:t>nem, hatalmat lehet akarni</a:t>
            </a:r>
            <a:endParaRPr lang="hu-HU" sz="15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1500" dirty="0">
                <a:latin typeface="Times New Roman"/>
                <a:ea typeface="Calibri"/>
                <a:cs typeface="Times New Roman"/>
              </a:rPr>
              <a:t>			        </a:t>
            </a:r>
            <a:endParaRPr lang="hu-HU" sz="15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dirty="0">
                <a:latin typeface="Times New Roman"/>
                <a:ea typeface="Calibri"/>
                <a:cs typeface="Times New Roman"/>
              </a:rPr>
              <a:t>Sz. Pál: </a:t>
            </a:r>
            <a:r>
              <a:rPr lang="hu-HU" b="1" dirty="0">
                <a:latin typeface="Times New Roman"/>
                <a:ea typeface="Calibri"/>
                <a:cs typeface="Times New Roman"/>
              </a:rPr>
              <a:t>Akarat</a:t>
            </a:r>
            <a:r>
              <a:rPr lang="hu-HU" dirty="0">
                <a:latin typeface="Times New Roman"/>
                <a:ea typeface="Calibri"/>
                <a:cs typeface="Times New Roman"/>
              </a:rPr>
              <a:t> mindig plurális ‒ </a:t>
            </a:r>
            <a:r>
              <a:rPr lang="hu-HU" u="sng" dirty="0">
                <a:latin typeface="Times New Roman"/>
                <a:ea typeface="Calibri"/>
                <a:cs typeface="Times New Roman"/>
              </a:rPr>
              <a:t>parancsolás</a:t>
            </a:r>
            <a:r>
              <a:rPr lang="hu-HU" dirty="0">
                <a:latin typeface="Times New Roman"/>
                <a:ea typeface="Calibri"/>
                <a:cs typeface="Times New Roman"/>
              </a:rPr>
              <a:t> ⸺ </a:t>
            </a:r>
            <a:r>
              <a:rPr lang="hu-HU" dirty="0" err="1">
                <a:latin typeface="Times New Roman"/>
                <a:ea typeface="Calibri"/>
                <a:cs typeface="Times New Roman"/>
              </a:rPr>
              <a:t>agonális</a:t>
            </a:r>
            <a:r>
              <a:rPr lang="hu-HU" dirty="0">
                <a:latin typeface="Times New Roman"/>
                <a:ea typeface="Calibri"/>
                <a:cs typeface="Times New Roman"/>
              </a:rPr>
              <a:t>, dinamikus</a:t>
            </a:r>
            <a:endParaRPr lang="hu-HU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dirty="0">
                <a:latin typeface="Times New Roman"/>
                <a:ea typeface="Calibri"/>
                <a:cs typeface="Times New Roman"/>
              </a:rPr>
              <a:t>             </a:t>
            </a:r>
            <a:r>
              <a:rPr lang="hu-HU" dirty="0" smtClean="0">
                <a:latin typeface="Times New Roman"/>
                <a:ea typeface="Calibri"/>
                <a:cs typeface="Times New Roman"/>
              </a:rPr>
              <a:t>	nem </a:t>
            </a:r>
            <a:r>
              <a:rPr lang="hu-HU" dirty="0">
                <a:latin typeface="Times New Roman"/>
                <a:ea typeface="Calibri"/>
                <a:cs typeface="Times New Roman"/>
              </a:rPr>
              <a:t>vak / céltalan 	  </a:t>
            </a:r>
            <a:r>
              <a:rPr lang="hu-HU" dirty="0" smtClean="0">
                <a:latin typeface="Times New Roman"/>
                <a:ea typeface="Calibri"/>
                <a:cs typeface="Times New Roman"/>
              </a:rPr>
              <a:t>	   → </a:t>
            </a:r>
            <a:r>
              <a:rPr lang="hu-HU" dirty="0">
                <a:latin typeface="Times New Roman"/>
                <a:ea typeface="Calibri"/>
                <a:cs typeface="Times New Roman"/>
              </a:rPr>
              <a:t>maga-legyőzés (hatalmunkba keríteni önmagunkat</a:t>
            </a:r>
            <a:r>
              <a:rPr lang="hu-HU" dirty="0" smtClean="0">
                <a:latin typeface="Times New Roman"/>
                <a:ea typeface="Calibri"/>
                <a:cs typeface="Times New Roman"/>
              </a:rPr>
              <a:t>)     				        önmeghaladás </a:t>
            </a:r>
            <a:r>
              <a:rPr lang="hu-HU" dirty="0">
                <a:latin typeface="Times New Roman"/>
                <a:ea typeface="Calibri"/>
                <a:cs typeface="Times New Roman"/>
              </a:rPr>
              <a:t>/ teremtés</a:t>
            </a:r>
            <a:endParaRPr lang="hu-HU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dirty="0">
                <a:latin typeface="Times New Roman"/>
                <a:ea typeface="Calibri"/>
                <a:cs typeface="Times New Roman"/>
              </a:rPr>
              <a:t>		               </a:t>
            </a:r>
            <a:r>
              <a:rPr lang="hu-HU" dirty="0" smtClean="0">
                <a:latin typeface="Times New Roman"/>
                <a:ea typeface="Calibri"/>
                <a:cs typeface="Times New Roman"/>
              </a:rPr>
              <a:t>                      = </a:t>
            </a:r>
            <a:r>
              <a:rPr lang="hu-HU" dirty="0">
                <a:latin typeface="Times New Roman"/>
                <a:ea typeface="Calibri"/>
                <a:cs typeface="Times New Roman"/>
              </a:rPr>
              <a:t>erőink kiteljesedésének akarata</a:t>
            </a:r>
            <a:endParaRPr lang="hu-HU" sz="15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1500" dirty="0">
                <a:latin typeface="Times New Roman"/>
                <a:ea typeface="Calibri"/>
                <a:cs typeface="Times New Roman"/>
              </a:rPr>
              <a:t>			      </a:t>
            </a:r>
            <a:endParaRPr lang="hu-HU" sz="15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dirty="0">
                <a:latin typeface="Times New Roman"/>
                <a:ea typeface="Calibri"/>
                <a:cs typeface="Times New Roman"/>
              </a:rPr>
              <a:t>önfenntartás (</a:t>
            </a:r>
            <a:r>
              <a:rPr lang="hu-HU" dirty="0" smtClean="0">
                <a:latin typeface="Times New Roman"/>
                <a:ea typeface="Calibri"/>
                <a:cs typeface="Times New Roman"/>
              </a:rPr>
              <a:t>defenzív  - Darwin)      	↔      	önfelfokozás </a:t>
            </a:r>
            <a:r>
              <a:rPr lang="hu-HU" dirty="0">
                <a:latin typeface="Times New Roman"/>
                <a:ea typeface="Calibri"/>
                <a:cs typeface="Times New Roman"/>
              </a:rPr>
              <a:t>(offenzív-expanzív)</a:t>
            </a:r>
            <a:endParaRPr lang="hu-HU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dirty="0">
                <a:latin typeface="Times New Roman"/>
                <a:ea typeface="Calibri"/>
                <a:cs typeface="Times New Roman"/>
              </a:rPr>
              <a:t>				      </a:t>
            </a:r>
            <a:r>
              <a:rPr lang="hu-HU" dirty="0" smtClean="0">
                <a:latin typeface="Times New Roman"/>
                <a:ea typeface="Calibri"/>
                <a:cs typeface="Times New Roman"/>
              </a:rPr>
              <a:t>	diadalmaskodni </a:t>
            </a:r>
            <a:r>
              <a:rPr lang="hu-HU" dirty="0">
                <a:latin typeface="Times New Roman"/>
                <a:ea typeface="Calibri"/>
                <a:cs typeface="Times New Roman"/>
              </a:rPr>
              <a:t>a tagadás </a:t>
            </a:r>
            <a:r>
              <a:rPr lang="hu-HU" dirty="0" smtClean="0">
                <a:latin typeface="Times New Roman"/>
                <a:ea typeface="Calibri"/>
                <a:cs typeface="Times New Roman"/>
              </a:rPr>
              <a:t>erőin: </a:t>
            </a:r>
            <a:endParaRPr lang="hu-HU" sz="2800" dirty="0">
              <a:ea typeface="Calibri"/>
              <a:cs typeface="Times New Roman"/>
            </a:endParaRPr>
          </a:p>
          <a:p>
            <a:pPr marL="269748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dirty="0" smtClean="0">
                <a:latin typeface="Times New Roman"/>
                <a:ea typeface="Calibri"/>
                <a:cs typeface="Times New Roman"/>
              </a:rPr>
              <a:t>		(</a:t>
            </a:r>
            <a:r>
              <a:rPr lang="hu-HU" dirty="0">
                <a:latin typeface="Times New Roman"/>
                <a:ea typeface="Calibri"/>
                <a:cs typeface="Times New Roman"/>
              </a:rPr>
              <a:t>bosszú szelleme / </a:t>
            </a:r>
            <a:r>
              <a:rPr lang="hu-HU" i="1" dirty="0" err="1">
                <a:latin typeface="Times New Roman"/>
                <a:ea typeface="Calibri"/>
                <a:cs typeface="Times New Roman"/>
              </a:rPr>
              <a:t>ressentiment</a:t>
            </a:r>
            <a:r>
              <a:rPr lang="hu-HU" dirty="0">
                <a:latin typeface="Times New Roman"/>
                <a:ea typeface="Calibri"/>
                <a:cs typeface="Times New Roman"/>
              </a:rPr>
              <a:t> = eddigi értékek alapja)</a:t>
            </a:r>
            <a:endParaRPr lang="hu-HU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dirty="0">
                <a:latin typeface="Times New Roman"/>
                <a:ea typeface="Calibri"/>
                <a:cs typeface="Times New Roman"/>
              </a:rPr>
              <a:t>					</a:t>
            </a:r>
            <a:r>
              <a:rPr lang="hu-HU" dirty="0" smtClean="0">
                <a:latin typeface="Times New Roman"/>
                <a:ea typeface="Calibri"/>
                <a:cs typeface="Times New Roman"/>
              </a:rPr>
              <a:t>ez </a:t>
            </a:r>
            <a:r>
              <a:rPr lang="hu-HU" dirty="0">
                <a:latin typeface="Times New Roman"/>
                <a:ea typeface="Calibri"/>
                <a:cs typeface="Times New Roman"/>
              </a:rPr>
              <a:t>a múltunkhoz kötődik</a:t>
            </a:r>
            <a:endParaRPr lang="hu-HU" sz="1500" dirty="0">
              <a:ea typeface="Calibri"/>
              <a:cs typeface="Times New Roman"/>
            </a:endParaRPr>
          </a:p>
          <a:p>
            <a:pPr marL="224790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1500" dirty="0" smtClean="0">
                <a:latin typeface="Times New Roman"/>
                <a:ea typeface="Calibri"/>
                <a:cs typeface="Times New Roman"/>
              </a:rPr>
              <a:t>		</a:t>
            </a:r>
            <a:r>
              <a:rPr lang="hu-HU" dirty="0" smtClean="0">
                <a:latin typeface="Times New Roman"/>
                <a:ea typeface="Calibri"/>
                <a:cs typeface="Times New Roman"/>
              </a:rPr>
              <a:t>↓↓</a:t>
            </a:r>
            <a:endParaRPr lang="hu-HU" sz="2800" dirty="0">
              <a:ea typeface="Calibri"/>
              <a:cs typeface="Times New Roman"/>
            </a:endParaRPr>
          </a:p>
          <a:p>
            <a:pPr marL="134874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dirty="0">
                <a:latin typeface="Times New Roman"/>
                <a:ea typeface="Calibri"/>
                <a:cs typeface="Times New Roman"/>
              </a:rPr>
              <a:t>„így akartam”</a:t>
            </a:r>
            <a:r>
              <a:rPr lang="hu-HU" dirty="0" err="1">
                <a:latin typeface="Times New Roman"/>
                <a:ea typeface="Calibri"/>
                <a:cs typeface="Times New Roman"/>
              </a:rPr>
              <a:t>-ot</a:t>
            </a:r>
            <a:r>
              <a:rPr lang="hu-HU" dirty="0">
                <a:latin typeface="Times New Roman"/>
                <a:ea typeface="Calibri"/>
                <a:cs typeface="Times New Roman"/>
              </a:rPr>
              <a:t> mondani a múltunkra = „megváltás”</a:t>
            </a:r>
            <a:endParaRPr lang="hu-HU" sz="1500" dirty="0">
              <a:ea typeface="Calibri"/>
              <a:cs typeface="Times New Roman"/>
            </a:endParaRPr>
          </a:p>
          <a:p>
            <a:pPr marL="134874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1500" dirty="0">
                <a:latin typeface="Times New Roman"/>
                <a:ea typeface="Calibri"/>
                <a:cs typeface="Times New Roman"/>
              </a:rPr>
              <a:t> </a:t>
            </a:r>
            <a:endParaRPr lang="hu-HU" sz="15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dirty="0" smtClean="0">
                <a:latin typeface="Times New Roman"/>
                <a:ea typeface="Calibri"/>
                <a:cs typeface="Times New Roman"/>
              </a:rPr>
              <a:t>Hatalom </a:t>
            </a:r>
            <a:r>
              <a:rPr lang="hu-HU" dirty="0">
                <a:latin typeface="Times New Roman"/>
                <a:ea typeface="Calibri"/>
                <a:cs typeface="Times New Roman"/>
              </a:rPr>
              <a:t>akarása: 	1) nagypolitikai aspektus 	2) egyéni életművészet</a:t>
            </a:r>
            <a:endParaRPr lang="hu-HU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hu-HU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dirty="0">
                <a:latin typeface="Times New Roman"/>
                <a:ea typeface="Calibri"/>
                <a:cs typeface="Times New Roman"/>
              </a:rPr>
              <a:t>E: Isten halála által kiváltott </a:t>
            </a:r>
            <a:r>
              <a:rPr lang="hu-HU" i="1" dirty="0">
                <a:latin typeface="Times New Roman"/>
                <a:ea typeface="Calibri"/>
                <a:cs typeface="Times New Roman"/>
              </a:rPr>
              <a:t>morális forradalom</a:t>
            </a:r>
            <a:endParaRPr lang="hu-HU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AEE-0E6A-4883-9734-BDDC8219B648}" type="slidenum">
              <a:rPr lang="hu-HU" smtClean="0"/>
              <a:pPr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70596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hu-HU" sz="32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hu-HU" sz="32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</a:br>
            <a:r>
              <a:rPr lang="hu-HU" sz="32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Így </a:t>
            </a:r>
            <a:r>
              <a:rPr lang="hu-HU" sz="32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szólott </a:t>
            </a:r>
            <a:r>
              <a:rPr lang="hu-HU" sz="32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Zarathustra</a:t>
            </a:r>
            <a:r>
              <a:rPr lang="hu-HU" sz="32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hu-HU" sz="2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(1882-85)</a:t>
            </a:r>
            <a:r>
              <a:rPr lang="hu-HU" sz="2000" dirty="0">
                <a:solidFill>
                  <a:prstClr val="black"/>
                </a:solidFill>
                <a:ea typeface="Calibri"/>
                <a:cs typeface="Times New Roman"/>
              </a:rPr>
              <a:t/>
            </a:r>
            <a:br>
              <a:rPr lang="hu-HU" sz="2000" dirty="0">
                <a:solidFill>
                  <a:prstClr val="black"/>
                </a:solidFill>
                <a:ea typeface="Calibri"/>
                <a:cs typeface="Times New Roman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832648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15000"/>
              </a:lnSpc>
              <a:buNone/>
              <a:tabLst>
                <a:tab pos="180340" algn="l"/>
              </a:tabLst>
            </a:pPr>
            <a:r>
              <a:rPr lang="hu-HU" sz="3800" b="1" dirty="0" smtClean="0">
                <a:latin typeface="Times New Roman"/>
                <a:ea typeface="Calibri"/>
                <a:cs typeface="Times New Roman"/>
              </a:rPr>
              <a:t>1) Örök </a:t>
            </a:r>
            <a:r>
              <a:rPr lang="hu-HU" sz="3800" b="1" dirty="0">
                <a:latin typeface="Times New Roman"/>
                <a:ea typeface="Calibri"/>
                <a:cs typeface="Times New Roman"/>
              </a:rPr>
              <a:t>visszatérés mint kozmológiai képlet:</a:t>
            </a:r>
            <a:r>
              <a:rPr lang="hu-HU" sz="3800" dirty="0">
                <a:latin typeface="Times New Roman"/>
                <a:ea typeface="Calibri"/>
                <a:cs typeface="Times New Roman"/>
              </a:rPr>
              <a:t> véges anyag + végtelen idő → konstellációk </a:t>
            </a:r>
            <a:endParaRPr lang="hu-HU" sz="3800" dirty="0" smtClean="0">
              <a:latin typeface="Times New Roman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buNone/>
              <a:tabLst>
                <a:tab pos="180340" algn="l"/>
              </a:tabLst>
            </a:pPr>
            <a:r>
              <a:rPr lang="hu-HU" sz="3800" dirty="0">
                <a:latin typeface="Times New Roman"/>
                <a:ea typeface="Calibri"/>
                <a:cs typeface="Times New Roman"/>
              </a:rPr>
              <a:t> </a:t>
            </a:r>
            <a:r>
              <a:rPr lang="hu-HU" sz="3800" dirty="0" smtClean="0">
                <a:latin typeface="Times New Roman"/>
                <a:ea typeface="Calibri"/>
                <a:cs typeface="Times New Roman"/>
              </a:rPr>
              <a:t>                                                                                                                              ismétlődése</a:t>
            </a:r>
            <a:endParaRPr lang="hu-HU" sz="17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</a:tabLst>
            </a:pPr>
            <a:r>
              <a:rPr lang="hu-HU" sz="3800" dirty="0" smtClean="0">
                <a:latin typeface="Times New Roman"/>
                <a:ea typeface="Calibri"/>
                <a:cs typeface="Times New Roman"/>
              </a:rPr>
              <a:t>Görögség</a:t>
            </a:r>
            <a:r>
              <a:rPr lang="hu-HU" sz="3800" dirty="0">
                <a:latin typeface="Times New Roman"/>
                <a:ea typeface="Calibri"/>
                <a:cs typeface="Times New Roman"/>
              </a:rPr>
              <a:t>: kozmikus ciklikusság  ⸺ </a:t>
            </a:r>
            <a:r>
              <a:rPr lang="hu-HU" sz="3800" dirty="0" smtClean="0">
                <a:latin typeface="Times New Roman"/>
                <a:ea typeface="Calibri"/>
                <a:cs typeface="Times New Roman"/>
              </a:rPr>
              <a:t> világállapot </a:t>
            </a:r>
            <a:r>
              <a:rPr lang="hu-HU" sz="3800" dirty="0">
                <a:latin typeface="Times New Roman"/>
                <a:ea typeface="Calibri"/>
                <a:cs typeface="Times New Roman"/>
              </a:rPr>
              <a:t>egésze ‒ isteni perspektíva</a:t>
            </a:r>
            <a:endParaRPr lang="hu-HU" sz="3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3800" dirty="0">
                <a:latin typeface="Times New Roman"/>
                <a:ea typeface="Calibri"/>
                <a:cs typeface="Times New Roman"/>
              </a:rPr>
              <a:t>Isten halott + </a:t>
            </a:r>
            <a:r>
              <a:rPr lang="hu-HU" sz="3800" dirty="0" err="1">
                <a:latin typeface="Times New Roman"/>
                <a:ea typeface="Calibri"/>
                <a:cs typeface="Times New Roman"/>
              </a:rPr>
              <a:t>perspektivizus</a:t>
            </a:r>
            <a:r>
              <a:rPr lang="hu-HU" sz="3800" dirty="0">
                <a:latin typeface="Times New Roman"/>
                <a:ea typeface="Calibri"/>
                <a:cs typeface="Times New Roman"/>
              </a:rPr>
              <a:t> </a:t>
            </a:r>
            <a:r>
              <a:rPr lang="hu-HU" sz="3800" dirty="0" smtClean="0">
                <a:latin typeface="Times New Roman"/>
                <a:ea typeface="Calibri"/>
                <a:cs typeface="Times New Roman"/>
              </a:rPr>
              <a:t>          →    a </a:t>
            </a:r>
            <a:r>
              <a:rPr lang="hu-HU" sz="3800" dirty="0">
                <a:latin typeface="Times New Roman"/>
                <a:ea typeface="Calibri"/>
                <a:cs typeface="Times New Roman"/>
              </a:rPr>
              <a:t>morálnak csakis emberi alapzata lehet </a:t>
            </a:r>
            <a:endParaRPr lang="hu-HU" sz="3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3800" dirty="0">
                <a:latin typeface="Times New Roman"/>
                <a:ea typeface="Calibri"/>
                <a:cs typeface="Times New Roman"/>
              </a:rPr>
              <a:t>Nietzsche: akarat → jövő (lineáris idő) ⸺ cselekvő én itt és most (</a:t>
            </a:r>
            <a:r>
              <a:rPr lang="hu-HU" sz="3800" dirty="0" err="1">
                <a:latin typeface="Times New Roman"/>
                <a:ea typeface="Calibri"/>
                <a:cs typeface="Times New Roman"/>
              </a:rPr>
              <a:t>indiviuum</a:t>
            </a:r>
            <a:r>
              <a:rPr lang="hu-HU" sz="3800" dirty="0" smtClean="0">
                <a:latin typeface="Times New Roman"/>
                <a:ea typeface="Calibri"/>
                <a:cs typeface="Times New Roman"/>
              </a:rPr>
              <a:t>)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hu-HU" sz="3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</a:tabLst>
            </a:pPr>
            <a:r>
              <a:rPr lang="hu-HU" sz="1700" dirty="0">
                <a:latin typeface="Times New Roman"/>
                <a:ea typeface="Calibri"/>
                <a:cs typeface="Times New Roman"/>
              </a:rPr>
              <a:t> </a:t>
            </a:r>
            <a:endParaRPr lang="hu-HU" sz="1700" dirty="0"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buNone/>
              <a:tabLst>
                <a:tab pos="180340" algn="l"/>
              </a:tabLst>
            </a:pPr>
            <a:r>
              <a:rPr lang="hu-HU" sz="3800" b="1" dirty="0" smtClean="0">
                <a:latin typeface="Times New Roman"/>
                <a:ea typeface="Calibri"/>
                <a:cs typeface="Times New Roman"/>
              </a:rPr>
              <a:t>2) Örök </a:t>
            </a:r>
            <a:r>
              <a:rPr lang="hu-HU" sz="3800" b="1" dirty="0">
                <a:latin typeface="Times New Roman"/>
                <a:ea typeface="Calibri"/>
                <a:cs typeface="Times New Roman"/>
              </a:rPr>
              <a:t>visszatérés mint morális imperatívusz: </a:t>
            </a:r>
            <a:r>
              <a:rPr lang="hu-HU" sz="3800" dirty="0">
                <a:latin typeface="Times New Roman"/>
                <a:ea typeface="Calibri"/>
                <a:cs typeface="Times New Roman"/>
              </a:rPr>
              <a:t>a morális </a:t>
            </a:r>
            <a:r>
              <a:rPr lang="hu-HU" sz="3800" dirty="0" err="1">
                <a:latin typeface="Times New Roman"/>
                <a:ea typeface="Calibri"/>
                <a:cs typeface="Times New Roman"/>
              </a:rPr>
              <a:t>perspektivizmus</a:t>
            </a:r>
            <a:r>
              <a:rPr lang="hu-HU" sz="3800" dirty="0">
                <a:latin typeface="Times New Roman"/>
                <a:ea typeface="Calibri"/>
                <a:cs typeface="Times New Roman"/>
              </a:rPr>
              <a:t> koherenciája</a:t>
            </a:r>
            <a:endParaRPr lang="hu-HU" sz="3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</a:tabLst>
            </a:pPr>
            <a:endParaRPr lang="hu-HU" sz="17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</a:tabLst>
            </a:pPr>
            <a:r>
              <a:rPr lang="hu-HU" sz="3800" dirty="0" err="1">
                <a:latin typeface="Times New Roman"/>
                <a:ea typeface="Calibri"/>
                <a:cs typeface="Times New Roman"/>
              </a:rPr>
              <a:t>pillanat-tett-élet</a:t>
            </a:r>
            <a:r>
              <a:rPr lang="hu-HU" sz="3800" dirty="0">
                <a:latin typeface="Times New Roman"/>
                <a:ea typeface="Calibri"/>
                <a:cs typeface="Times New Roman"/>
              </a:rPr>
              <a:t> ‒ az örökkévaló mércéje szerint = üdvösség a </a:t>
            </a:r>
            <a:r>
              <a:rPr lang="hu-HU" sz="3800" dirty="0" err="1" smtClean="0">
                <a:latin typeface="Times New Roman"/>
                <a:ea typeface="Calibri"/>
                <a:cs typeface="Times New Roman"/>
              </a:rPr>
              <a:t>Most-ban</a:t>
            </a:r>
            <a:r>
              <a:rPr lang="hu-HU" sz="3800" dirty="0" smtClean="0">
                <a:latin typeface="Times New Roman"/>
                <a:ea typeface="Calibri"/>
                <a:cs typeface="Times New Roman"/>
              </a:rPr>
              <a:t> </a:t>
            </a:r>
            <a:endParaRPr lang="hu-HU" sz="17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</a:tabLst>
            </a:pPr>
            <a:endParaRPr lang="hu-HU" sz="1700" i="1" dirty="0" smtClean="0">
              <a:latin typeface="Times New Roman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</a:tabLst>
            </a:pPr>
            <a:r>
              <a:rPr lang="hu-HU" sz="3800" i="1" dirty="0" smtClean="0">
                <a:latin typeface="Times New Roman"/>
                <a:ea typeface="Calibri"/>
                <a:cs typeface="Times New Roman"/>
              </a:rPr>
              <a:t>Éljünk </a:t>
            </a:r>
            <a:r>
              <a:rPr lang="hu-HU" sz="3800" i="1" dirty="0">
                <a:latin typeface="Times New Roman"/>
                <a:ea typeface="Calibri"/>
                <a:cs typeface="Times New Roman"/>
              </a:rPr>
              <a:t>úgy, mintha minden pillanat örök volna, mert örökké vissza fog térni!</a:t>
            </a:r>
            <a:endParaRPr lang="hu-HU" sz="3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3800" dirty="0">
                <a:latin typeface="Times New Roman"/>
                <a:ea typeface="Calibri"/>
                <a:cs typeface="Times New Roman"/>
              </a:rPr>
              <a:t>= új imperatívusz: a cselekvés belső értékelésének perspektívája, </a:t>
            </a:r>
            <a:r>
              <a:rPr lang="hu-HU" sz="3800" dirty="0" smtClean="0">
                <a:latin typeface="Times New Roman"/>
                <a:ea typeface="Calibri"/>
                <a:cs typeface="Times New Roman"/>
              </a:rPr>
              <a:t>magunk </a:t>
            </a:r>
            <a:r>
              <a:rPr lang="hu-HU" sz="3800" dirty="0">
                <a:latin typeface="Times New Roman"/>
                <a:ea typeface="Calibri"/>
                <a:cs typeface="Times New Roman"/>
              </a:rPr>
              <a:t>kell </a:t>
            </a:r>
            <a:r>
              <a:rPr lang="hu-HU" sz="3800" dirty="0" smtClean="0">
                <a:latin typeface="Times New Roman"/>
                <a:ea typeface="Calibri"/>
                <a:cs typeface="Times New Roman"/>
              </a:rPr>
              <a:t>megteremtsük</a:t>
            </a:r>
            <a:endParaRPr lang="hu-HU" sz="3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3800" dirty="0">
                <a:latin typeface="Times New Roman"/>
                <a:ea typeface="Calibri"/>
                <a:cs typeface="Times New Roman"/>
              </a:rPr>
              <a:t> </a:t>
            </a:r>
            <a:endParaRPr lang="hu-HU" sz="3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3800" dirty="0">
                <a:latin typeface="Times New Roman"/>
                <a:ea typeface="Calibri"/>
                <a:cs typeface="Times New Roman"/>
              </a:rPr>
              <a:t>Örök visszatérés imperatívusza ║ a </a:t>
            </a:r>
            <a:r>
              <a:rPr lang="hu-HU" sz="3800" dirty="0" err="1">
                <a:latin typeface="Times New Roman"/>
                <a:ea typeface="Calibri"/>
                <a:cs typeface="Times New Roman"/>
              </a:rPr>
              <a:t>jelenbeni</a:t>
            </a:r>
            <a:r>
              <a:rPr lang="hu-HU" sz="3800" dirty="0">
                <a:latin typeface="Times New Roman"/>
                <a:ea typeface="Calibri"/>
                <a:cs typeface="Times New Roman"/>
              </a:rPr>
              <a:t> tett örök visszatérésének igenlése </a:t>
            </a:r>
            <a:endParaRPr lang="hu-HU" sz="3800" dirty="0">
              <a:ea typeface="Calibri"/>
              <a:cs typeface="Times New Roman"/>
            </a:endParaRPr>
          </a:p>
          <a:p>
            <a:pPr marL="134874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3800" dirty="0" smtClean="0">
                <a:latin typeface="Times New Roman"/>
                <a:ea typeface="Calibri"/>
                <a:cs typeface="Times New Roman"/>
              </a:rPr>
              <a:t>                → </a:t>
            </a:r>
            <a:r>
              <a:rPr lang="hu-HU" sz="3800" dirty="0">
                <a:latin typeface="Times New Roman"/>
                <a:ea typeface="Calibri"/>
                <a:cs typeface="Times New Roman"/>
              </a:rPr>
              <a:t>a múlt retrospektív igenlése = döntés sorsunk mellett = </a:t>
            </a:r>
            <a:r>
              <a:rPr lang="hu-HU" sz="3800" i="1" dirty="0" err="1">
                <a:latin typeface="Times New Roman"/>
                <a:ea typeface="Calibri"/>
                <a:cs typeface="Times New Roman"/>
              </a:rPr>
              <a:t>amor</a:t>
            </a:r>
            <a:r>
              <a:rPr lang="hu-HU" sz="3800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hu-HU" sz="3800" i="1" dirty="0" err="1">
                <a:latin typeface="Times New Roman"/>
                <a:ea typeface="Calibri"/>
                <a:cs typeface="Times New Roman"/>
              </a:rPr>
              <a:t>fati</a:t>
            </a:r>
            <a:endParaRPr lang="hu-HU" sz="3800" dirty="0">
              <a:ea typeface="Calibri"/>
              <a:cs typeface="Times New Roman"/>
            </a:endParaRPr>
          </a:p>
          <a:p>
            <a:pPr marL="134874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3800" dirty="0">
                <a:latin typeface="Times New Roman"/>
                <a:ea typeface="Calibri"/>
                <a:cs typeface="Times New Roman"/>
              </a:rPr>
              <a:t>        </a:t>
            </a:r>
            <a:r>
              <a:rPr lang="hu-HU" sz="3800" dirty="0" smtClean="0">
                <a:latin typeface="Times New Roman"/>
                <a:ea typeface="Calibri"/>
                <a:cs typeface="Times New Roman"/>
              </a:rPr>
              <a:t>                       a </a:t>
            </a:r>
            <a:r>
              <a:rPr lang="hu-HU" sz="3800" i="1" dirty="0" err="1">
                <a:latin typeface="Times New Roman"/>
                <a:ea typeface="Calibri"/>
                <a:cs typeface="Times New Roman"/>
              </a:rPr>
              <a:t>ressentiment</a:t>
            </a:r>
            <a:r>
              <a:rPr lang="hu-HU" sz="3800" dirty="0">
                <a:latin typeface="Times New Roman"/>
                <a:ea typeface="Calibri"/>
                <a:cs typeface="Times New Roman"/>
              </a:rPr>
              <a:t> impotenciájának akarati képességbe fordítása</a:t>
            </a:r>
            <a:endParaRPr lang="hu-HU" sz="17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hu-HU" sz="1700" dirty="0" smtClean="0">
              <a:latin typeface="Times New Roman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3800" dirty="0" smtClean="0">
                <a:latin typeface="Times New Roman"/>
                <a:ea typeface="Calibri"/>
                <a:cs typeface="Times New Roman"/>
              </a:rPr>
              <a:t>→ </a:t>
            </a:r>
            <a:r>
              <a:rPr lang="hu-HU" sz="3800" dirty="0">
                <a:latin typeface="Times New Roman"/>
                <a:ea typeface="Calibri"/>
                <a:cs typeface="Times New Roman"/>
              </a:rPr>
              <a:t>csak az </a:t>
            </a:r>
            <a:r>
              <a:rPr lang="hu-HU" sz="3800" i="1" dirty="0">
                <a:latin typeface="Times New Roman"/>
                <a:ea typeface="Calibri"/>
                <a:cs typeface="Times New Roman"/>
              </a:rPr>
              <a:t>Übermensch </a:t>
            </a:r>
            <a:r>
              <a:rPr lang="hu-HU" sz="3800" dirty="0">
                <a:latin typeface="Times New Roman"/>
                <a:ea typeface="Calibri"/>
                <a:cs typeface="Times New Roman"/>
              </a:rPr>
              <a:t>képes elviselni</a:t>
            </a:r>
            <a:endParaRPr lang="hu-HU" sz="3800" dirty="0">
              <a:ea typeface="Calibri"/>
              <a:cs typeface="Times New Roman"/>
            </a:endParaRPr>
          </a:p>
          <a:p>
            <a:endParaRPr lang="hu-HU" sz="17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AEE-0E6A-4883-9734-BDDC8219B648}" type="slidenum">
              <a:rPr lang="hu-HU" smtClean="0"/>
              <a:pPr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35574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hu-HU" sz="29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hu-HU" sz="29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</a:br>
            <a:r>
              <a:rPr lang="hu-HU" sz="29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Így </a:t>
            </a:r>
            <a:r>
              <a:rPr lang="hu-HU" sz="29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szólott </a:t>
            </a:r>
            <a:r>
              <a:rPr lang="hu-HU" sz="29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Zarathustra</a:t>
            </a:r>
            <a:r>
              <a:rPr lang="hu-HU" sz="29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hu-HU" sz="18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(1882-85)</a:t>
            </a:r>
            <a:r>
              <a:rPr lang="hu-HU" sz="1800" dirty="0">
                <a:solidFill>
                  <a:prstClr val="black"/>
                </a:solidFill>
                <a:ea typeface="Calibri"/>
                <a:cs typeface="Times New Roman"/>
              </a:rPr>
              <a:t/>
            </a:r>
            <a:br>
              <a:rPr lang="hu-HU" sz="1800" dirty="0">
                <a:solidFill>
                  <a:prstClr val="black"/>
                </a:solidFill>
                <a:ea typeface="Calibri"/>
                <a:cs typeface="Times New Roman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5976664"/>
          </a:xfrm>
        </p:spPr>
        <p:txBody>
          <a:bodyPr>
            <a:normAutofit fontScale="40000" lnSpcReduction="2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4500" dirty="0">
                <a:latin typeface="Times New Roman"/>
                <a:ea typeface="Calibri"/>
                <a:cs typeface="Times New Roman"/>
              </a:rPr>
              <a:t>Isten halott 	</a:t>
            </a:r>
            <a:r>
              <a:rPr lang="hu-HU" sz="4500" dirty="0" smtClean="0">
                <a:latin typeface="Times New Roman"/>
                <a:ea typeface="Calibri"/>
                <a:cs typeface="Times New Roman"/>
              </a:rPr>
              <a:t>  	          →       Nietzsche</a:t>
            </a:r>
            <a:r>
              <a:rPr lang="hu-HU" sz="4500" dirty="0">
                <a:latin typeface="Times New Roman"/>
                <a:ea typeface="Calibri"/>
                <a:cs typeface="Times New Roman"/>
              </a:rPr>
              <a:t>: </a:t>
            </a:r>
            <a:r>
              <a:rPr lang="hu-HU" sz="4500" b="1" dirty="0">
                <a:latin typeface="Times New Roman"/>
                <a:ea typeface="Calibri"/>
                <a:cs typeface="Times New Roman"/>
              </a:rPr>
              <a:t>új vallás </a:t>
            </a:r>
            <a:r>
              <a:rPr lang="hu-HU" sz="4500" dirty="0">
                <a:latin typeface="Times New Roman"/>
                <a:ea typeface="Calibri"/>
                <a:cs typeface="Times New Roman"/>
              </a:rPr>
              <a:t>meghirdetője </a:t>
            </a:r>
            <a:endParaRPr lang="hu-HU" sz="45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45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→</a:t>
            </a:r>
            <a:r>
              <a:rPr lang="hu-HU" sz="4500" dirty="0" smtClean="0">
                <a:latin typeface="Times New Roman"/>
                <a:ea typeface="Calibri"/>
                <a:cs typeface="Times New Roman"/>
              </a:rPr>
              <a:t> i) vallás nihilista </a:t>
            </a:r>
            <a:r>
              <a:rPr lang="hu-HU" sz="4500" dirty="0">
                <a:latin typeface="Times New Roman"/>
                <a:ea typeface="Calibri"/>
                <a:cs typeface="Times New Roman"/>
              </a:rPr>
              <a:t>profanizálása </a:t>
            </a:r>
            <a:r>
              <a:rPr lang="hu-HU" sz="4500" dirty="0" smtClean="0">
                <a:latin typeface="Times New Roman"/>
                <a:ea typeface="Calibri"/>
                <a:cs typeface="Times New Roman"/>
              </a:rPr>
              <a:t>   ↔   </a:t>
            </a:r>
            <a:r>
              <a:rPr lang="hu-HU" sz="4500" dirty="0" err="1" smtClean="0">
                <a:latin typeface="Times New Roman"/>
                <a:ea typeface="Calibri"/>
                <a:cs typeface="Times New Roman"/>
              </a:rPr>
              <a:t>ii</a:t>
            </a:r>
            <a:r>
              <a:rPr lang="hu-HU" sz="4500" dirty="0" smtClean="0">
                <a:latin typeface="Times New Roman"/>
                <a:ea typeface="Calibri"/>
                <a:cs typeface="Times New Roman"/>
              </a:rPr>
              <a:t>) alkotóerő (</a:t>
            </a:r>
            <a:r>
              <a:rPr lang="hu-HU" sz="4500" i="1" dirty="0" err="1" smtClean="0">
                <a:latin typeface="Times New Roman"/>
                <a:ea typeface="Calibri"/>
                <a:cs typeface="Times New Roman"/>
              </a:rPr>
              <a:t>ctreator</a:t>
            </a:r>
            <a:r>
              <a:rPr lang="hu-HU" sz="4500" i="1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hu-HU" sz="4500" i="1" dirty="0" err="1">
                <a:latin typeface="Times New Roman"/>
                <a:ea typeface="Calibri"/>
                <a:cs typeface="Times New Roman"/>
              </a:rPr>
              <a:t>spiritus</a:t>
            </a:r>
            <a:r>
              <a:rPr lang="hu-HU" sz="4500" dirty="0">
                <a:latin typeface="Times New Roman"/>
                <a:ea typeface="Calibri"/>
                <a:cs typeface="Times New Roman"/>
              </a:rPr>
              <a:t>) visszavétele önmagába </a:t>
            </a:r>
            <a:endParaRPr lang="hu-HU" sz="20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2000" dirty="0">
                <a:latin typeface="Times New Roman"/>
                <a:ea typeface="Calibri"/>
                <a:cs typeface="Times New Roman"/>
              </a:rPr>
              <a:t> </a:t>
            </a:r>
            <a:endParaRPr lang="hu-HU" sz="20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hu-HU" sz="2000" i="1" dirty="0" smtClean="0">
              <a:latin typeface="Times New Roman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4500" i="1" dirty="0" smtClean="0">
                <a:latin typeface="Times New Roman"/>
                <a:ea typeface="Calibri"/>
                <a:cs typeface="Times New Roman"/>
              </a:rPr>
              <a:t>Übermensch </a:t>
            </a:r>
            <a:r>
              <a:rPr lang="hu-HU" sz="4500" dirty="0">
                <a:latin typeface="Times New Roman"/>
                <a:ea typeface="Calibri"/>
                <a:cs typeface="Times New Roman"/>
              </a:rPr>
              <a:t>(korábban: önformálás-önteremtés)</a:t>
            </a:r>
            <a:r>
              <a:rPr lang="hu-HU" sz="4500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hu-HU" i="1" dirty="0">
                <a:latin typeface="Times New Roman"/>
                <a:ea typeface="Calibri"/>
                <a:cs typeface="Times New Roman"/>
              </a:rPr>
              <a:t>	</a:t>
            </a:r>
            <a:r>
              <a:rPr lang="hu-HU" i="1" dirty="0" smtClean="0">
                <a:latin typeface="Times New Roman"/>
                <a:ea typeface="Calibri"/>
                <a:cs typeface="Times New Roman"/>
              </a:rPr>
              <a:t>-- </a:t>
            </a:r>
            <a:r>
              <a:rPr lang="hu-HU" sz="4000" dirty="0" smtClean="0">
                <a:latin typeface="Times New Roman"/>
                <a:ea typeface="Calibri"/>
                <a:cs typeface="Times New Roman"/>
              </a:rPr>
              <a:t>Byron / </a:t>
            </a:r>
            <a:r>
              <a:rPr lang="hu-HU" sz="4000" dirty="0" err="1" smtClean="0">
                <a:latin typeface="Times New Roman"/>
                <a:ea typeface="Calibri"/>
                <a:cs typeface="Times New Roman"/>
              </a:rPr>
              <a:t>Cesare</a:t>
            </a:r>
            <a:r>
              <a:rPr lang="hu-HU" sz="40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hu-HU" sz="4000" dirty="0" err="1">
                <a:latin typeface="Times New Roman"/>
                <a:ea typeface="Calibri"/>
                <a:cs typeface="Times New Roman"/>
              </a:rPr>
              <a:t>Borga</a:t>
            </a:r>
            <a:r>
              <a:rPr lang="hu-HU" sz="4000" dirty="0">
                <a:latin typeface="Times New Roman"/>
                <a:ea typeface="Calibri"/>
                <a:cs typeface="Times New Roman"/>
              </a:rPr>
              <a:t> </a:t>
            </a:r>
            <a:r>
              <a:rPr lang="hu-HU" sz="4000" dirty="0" smtClean="0">
                <a:latin typeface="Times New Roman"/>
                <a:ea typeface="Calibri"/>
                <a:cs typeface="Times New Roman"/>
              </a:rPr>
              <a:t>/J. </a:t>
            </a:r>
            <a:r>
              <a:rPr lang="hu-HU" sz="4000" dirty="0">
                <a:latin typeface="Times New Roman"/>
                <a:ea typeface="Calibri"/>
                <a:cs typeface="Times New Roman"/>
              </a:rPr>
              <a:t>Caesar Jézus szívével</a:t>
            </a:r>
            <a:endParaRPr lang="hu-HU" sz="40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4000" dirty="0" smtClean="0">
                <a:latin typeface="Times New Roman"/>
                <a:ea typeface="Calibri"/>
                <a:cs typeface="Times New Roman"/>
              </a:rPr>
              <a:t>	vitalitás </a:t>
            </a:r>
            <a:r>
              <a:rPr lang="hu-HU" sz="4000" dirty="0">
                <a:latin typeface="Times New Roman"/>
                <a:ea typeface="Calibri"/>
                <a:cs typeface="Times New Roman"/>
              </a:rPr>
              <a:t>hérosza / erőbajnok / amoralitás atlétája / </a:t>
            </a:r>
            <a:r>
              <a:rPr lang="hu-HU" sz="4000" dirty="0" smtClean="0">
                <a:latin typeface="Times New Roman"/>
                <a:ea typeface="Calibri"/>
                <a:cs typeface="Times New Roman"/>
              </a:rPr>
              <a:t>gátlástalan </a:t>
            </a:r>
            <a:r>
              <a:rPr lang="hu-HU" sz="4000" dirty="0">
                <a:latin typeface="Times New Roman"/>
                <a:ea typeface="Calibri"/>
                <a:cs typeface="Times New Roman"/>
              </a:rPr>
              <a:t>nagy játékos / szőke bestia </a:t>
            </a:r>
            <a:endParaRPr lang="hu-HU" sz="40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4000" dirty="0" smtClean="0">
                <a:latin typeface="Times New Roman"/>
                <a:ea typeface="Calibri"/>
                <a:cs typeface="Times New Roman"/>
              </a:rPr>
              <a:t>	</a:t>
            </a:r>
            <a:r>
              <a:rPr lang="hu-HU" sz="4500" dirty="0" smtClean="0">
                <a:latin typeface="Times New Roman"/>
                <a:ea typeface="Calibri"/>
                <a:cs typeface="Times New Roman"/>
              </a:rPr>
              <a:t>erő </a:t>
            </a:r>
            <a:r>
              <a:rPr lang="hu-HU" sz="4500" dirty="0">
                <a:latin typeface="Times New Roman"/>
                <a:ea typeface="Calibri"/>
                <a:cs typeface="Times New Roman"/>
              </a:rPr>
              <a:t>+ szellem (erős akarat) / félig szent, félig zseni</a:t>
            </a:r>
            <a:r>
              <a:rPr lang="hu-HU" sz="2000" dirty="0">
                <a:latin typeface="Times New Roman"/>
                <a:ea typeface="Calibri"/>
                <a:cs typeface="Times New Roman"/>
              </a:rPr>
              <a:t>	</a:t>
            </a:r>
            <a:endParaRPr lang="hu-HU" sz="20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2000" dirty="0">
                <a:latin typeface="Times New Roman"/>
                <a:ea typeface="Calibri"/>
                <a:cs typeface="Times New Roman"/>
              </a:rPr>
              <a:t> </a:t>
            </a:r>
            <a:endParaRPr lang="hu-HU" sz="2000" dirty="0">
              <a:ea typeface="Calibri"/>
              <a:cs typeface="Times New Roman"/>
            </a:endParaRP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endParaRPr lang="hu-HU" sz="2000" u="sng" dirty="0" smtClean="0">
              <a:latin typeface="Times New Roman"/>
              <a:ea typeface="Calibri"/>
              <a:cs typeface="Times New Roman"/>
            </a:endParaRP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5000" u="sng" dirty="0" smtClean="0">
                <a:latin typeface="Times New Roman"/>
                <a:ea typeface="Calibri"/>
                <a:cs typeface="Times New Roman"/>
              </a:rPr>
              <a:t>Nietzsche</a:t>
            </a:r>
            <a:r>
              <a:rPr lang="hu-HU" sz="50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hu-HU" sz="5000" dirty="0">
                <a:latin typeface="Times New Roman"/>
                <a:ea typeface="Calibri"/>
                <a:cs typeface="Times New Roman"/>
              </a:rPr>
              <a:t>		</a:t>
            </a:r>
            <a:r>
              <a:rPr lang="hu-HU" sz="5000" dirty="0" smtClean="0">
                <a:latin typeface="Times New Roman"/>
                <a:ea typeface="Calibri"/>
                <a:cs typeface="Times New Roman"/>
              </a:rPr>
              <a:t>↔ </a:t>
            </a:r>
            <a:r>
              <a:rPr lang="hu-HU" sz="5000" dirty="0">
                <a:latin typeface="Times New Roman"/>
                <a:ea typeface="Calibri"/>
                <a:cs typeface="Times New Roman"/>
              </a:rPr>
              <a:t>	</a:t>
            </a:r>
            <a:r>
              <a:rPr lang="hu-HU" sz="5000" u="sng" dirty="0">
                <a:latin typeface="Times New Roman"/>
                <a:ea typeface="Calibri"/>
                <a:cs typeface="Times New Roman"/>
              </a:rPr>
              <a:t>darwinizmus</a:t>
            </a:r>
            <a:endParaRPr lang="hu-HU" sz="5000" u="sng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dirty="0">
                <a:latin typeface="Times New Roman"/>
                <a:ea typeface="Calibri"/>
                <a:cs typeface="Times New Roman"/>
              </a:rPr>
              <a:t>			</a:t>
            </a:r>
            <a:r>
              <a:rPr lang="hu-HU" sz="45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hu-HU" sz="4500" dirty="0">
                <a:latin typeface="Times New Roman"/>
                <a:ea typeface="Calibri"/>
                <a:cs typeface="Times New Roman"/>
              </a:rPr>
              <a:t>	fejlődés-eszme alkalmazása a biológiai szubsztanciára</a:t>
            </a:r>
            <a:endParaRPr lang="hu-HU" sz="45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4500" dirty="0">
                <a:latin typeface="Times New Roman"/>
                <a:ea typeface="Calibri"/>
                <a:cs typeface="Times New Roman"/>
              </a:rPr>
              <a:t>a fejlődés szabad, teremtő	↔	</a:t>
            </a:r>
            <a:r>
              <a:rPr lang="hu-HU" sz="4500" dirty="0" smtClean="0">
                <a:latin typeface="Times New Roman"/>
                <a:ea typeface="Calibri"/>
                <a:cs typeface="Times New Roman"/>
              </a:rPr>
              <a:t>öntudatlan </a:t>
            </a:r>
            <a:r>
              <a:rPr lang="hu-HU" sz="4500" dirty="0" err="1" smtClean="0">
                <a:latin typeface="Times New Roman"/>
                <a:ea typeface="Calibri"/>
                <a:cs typeface="Times New Roman"/>
              </a:rPr>
              <a:t>biológiai-term.-i</a:t>
            </a:r>
            <a:r>
              <a:rPr lang="hu-HU" sz="45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hu-HU" sz="4500" dirty="0">
                <a:latin typeface="Times New Roman"/>
                <a:ea typeface="Calibri"/>
                <a:cs typeface="Times New Roman"/>
              </a:rPr>
              <a:t>fejlődés átvitele az emberre</a:t>
            </a:r>
            <a:endParaRPr lang="hu-HU" sz="45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4500" dirty="0">
                <a:latin typeface="Times New Roman"/>
                <a:ea typeface="Calibri"/>
                <a:cs typeface="Times New Roman"/>
              </a:rPr>
              <a:t>				</a:t>
            </a:r>
            <a:r>
              <a:rPr lang="hu-HU" sz="4500" dirty="0" smtClean="0">
                <a:latin typeface="Times New Roman"/>
                <a:ea typeface="Calibri"/>
                <a:cs typeface="Times New Roman"/>
              </a:rPr>
              <a:t>szellemtelen</a:t>
            </a:r>
            <a:endParaRPr lang="hu-HU" sz="45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4500" dirty="0">
                <a:latin typeface="Times New Roman"/>
                <a:ea typeface="Calibri"/>
                <a:cs typeface="Times New Roman"/>
              </a:rPr>
              <a:t>				</a:t>
            </a:r>
            <a:r>
              <a:rPr lang="hu-HU" sz="4500" dirty="0" smtClean="0">
                <a:latin typeface="Times New Roman"/>
                <a:ea typeface="Calibri"/>
                <a:cs typeface="Times New Roman"/>
              </a:rPr>
              <a:t>1) emberi </a:t>
            </a:r>
            <a:r>
              <a:rPr lang="hu-HU" sz="4500" dirty="0">
                <a:latin typeface="Times New Roman"/>
                <a:ea typeface="Calibri"/>
                <a:cs typeface="Times New Roman"/>
              </a:rPr>
              <a:t>fejlődés </a:t>
            </a:r>
            <a:r>
              <a:rPr lang="hu-HU" sz="4500" dirty="0" smtClean="0">
                <a:latin typeface="Times New Roman"/>
                <a:ea typeface="Calibri"/>
                <a:cs typeface="Times New Roman"/>
              </a:rPr>
              <a:t>víziója + 2) méltóság naturalizálása </a:t>
            </a:r>
            <a:endParaRPr lang="hu-HU" sz="45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4500" dirty="0">
                <a:latin typeface="Times New Roman"/>
                <a:ea typeface="Calibri"/>
                <a:cs typeface="Times New Roman"/>
              </a:rPr>
              <a:t>felülkerekedésért vívott harc	</a:t>
            </a:r>
            <a:r>
              <a:rPr lang="hu-HU" sz="4500" dirty="0" smtClean="0">
                <a:latin typeface="Times New Roman"/>
                <a:ea typeface="Calibri"/>
                <a:cs typeface="Times New Roman"/>
              </a:rPr>
              <a:t>↔            túlélésért </a:t>
            </a:r>
            <a:r>
              <a:rPr lang="hu-HU" sz="4500" dirty="0">
                <a:latin typeface="Times New Roman"/>
                <a:ea typeface="Calibri"/>
                <a:cs typeface="Times New Roman"/>
              </a:rPr>
              <a:t>folyó harc</a:t>
            </a:r>
            <a:endParaRPr lang="hu-HU" sz="45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4000" dirty="0">
                <a:latin typeface="Times New Roman"/>
                <a:ea typeface="Calibri"/>
                <a:cs typeface="Times New Roman"/>
              </a:rPr>
              <a:t> </a:t>
            </a:r>
            <a:endParaRPr lang="hu-HU" sz="40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4500" dirty="0">
                <a:latin typeface="Times New Roman"/>
                <a:ea typeface="Calibri"/>
                <a:cs typeface="Times New Roman"/>
              </a:rPr>
              <a:t>„leharapni a körben forgó idő kígyójának fejét” = legyőzni a félelmet</a:t>
            </a:r>
            <a:endParaRPr lang="hu-HU" sz="45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4000" dirty="0">
                <a:latin typeface="Times New Roman"/>
                <a:ea typeface="Calibri"/>
                <a:cs typeface="Times New Roman"/>
              </a:rPr>
              <a:t> </a:t>
            </a:r>
            <a:endParaRPr lang="hu-HU" sz="40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4500" dirty="0">
                <a:latin typeface="Times New Roman"/>
                <a:ea typeface="Calibri"/>
                <a:cs typeface="Times New Roman"/>
              </a:rPr>
              <a:t>A feladatok legnagyobbika: az emberiség tenyésztés általi nemesítése </a:t>
            </a:r>
            <a:endParaRPr lang="hu-HU" sz="45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4500" dirty="0" smtClean="0">
                <a:latin typeface="Times New Roman"/>
                <a:ea typeface="Calibri"/>
                <a:cs typeface="Times New Roman"/>
              </a:rPr>
              <a:t>		             az </a:t>
            </a:r>
            <a:r>
              <a:rPr lang="hu-HU" sz="4500" dirty="0">
                <a:latin typeface="Times New Roman"/>
                <a:ea typeface="Calibri"/>
                <a:cs typeface="Times New Roman"/>
              </a:rPr>
              <a:t>„elkorcsosulás” ellen </a:t>
            </a:r>
            <a:endParaRPr lang="hu-HU" sz="45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hu-HU" sz="17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AEE-0E6A-4883-9734-BDDC8219B648}" type="slidenum">
              <a:rPr lang="hu-HU" smtClean="0"/>
              <a:pPr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94535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3078</TotalTime>
  <Words>128</Words>
  <Application>Microsoft Office PowerPoint</Application>
  <PresentationFormat>Diavetítés a képernyőre (4:3 oldalarány)</PresentationFormat>
  <Paragraphs>201</Paragraphs>
  <Slides>10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1" baseType="lpstr">
      <vt:lpstr>Office-téma</vt:lpstr>
      <vt:lpstr>Schopenhauer</vt:lpstr>
      <vt:lpstr> Nietzsche (1844-1900) </vt:lpstr>
      <vt:lpstr>II. Korszerűtlen elmélkedés: A történelem hasznáról és káráról az élet számára (1873-76)</vt:lpstr>
      <vt:lpstr> A nem morálisan felfogott igazságról (1873) </vt:lpstr>
      <vt:lpstr> II. Harc a metafizika ellen ‒  A vidám tudomány (1882) </vt:lpstr>
      <vt:lpstr> Így szólott Zarathustra (1882-85) </vt:lpstr>
      <vt:lpstr> Így szólott Zarathustra (1882-85) </vt:lpstr>
      <vt:lpstr> Így szólott Zarathustra (1882-85) </vt:lpstr>
      <vt:lpstr> Így szólott Zarathustra (1882-85) </vt:lpstr>
      <vt:lpstr>III. Harc a nihilizmus ellen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Hermeneutika mint társadalomkritikai paradigmaváltás</dc:title>
  <dc:creator>User</dc:creator>
  <cp:lastModifiedBy>Miklos</cp:lastModifiedBy>
  <cp:revision>137</cp:revision>
  <dcterms:created xsi:type="dcterms:W3CDTF">2017-11-02T21:10:47Z</dcterms:created>
  <dcterms:modified xsi:type="dcterms:W3CDTF">2020-05-14T15:57:14Z</dcterms:modified>
</cp:coreProperties>
</file>