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8E70-0196-4DD1-9339-E44417107343}" type="datetimeFigureOut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5E65-9F22-4930-AA31-16BF30DD0C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3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/>
              <a:pPr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modernitás hegeli kritikája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7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A filozófia valamennyi alakja önnön „korának gondolata”, „tudás korának szubsztanciális mozzanatáról”. 							(Hegel 1977: 59-60)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Hegel filozófiája: a modernitás lényegének megragadása   </a:t>
            </a: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új kor „elve” a szubjektivitás: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    „A szubjektum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különösségének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joga, …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szubjektív szabadság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 a forduló- és középpont az 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ókor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és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kor közötti különbségben.” 		   (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Jogfilozófia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1983, §124: 142)</a:t>
            </a: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szubjektivitás lényege: 	      i) a reflexió, az abban rejlő szabadság → elkülönböződés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= a totalitásból való kihullás →  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idegen, objektív hatalmakkal találja magát szemben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→ meghasonlás-elidegenedés, hamis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identitás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 meghasonlottság felismerése a filozófia születésének pillanata: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„Amikor az emberek életéből eltűnik az egyesítés hatalma, amikor az ellentétek elveszítették eleven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… kölcsönhatásukat és önállóságra tesznek szert, akkor kialakul a filozófia szükséglete”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					   (Hegel 1982: 160)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véges szubjektivitás elve 	        + 		kritikájának elve: az Ész mint abszolút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reflexió (= értelem) 	       ↔  		reflexió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mint ész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(= „spekuláció”)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r>
              <a:rPr lang="hu-H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modernitás hegeli kritikája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„Az abszolútumot meg kell konstruálni a tudat számára – ez a filozófia feladata” (1982: 164)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„A reflexió csak akkor ész, … ha az abszolútumra vonatkozik; Ebben … a rész csak mint az abszolútumra való vonatkozás létezik” 				           (i. m.: 168) </a:t>
            </a:r>
            <a:r>
              <a:rPr lang="hu-HU" sz="2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modernség hegeli kritikája: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felismeri a szubjektivitás elvén nyugvó modernitás fölényét a korábbi korokkal szemben,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egyúttal az azzal járó szükségképpeni meghasonlottságot is, ezért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 szubjektivitás elvének egyoldalúságát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igyekszik felmutatni, mégpedig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az abszolút ésszerűség mint totalitás irányában való túlhaladása révén.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→ „ami ésszerű, az valóságos; s ami valóságos, az ésszerű” (Hegel 1983: 20)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    a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meghasonlott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szubjektivitás az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ésszerű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totalitás mozzanata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	        ↨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 tételben rejlene a kor „igazolása” 	       ― 	ám az felszámolja a fennálló kritikáját: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„az önmagát megértő szubjektum logikája”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a polgári társadalom „felemelése” az államba = egy erős állam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institucionalizmusa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Csak az abszolútum filozófiája számára tűnhetnek fel ésszerűként a valóság meghasonlottságai.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modernitás-kritika három távlata </a:t>
            </a:r>
            <a:r>
              <a:rPr lang="hu-HU" dirty="0" smtClean="0"/>
              <a:t>	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92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Az utókor elutasítja az ész hegeli fogalmát        ↔         az ortodox hegeliánusok (apologéták)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			↓</a:t>
            </a: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Három távlat: 	A)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modernséghez hű kritikusok:  bal- és jobboldali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ifjúhegeliánusok</a:t>
            </a:r>
            <a:endParaRPr lang="hu-HU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   			B) a modernség szellemének aláásása: </a:t>
            </a:r>
            <a:r>
              <a:rPr lang="hu-HU" sz="4500" dirty="0" err="1" smtClean="0">
                <a:latin typeface="Times New Roman" pitchFamily="18" charset="0"/>
                <a:cs typeface="Times New Roman" pitchFamily="18" charset="0"/>
              </a:rPr>
              <a:t>anti-hegeliánusok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(Nietzsche, etc.)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										</a:t>
            </a:r>
          </a:p>
          <a:p>
            <a:pPr>
              <a:lnSpc>
                <a:spcPct val="120000"/>
              </a:lnSpc>
              <a:buNone/>
            </a:pP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A) egy szerényebb ész-fogalom átmentése →</a:t>
            </a:r>
            <a:r>
              <a:rPr lang="hu-H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hangsúlyt kap a jövőre nyitott mindenkori jelen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↔ „a történelem vége” (Hegel)  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a külső és belső természet érzéki valósága (Feuerbach)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a gazdasági alapok anyagi léte (Marx)</a:t>
            </a:r>
          </a:p>
          <a:p>
            <a:pPr>
              <a:lnSpc>
                <a:spcPct val="120000"/>
              </a:lnSpc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		a paradox egzisztencia meghaladhatatlansága (Kierkegaard)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4500" u="sng" dirty="0" smtClean="0">
                <a:latin typeface="Times New Roman" pitchFamily="18" charset="0"/>
                <a:cs typeface="Times New Roman" pitchFamily="18" charset="0"/>
              </a:rPr>
              <a:t>1. Radikálisak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(„mozgás pártja”) 	↔  	2. </a:t>
            </a:r>
            <a:r>
              <a:rPr lang="hu-HU" sz="4500" u="sng" dirty="0" err="1" smtClean="0">
                <a:latin typeface="Times New Roman" pitchFamily="18" charset="0"/>
                <a:cs typeface="Times New Roman" pitchFamily="18" charset="0"/>
              </a:rPr>
              <a:t>Neokonzervatívak</a:t>
            </a:r>
            <a:r>
              <a:rPr lang="hu-HU" sz="4500" dirty="0" smtClean="0">
                <a:latin typeface="Times New Roman" pitchFamily="18" charset="0"/>
                <a:cs typeface="Times New Roman" pitchFamily="18" charset="0"/>
              </a:rPr>
              <a:t> („maradás pártja”)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az ésszerű totalitás utópikus reménye élteti	          lemond az erkölcsi totalitás eszményéről, az utópiáról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felszámolná a köz- és magánszféra közti szakadást	objektív és szubjektív szférák elválása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a társadalom önszerveződése 			az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operacionalitást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szem előtt tartó kritika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állam: a meghasonlott társ. erkölcs kifejeződése          államiság és vallás, ill. tradíciók „kompenzálnak” 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élcsapataként tekintenek magukra 	         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autom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. modernizáció, leértékelt kulturális modernség</a:t>
            </a:r>
          </a:p>
          <a:p>
            <a:pPr>
              <a:buNone/>
            </a:pP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egalitarizmus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			          = </a:t>
            </a:r>
            <a:r>
              <a:rPr lang="hu-HU" sz="4000" dirty="0" err="1" smtClean="0">
                <a:latin typeface="Times New Roman" pitchFamily="18" charset="0"/>
                <a:cs typeface="Times New Roman" pitchFamily="18" charset="0"/>
              </a:rPr>
              <a:t>konstitucionalizmus</a:t>
            </a:r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> (az egyenlőség illuzórikus)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39"/>
          </a:xfrm>
        </p:spPr>
        <p:txBody>
          <a:bodyPr>
            <a:normAutofit fontScale="90000"/>
          </a:bodyPr>
          <a:lstStyle/>
          <a:p>
            <a:r>
              <a:rPr lang="hu-H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modernitás-kritika három távlata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0486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hu-HU" sz="3800" u="sng" dirty="0" smtClean="0">
                <a:latin typeface="Times New Roman" pitchFamily="18" charset="0"/>
                <a:cs typeface="Times New Roman" pitchFamily="18" charset="0"/>
              </a:rPr>
              <a:t>Anti-hegeliánusok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(a Nietzsche megnyitotta 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út)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 kritika mértéke:  	nem az ész, nem az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operacionális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értelem, nem egy példaszerű múlt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		hanem a modern jövőtudat 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radikalizálása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	→ gyakran utópikus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Nietzsche a modern meghasonlottság bírálója ↔ csak elmélyíti a felvilágosodás  (ész/értelem)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(a tudás „belső túlvilága” ↔ külső konformizmus; 1995: 47)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„Nekünk, moderneknek saját magunkból merítve nincs semmink” 	(Nietzsche: i. m. 49)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az ész =  a hatalom elfajzott akarása	        ↔   		a hatalom-akarás töretlensége 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      					a legsajátabb irracionális erőit is mozgósító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        					„</a:t>
            </a:r>
            <a:r>
              <a:rPr lang="hu-HU" sz="3800" dirty="0" err="1" smtClean="0">
                <a:latin typeface="Times New Roman" pitchFamily="18" charset="0"/>
                <a:cs typeface="Times New Roman" pitchFamily="18" charset="0"/>
              </a:rPr>
              <a:t>in-dividuum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” eszményképe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	   ↨</a:t>
            </a:r>
          </a:p>
          <a:p>
            <a:pPr>
              <a:buNone/>
            </a:pP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Habermas:     Nietzsche és követői irracionalisták-anarchikusok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„a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neokonzervativizmus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vagy az esztétikailag inspirált anarchizmus … az »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utófelvilágosodás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« köntösébe bújtatva csak cinkosságát leplezi az </a:t>
            </a:r>
            <a:r>
              <a:rPr lang="hu-HU" sz="3400" dirty="0" err="1" smtClean="0">
                <a:latin typeface="Times New Roman" pitchFamily="18" charset="0"/>
                <a:cs typeface="Times New Roman" pitchFamily="18" charset="0"/>
              </a:rPr>
              <a:t>ellenfelvilágosodás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»tiszteletre méltó« tradíciójával” 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								(i. m.: 10).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3800" dirty="0" smtClean="0">
                <a:latin typeface="Times New Roman" pitchFamily="18" charset="0"/>
                <a:cs typeface="Times New Roman" pitchFamily="18" charset="0"/>
              </a:rPr>
              <a:t>↔ Nietzsche &amp; az „erkölcsi totalitás” eszméje 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	„Az a nép, amelyiknek kultúrát tulajdonítunk, egész valóságában valami élően Egy kell hogy legyen, s nem hullhat szét nyomorultul belsővé és külsővé, tartalommá és formává”  (Nietzsche 1995: 50)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106</Words>
  <Application>Microsoft Office PowerPoint</Application>
  <PresentationFormat>Diavetítés a képernyőre (4:3 oldalarány)</PresentationFormat>
  <Paragraphs>86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A modernitás hegeli kritikája  </vt:lpstr>
      <vt:lpstr>A modernitás hegeli kritikája</vt:lpstr>
      <vt:lpstr>A modernitás-kritika három távlata   </vt:lpstr>
      <vt:lpstr>A modernitás-kritika három távlata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Hermeneutika mint társadalomkritikai paradigmaváltás</dc:title>
  <dc:creator>User</dc:creator>
  <cp:lastModifiedBy>Miklos</cp:lastModifiedBy>
  <cp:revision>114</cp:revision>
  <dcterms:created xsi:type="dcterms:W3CDTF">2017-11-02T21:10:47Z</dcterms:created>
  <dcterms:modified xsi:type="dcterms:W3CDTF">2020-05-09T16:30:26Z</dcterms:modified>
</cp:coreProperties>
</file>