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A0C19-BAF6-4C30-B824-82A1C7C4A517}" type="datetimeFigureOut">
              <a:rPr lang="hu-HU" smtClean="0"/>
              <a:pPr/>
              <a:t>2016.11.06.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685C-DC4F-4BE2-98D6-BEF2AC2040E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Fenomenológiai ontológia és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(Heidegger és Sartre)</a:t>
            </a:r>
            <a:br>
              <a:rPr lang="hu-HU" sz="2400" dirty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Kulcsszavak: 	fenomenológiai ontológia ‒ 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fenomenalitás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‒ 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transzfenomenalitás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‒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aktivitás ‒ passzivitás  </a:t>
            </a: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Heidegger</a:t>
            </a:r>
            <a:endParaRPr lang="hu-H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Lét </a:t>
            </a:r>
            <a:r>
              <a:rPr lang="hu-H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és idő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újszerűsége:	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kidolgozza egy fenomenológiai ontológia eszméjét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fundamentál-ontológiai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igénnyel lép fel 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egy mediális filozófiai antropológia vázlatát nyújtja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00050" indent="-400050" algn="l">
              <a:lnSpc>
                <a:spcPct val="150000"/>
              </a:lnSpc>
            </a:pP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I) A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fenomenológiai ontológia eszméjének fő mozzanatai:	 </a:t>
            </a: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l">
              <a:lnSpc>
                <a:spcPct val="150000"/>
              </a:lnSpc>
            </a:pP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</a:t>
            </a:r>
            <a:r>
              <a:rPr lang="hu-H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lét a megmutatkozás tiszta eseménye – a lét mint fenomén eszméje </a:t>
            </a: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 lét megmutatkozása egy kitűntetett létező létére utalt – a korreláció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kérdése  </a:t>
            </a:r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 lét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eseményszerű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megmutatkozása megfelelő eljárás- és beszédmódot igényel 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–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fenomenológia mint mediális diszciplína eszméje </a:t>
            </a: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tudat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léte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tudat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intencionalitása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két dolgot foglal magában: hogy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a) tárgyának megismerése; 	b) s egyúttal e megismerésről való tudat.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b) A megismerés tudata: nem egy reflexív ön-megismerés.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tudat egyszerre észlelés és spontán észleléstudat (pl. öröm és örömtudat): „csak mint »feltáró-feltárult« képes létezni” (18)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Ez a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pre-reflexív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cogito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 „nem a megismerés egy módja, hanem a szubjektum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létdimenziója” (15).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tudat feltáró, ezért tiszta áttetszőség: nincs „természete”, „törvényszerűsége”, nem „valami” − a tudat „konkrét semmisség” (I/1. fej.)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tudat tiszta aktivitás, ön-meghatározás: önmaga által létezik, léte esetleges.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tudat léte nem merül ki intencionális aktusaiban, mert </a:t>
            </a:r>
          </a:p>
          <a:p>
            <a:pPr marL="514350" indent="-514350"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i) azok spontán önmaga-tudattal járnak; s mert </a:t>
            </a:r>
          </a:p>
          <a:p>
            <a:pPr marL="514350" indent="-514350"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) „a tudat egy olyan létre 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támaszkodva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születik, ami nem ő” (26).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létező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léte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tudat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léte nem alapozhatja meg a fenomén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létét. 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„A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tudat számára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létező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lét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önmagában való.”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(27)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Mivel e lét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fenomenológiai módon csak negatívan határozható meg: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Túl van az aktivitáson és passzivitáson, túl a tagadáson és állításon, nem immanencia, nem önmagához való viszony, mindentől el van választva létében, túl van minden alakuláson, e tekintetben mentes a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temporalitástól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teremtetlen,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létokkal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nem rendelkezik, stb. (30-32)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Pozitív meghatározásai is a negatívakból következnek: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A lét van; önmagában való; az, ami; teljes pozitivitás; esetleges és felesleges.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(uo.)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Konklúzió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Heidegger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gondolkodásától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idegen a lét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transzfenomenalitásának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bizonyos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értelme. 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Sartre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eldologiasítja a fenomén eszméjét.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transzfenomenalitása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nem követeli meg,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hogy a fenomént valami létezőnek tekintsük.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Heidegger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„A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fenomén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[…] valaminek a kitüntetett utunkba kerülési módját jelenti.” (48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két felfogás közti különbség a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eszméjének érvényre juttatása, illetve annak elmaradása révén jellemezhető.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Sartre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tudja: a „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transzfenomenalitás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ellentmond 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„megmutatkozás” értelmének.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Válasza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eszméje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tudat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létmódjából következik. 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smtClean="0"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mi a tudat létmódja, Sartre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passzivitás-aktivitás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fogalmai mentén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tájékozódva határozza meg.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lét mint fenomén eszméjének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medialitása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φαινόμενον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görög kifejezés, melyből a »fenomén« terminus ered, a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igéből származik, ami azt jelenti: megmutatkozni; a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φαινόμενον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tehát azt jelenti: az, ami megmutatkozik, a megmutatkozó, a megnyilvánuló; a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maga 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mediális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képzés a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φαίνω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ból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(napvilágra hozni, fénybe állítani)” (LI 45).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fenomén fenomenológiai fogalma a megmutatkozón a létező létét, értelmét, módosulásait és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derivátumait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érti”, s a „létező léte a legkevésbé lehet olyasmi, ami »mögött« még áll valami, »ami nem jelenik meg«” (53).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Ontológia csak fenomenológiaként lehetséges”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(uo.)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megmutatkozás belső tagoltsága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φαίνω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[napvilágra hozni, fénybe állítani] ugyanúgy a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φα-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tőhöz tartozik, mint a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φώς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fény, a világosság, vagyis az, amiben valami megnyilvánulóvá, önmagában láthatóvá válhat.” (45) 	</a:t>
            </a:r>
          </a:p>
          <a:p>
            <a:pPr>
              <a:buNone/>
            </a:pP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hu-H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7200" dirty="0">
                <a:latin typeface="Times New Roman" pitchFamily="18" charset="0"/>
                <a:cs typeface="Times New Roman" pitchFamily="18" charset="0"/>
              </a:rPr>
              <a:t>„’</a:t>
            </a:r>
            <a:r>
              <a:rPr lang="hu-HU" sz="7200" dirty="0" err="1">
                <a:latin typeface="Times New Roman" pitchFamily="18" charset="0"/>
                <a:cs typeface="Times New Roman" pitchFamily="18" charset="0"/>
              </a:rPr>
              <a:t>hely’-’fény’-megmutatkozás</a:t>
            </a:r>
            <a:r>
              <a:rPr lang="hu-HU" sz="72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összefüggése  </a:t>
            </a:r>
            <a:r>
              <a:rPr lang="hu-HU" sz="7200" dirty="0">
                <a:latin typeface="Times New Roman" pitchFamily="18" charset="0"/>
                <a:cs typeface="Times New Roman" pitchFamily="18" charset="0"/>
              </a:rPr>
              <a:t>által </a:t>
            </a:r>
            <a:r>
              <a:rPr lang="hu-HU" sz="7200" dirty="0" err="1">
                <a:latin typeface="Times New Roman" pitchFamily="18" charset="0"/>
                <a:cs typeface="Times New Roman" pitchFamily="18" charset="0"/>
              </a:rPr>
              <a:t>konstituált</a:t>
            </a:r>
            <a:r>
              <a:rPr lang="hu-HU" sz="7200" dirty="0">
                <a:latin typeface="Times New Roman" pitchFamily="18" charset="0"/>
                <a:cs typeface="Times New Roman" pitchFamily="18" charset="0"/>
              </a:rPr>
              <a:t> létező: a </a:t>
            </a:r>
            <a:r>
              <a:rPr lang="hu-HU" sz="7200" i="1" dirty="0" err="1">
                <a:latin typeface="Times New Roman" pitchFamily="18" charset="0"/>
                <a:cs typeface="Times New Roman" pitchFamily="18" charset="0"/>
              </a:rPr>
              <a:t>Dasein</a:t>
            </a:r>
            <a:endParaRPr lang="hu-HU" sz="7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64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6400" i="1" dirty="0" err="1" smtClean="0">
                <a:latin typeface="Times New Roman" pitchFamily="18" charset="0"/>
                <a:cs typeface="Times New Roman" pitchFamily="18" charset="0"/>
              </a:rPr>
              <a:t>Dasein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, „amely mindig mi magunk vagyunk” (23).</a:t>
            </a:r>
          </a:p>
          <a:p>
            <a:pPr>
              <a:buNone/>
            </a:pP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E létező legsajátabb létét az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el-nem-zártság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6400" i="1" dirty="0" err="1">
                <a:latin typeface="Times New Roman" pitchFamily="18" charset="0"/>
                <a:cs typeface="Times New Roman" pitchFamily="18" charset="0"/>
              </a:rPr>
              <a:t>Unverschlossenheit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) jellemzi. A »Da« kifejezés ezt a lényegi feltárultságot (</a:t>
            </a:r>
            <a:r>
              <a:rPr lang="hu-HU" sz="6400" i="1" dirty="0" err="1">
                <a:latin typeface="Times New Roman" pitchFamily="18" charset="0"/>
                <a:cs typeface="Times New Roman" pitchFamily="18" charset="0"/>
              </a:rPr>
              <a:t>Erschlossenheit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) jelenti” (160). </a:t>
            </a:r>
          </a:p>
          <a:p>
            <a:pPr>
              <a:buNone/>
            </a:pP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Az ember lumen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naturalé-járól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való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ontikus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képes beszéd nem jelent mást, mint e létező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egzisztenciál-ontológiai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struktúráját; hogy az azon a módon 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van, 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hogy önmaga </a:t>
            </a:r>
            <a:r>
              <a:rPr lang="hu-HU" sz="6400" dirty="0" err="1">
                <a:latin typeface="Times New Roman" pitchFamily="18" charset="0"/>
                <a:cs typeface="Times New Roman" pitchFamily="18" charset="0"/>
              </a:rPr>
              <a:t>ittje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]. A »világló« annyit jelent: önmagában […] van megvilágítva, nem egy másik létező által, hanem úgy, hogy ő maga világlásként [</a:t>
            </a:r>
            <a:r>
              <a:rPr lang="hu-HU" sz="6400" i="1" dirty="0" err="1">
                <a:latin typeface="Times New Roman" pitchFamily="18" charset="0"/>
                <a:cs typeface="Times New Roman" pitchFamily="18" charset="0"/>
              </a:rPr>
              <a:t>Lichtung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van. 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[…] 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Az ittlét a maga feltárultságaként van” 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(161).</a:t>
            </a:r>
          </a:p>
          <a:p>
            <a:pPr>
              <a:buNone/>
            </a:pP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64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a lét és az ember vonatkozása 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[…] nincs megfelelően elgondolva – ez gyötrő nehézség, ami számomra már a 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Lét és idő 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óta világos, és amit számos szövegváltozatban meg is fogalmaztam” („Kiegészítés”</a:t>
            </a:r>
            <a:r>
              <a:rPr lang="hu-HU" sz="6400" i="1" dirty="0">
                <a:latin typeface="Times New Roman" pitchFamily="18" charset="0"/>
                <a:cs typeface="Times New Roman" pitchFamily="18" charset="0"/>
              </a:rPr>
              <a:t> A műalkotás eredete</a:t>
            </a:r>
            <a:r>
              <a:rPr lang="hu-HU" sz="6400" dirty="0">
                <a:latin typeface="Times New Roman" pitchFamily="18" charset="0"/>
                <a:cs typeface="Times New Roman" pitchFamily="18" charset="0"/>
              </a:rPr>
              <a:t> c. íráshoz)</a:t>
            </a:r>
          </a:p>
          <a:p>
            <a:pPr>
              <a:buNone/>
            </a:pPr>
            <a:endParaRPr lang="hu-H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megmutatkozás belső tagoltsága és az idő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A fenomenológiai ontológia témája a „tér” és az „idő” által </a:t>
            </a:r>
            <a:r>
              <a:rPr lang="hu-HU" sz="2900" dirty="0" err="1" smtClean="0">
                <a:latin typeface="Times New Roman" pitchFamily="18" charset="0"/>
                <a:cs typeface="Times New Roman" pitchFamily="18" charset="0"/>
              </a:rPr>
              <a:t>konstituált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lét(értelem)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„Ha megmutatkozón azt a létezőt értjük, amelyet mintegy a kanti értelemben vett empirikus szemléleten keresztül lehet megközelíteni”, akkor az „a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vulgáris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fenoménfogalom jelentését tölti be. [Ez] nem azonos a fenomén fenomenológiai fogalmával. […] azt, ami a vulgárisan értett fenoménben mindig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elöljáróan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együttjáróan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 habár nem tematikusan már megmutatkozik, az tematikusan megmutatkozáshoz segíthető, és ez az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önmagán-így-megmutatkozó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(a »szemléleti formák«) alkotja a fenomenológia fenoménjeit. Mert a térnek és az időnek nyilvánvalóan […] képessé kell lennie arra, hogy fenoménné váljon” (48). </a:t>
            </a:r>
          </a:p>
          <a:p>
            <a:pPr algn="just">
              <a:buNone/>
            </a:pPr>
            <a:endParaRPr lang="hu-H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„valaminek az értelme [az],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amiben érthetősége fennáll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 anélkül, hogy maga ez a valami kifejezetten és tematikusan a szemünk elé kerülne.” „Szigorúan véve az értelem a lét megértése elsődleges kivetülésének szempontját jelenti” (374-75. Kiemelés −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Ny.M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algn="just">
              <a:buNone/>
            </a:pP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Az eksztatikus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időiség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az, „ami [az ittlétet] a maga számára mind »nyitottá«, mind »világossá« teszi” (405).</a:t>
            </a:r>
          </a:p>
          <a:p>
            <a:pPr algn="just">
              <a:buNone/>
            </a:pP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az „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időiség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eksztatikus egysége […] jelenti annak a lehetőségnek a feltételét, hogy létezhessék egy olyan létező, amely mint saját »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ittje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« (»Da«) egzisztál” (uo.) </a:t>
            </a:r>
          </a:p>
          <a:p>
            <a:pPr algn="just">
              <a:buNone/>
            </a:pPr>
            <a:endParaRPr lang="hu-H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a „létező, amely az itt-lét megnevezést viseli,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»meg van világítva«”,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[…] az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ittet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(Da) az eksztatikus 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időiség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eredendően világítja meg”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(uo.)  </a:t>
            </a:r>
          </a:p>
          <a:p>
            <a:pPr>
              <a:buNone/>
            </a:pPr>
            <a:endParaRPr lang="hu-H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Lét „ÉS” idő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– mint probléma</a:t>
            </a:r>
          </a:p>
          <a:p>
            <a:pPr>
              <a:buNone/>
            </a:pPr>
            <a:endParaRPr lang="hu-HU" sz="800" dirty="0" smtClean="0"/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fenomenológia mint mediális diszciplína eszméje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Hozzáférhetőségét </a:t>
            </a:r>
            <a:r>
              <a:rPr lang="hu-HU" sz="4500" dirty="0">
                <a:latin typeface="Times New Roman" pitchFamily="18" charset="0"/>
                <a:cs typeface="Times New Roman" pitchFamily="18" charset="0"/>
              </a:rPr>
              <a:t>tekintve a fenomenális megmutatkozás „rétegezett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”: </a:t>
            </a:r>
            <a:endParaRPr lang="hu-HU" sz="4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3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ami napvilágon van, vagy ami napfényre hozható […] − a mindenkori megközelítésmódtól függően – más-más módon mutatkozhat meg önmagából” (45).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 „aminek 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fenoménnek kell lennie, nagyon is rejtve lehet. […] A fenomének különféleképpen lehetnek elfedettek.” Megeshet, hogy valamely fenomén „még egyáltalán </a:t>
            </a:r>
            <a:r>
              <a:rPr lang="hu-HU" sz="4000" i="1" dirty="0">
                <a:latin typeface="Times New Roman" pitchFamily="18" charset="0"/>
                <a:cs typeface="Times New Roman" pitchFamily="18" charset="0"/>
              </a:rPr>
              <a:t>nincs felfedve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”, „lehet továbbá </a:t>
            </a:r>
            <a:r>
              <a:rPr lang="hu-HU" sz="4000" i="1" dirty="0">
                <a:latin typeface="Times New Roman" pitchFamily="18" charset="0"/>
                <a:cs typeface="Times New Roman" pitchFamily="18" charset="0"/>
              </a:rPr>
              <a:t>betemetett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ami „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végbemehet totálisan”, vagy a korábban már felfedett „torzulásaként” (53). </a:t>
            </a:r>
          </a:p>
          <a:p>
            <a:pPr>
              <a:buNone/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500" dirty="0">
                <a:latin typeface="Times New Roman" pitchFamily="18" charset="0"/>
                <a:cs typeface="Times New Roman" pitchFamily="18" charset="0"/>
              </a:rPr>
              <a:t>megmutatkozás a maga </a:t>
            </a:r>
            <a:r>
              <a:rPr lang="hu-HU" sz="4500" dirty="0" err="1">
                <a:latin typeface="Times New Roman" pitchFamily="18" charset="0"/>
                <a:cs typeface="Times New Roman" pitchFamily="18" charset="0"/>
              </a:rPr>
              <a:t>medialitásának</a:t>
            </a:r>
            <a:r>
              <a:rPr lang="hu-HU" sz="4500" dirty="0">
                <a:latin typeface="Times New Roman" pitchFamily="18" charset="0"/>
                <a:cs typeface="Times New Roman" pitchFamily="18" charset="0"/>
              </a:rPr>
              <a:t> megfelelő közelítésmódot igényel</a:t>
            </a:r>
          </a:p>
          <a:p>
            <a:pPr>
              <a:buNone/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mindenekelőtt </a:t>
            </a:r>
            <a:r>
              <a:rPr lang="hu-HU" sz="4000" i="1" dirty="0">
                <a:latin typeface="Times New Roman" pitchFamily="18" charset="0"/>
                <a:cs typeface="Times New Roman" pitchFamily="18" charset="0"/>
              </a:rPr>
              <a:t>el kell nyernünk 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a fenomenológia tárgyaitól a lét és a lét-struktúrák </a:t>
            </a:r>
            <a:r>
              <a:rPr lang="hu-HU" sz="4000" dirty="0" err="1">
                <a:latin typeface="Times New Roman" pitchFamily="18" charset="0"/>
                <a:cs typeface="Times New Roman" pitchFamily="18" charset="0"/>
              </a:rPr>
              <a:t>előfordulásmódját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 a fenomén </a:t>
            </a:r>
            <a:r>
              <a:rPr lang="hu-HU" sz="4000" dirty="0" err="1">
                <a:latin typeface="Times New Roman" pitchFamily="18" charset="0"/>
                <a:cs typeface="Times New Roman" pitchFamily="18" charset="0"/>
              </a:rPr>
              <a:t>móduszában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u-HU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(54).</a:t>
            </a:r>
          </a:p>
          <a:p>
            <a:pPr>
              <a:buNone/>
            </a:pP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dirty="0" err="1">
                <a:latin typeface="Times New Roman" pitchFamily="18" charset="0"/>
                <a:cs typeface="Times New Roman" pitchFamily="18" charset="0"/>
              </a:rPr>
              <a:t>λόγος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 láttat valamit (</a:t>
            </a:r>
            <a:r>
              <a:rPr lang="hu-HU" sz="4000" dirty="0" err="1">
                <a:latin typeface="Times New Roman" pitchFamily="18" charset="0"/>
                <a:cs typeface="Times New Roman" pitchFamily="18" charset="0"/>
              </a:rPr>
              <a:t>φαίνεσθαι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), nevezetesen azt, amiről a beszéd folyik, mégpedig a beszélő </a:t>
            </a: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a médium), illetve az egymással beszélők </a:t>
            </a:r>
            <a:r>
              <a:rPr lang="hu-HU" sz="4000" i="1" dirty="0">
                <a:latin typeface="Times New Roman" pitchFamily="18" charset="0"/>
                <a:cs typeface="Times New Roman" pitchFamily="18" charset="0"/>
              </a:rPr>
              <a:t>számára</a:t>
            </a:r>
            <a:r>
              <a:rPr lang="hu-HU" sz="4000" dirty="0">
                <a:latin typeface="Times New Roman" pitchFamily="18" charset="0"/>
                <a:cs typeface="Times New Roman" pitchFamily="18" charset="0"/>
              </a:rPr>
              <a:t>” (50).</a:t>
            </a:r>
          </a:p>
          <a:p>
            <a:pPr>
              <a:buNone/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500" i="1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4500" i="1" dirty="0" err="1">
                <a:latin typeface="Times New Roman" pitchFamily="18" charset="0"/>
                <a:cs typeface="Times New Roman" pitchFamily="18" charset="0"/>
              </a:rPr>
              <a:t>bha</a:t>
            </a:r>
            <a:r>
              <a:rPr lang="en-US" sz="4500" i="1" dirty="0">
                <a:latin typeface="Times New Roman" pitchFamily="18" charset="0"/>
                <a:cs typeface="Times New Roman" pitchFamily="18" charset="0"/>
              </a:rPr>
              <a:t>-”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szótő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ragozott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formái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u-HU" sz="4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bha-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To shine [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ragyogni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]. … 4. Suffixed form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bhaw-es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Greek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phos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light [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fény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] … 5. Extended and suffixed form *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bhan-yo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Greek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phainesthai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»to be brought to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light«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napfényre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jutni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appear [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megjelenni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“bha-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To speak [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beszélni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]. … 5. Suffixed form *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bha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-ma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pheme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saying, speech [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mondás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u="sng" dirty="0" err="1">
                <a:latin typeface="Times New Roman" pitchFamily="18" charset="0"/>
                <a:cs typeface="Times New Roman" pitchFamily="18" charset="0"/>
              </a:rPr>
              <a:t>beszéd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]… 6. … Greek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phone,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voice, sound [</a:t>
            </a:r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hang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(The American 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Heritage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Dictionary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Indo-European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i="1" dirty="0" err="1" smtClean="0">
                <a:latin typeface="Times New Roman" pitchFamily="18" charset="0"/>
                <a:cs typeface="Times New Roman" pitchFamily="18" charset="0"/>
              </a:rPr>
              <a:t>Roots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>
              <a:buNone/>
            </a:pPr>
            <a:r>
              <a:rPr lang="hu-HU" sz="4500" dirty="0">
                <a:latin typeface="Times New Roman" pitchFamily="18" charset="0"/>
                <a:cs typeface="Times New Roman" pitchFamily="18" charset="0"/>
              </a:rPr>
              <a:t>A fenomenológia: „mediális események mediális diszciplínája” </a:t>
            </a:r>
          </a:p>
          <a:p>
            <a:pPr>
              <a:buNone/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„A” lét értelmére irányuló kérdés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medialitása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kérdés kezdeményezése nem áll a hatalmunkban:</a:t>
            </a:r>
          </a:p>
          <a:p>
            <a:pPr algn="just"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a kérdezett (a lét) sajátosan »vissza- vagy előrevonatkoztatja magát« a kérdezésre mint egy létező </a:t>
            </a:r>
            <a:r>
              <a:rPr lang="hu-HU" sz="1700" dirty="0" err="1">
                <a:latin typeface="Times New Roman" pitchFamily="18" charset="0"/>
                <a:cs typeface="Times New Roman" pitchFamily="18" charset="0"/>
              </a:rPr>
              <a:t>létmóduszára</a:t>
            </a: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. A kérdezést lényegbevágóan érinti a kérdezettje, és ez a létkérdés legsajátabb értelméhez tartozik” (24).</a:t>
            </a:r>
          </a:p>
          <a:p>
            <a:pPr>
              <a:buNone/>
            </a:pPr>
            <a:r>
              <a:rPr lang="hu-HU" sz="1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 lét eszméje elementárisan mediális: eseményként önmaga (lehetséges) eleme a maga végbemenetele számára.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i="1" dirty="0" err="1">
                <a:latin typeface="Times New Roman" pitchFamily="18" charset="0"/>
                <a:cs typeface="Times New Roman" pitchFamily="18" charset="0"/>
              </a:rPr>
              <a:t>Dasein</a:t>
            </a:r>
            <a:r>
              <a:rPr lang="hu-H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eszméje elementárisan mediális: a létmegértés faktumában rejlő feszültség az a mód, amiként </a:t>
            </a:r>
            <a:r>
              <a:rPr lang="hu-HU" sz="1900" i="1" dirty="0">
                <a:latin typeface="Times New Roman" pitchFamily="18" charset="0"/>
                <a:cs typeface="Times New Roman" pitchFamily="18" charset="0"/>
              </a:rPr>
              <a:t>van.</a:t>
            </a: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 filozófia mint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fundamentál-ontológia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 lét kérdésességeként végbemenő ittlét </a:t>
            </a:r>
            <a:r>
              <a:rPr lang="hu-HU" sz="1900" dirty="0" err="1">
                <a:latin typeface="Times New Roman" pitchFamily="18" charset="0"/>
                <a:cs typeface="Times New Roman" pitchFamily="18" charset="0"/>
              </a:rPr>
              <a:t>radikalizálása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Sartre Husserl-kritikájának magva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Sartre követi Husserlt a tekintetben, hogy i) a tudat: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intencionalitás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		  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) a létező fenoménként adott.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Kifogásolja azonban, hogy a husserli fenomenológia az ismeretkritika igényével lép fel.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↔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fenomén teljes-értékű megjelenés: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„lényege a »megjelenni« […], amely már nem áll szemben a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lennivel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” (LS 10) ‒ benne a létezőt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mint létezőt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intencionáljuk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100" u="sng" dirty="0" smtClean="0">
                <a:latin typeface="Times New Roman" pitchFamily="18" charset="0"/>
                <a:cs typeface="Times New Roman" pitchFamily="18" charset="0"/>
              </a:rPr>
              <a:t>A fenomén eszméje maga követeli meg a fenomenológia ontológiai irányvételét. 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Ez érinti 	i) a tudat 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intencionalitásának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husserli felfogását: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		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ő „a 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noémá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ból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irreálist csinál, a </a:t>
            </a:r>
            <a:r>
              <a:rPr lang="hu-HU" sz="1700" i="1" dirty="0" err="1" smtClean="0">
                <a:latin typeface="Times New Roman" pitchFamily="18" charset="0"/>
                <a:cs typeface="Times New Roman" pitchFamily="18" charset="0"/>
              </a:rPr>
              <a:t>noésis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puszta </a:t>
            </a:r>
            <a:r>
              <a:rPr lang="hu-HU" sz="1700" dirty="0" err="1" smtClean="0">
                <a:latin typeface="Times New Roman" pitchFamily="18" charset="0"/>
                <a:cs typeface="Times New Roman" pitchFamily="18" charset="0"/>
              </a:rPr>
              <a:t>korrelátumát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” (26)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	↔ „a transzcendencia a tudat konstitutív struktúrája” (uo.) olyan létet von maga után, amely nem ő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S érinti 		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) a létező 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fenomenalitásának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husserli felfogását is: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		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ő „a dolog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valóságát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a fenomén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objektivitásával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cserélte fel” (11)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	↔ a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véges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megjelenést „mint a végtelen felé túllépő lét megjelenését” kell megragadni (uo.)</a:t>
            </a:r>
          </a:p>
          <a:p>
            <a:pPr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= ez a megjelenés és lét közti feszültség 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mint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„»a végtelen a végesben« ellentéte” (uo.)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Sartre Heidegger-kritikájának magva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megjelenés és lét közti feszültség egy alapvetőbb síkon is megjelenik (mint a „végtelen a végesben” problémája): 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Minden egyes megjelenés „saját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léttel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bír” ‒ ez „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 fenomén léte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” (12).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Ez „valamilyen módon mindenkinek megnyilvánul, minthogy beszélni tudunk róla” (uo.).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Ami így megnyilvánul ‒ „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 létfenomén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A létfenoménben megragadott létértelem nem meríti ki a fenomén létét: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fenomének léte nem válik létfenoménné” (14)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	      	„a létfenomén […] mint fenomén egy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alapot követel” (uo.)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	     	„A lét […] minden feltárulás feltétele: feltáró-lét és nem feltárult lét.” (13)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megjelenés és lét közti feszültség itt a lét elvi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meg-nem-jelenéseként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mutatkozik meg.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lét meghaladhatatlanul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„a megismerés önmagában nem adhat számot a létről” (14).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lét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transzfenomenalitása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„megjelenés nem oly módon utal a létre, ahogy a kanti fenomén utal a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noumenonra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” (12)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→ A „fenomén nem képes elrejteni a létet” (14)    ↔    De saját létét „nem is tárja fel: […] saját magát, nem pedig létét” mutatja meg. (13)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létező léte a megjelenésben adódik, de abban nem tárul fel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= magában  a megjelenésben adódik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transzfenomenálisként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(mint egy kvalifikálatlan „van” jelentkezik be).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„A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tudat számára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létező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lét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önmagában való.”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(27)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A lét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transzfenomenalitása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kérdésessé teszi, hogy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i) a fenomének léte kimerülhetne a tudatra való vonatkoztatottságukban,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 a tudat léte kimerülhetne intencionális aktusaiban.</a:t>
            </a:r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314</Words>
  <Application>Microsoft Office PowerPoint</Application>
  <PresentationFormat>Diavetítés a képernyőre (4:3 oldalarány)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Fenomenológiai ontológia és medialitás (Heidegger és Sartre) </vt:lpstr>
      <vt:lpstr>A lét mint fenomén eszméjének medialitása</vt:lpstr>
      <vt:lpstr>A megmutatkozás belső tagoltsága</vt:lpstr>
      <vt:lpstr>A megmutatkozás belső tagoltsága és az idő</vt:lpstr>
      <vt:lpstr>A fenomenológia mint mediális diszciplína eszméje </vt:lpstr>
      <vt:lpstr>„A” lét értelmére irányuló kérdés medialitása</vt:lpstr>
      <vt:lpstr>Sartre Husserl-kritikájának magva</vt:lpstr>
      <vt:lpstr>Sartre Heidegger-kritikájának magva</vt:lpstr>
      <vt:lpstr>A lét transzfenomenalitása</vt:lpstr>
      <vt:lpstr>A tudat transzfenomenális léte</vt:lpstr>
      <vt:lpstr>A létező transzfenomenális léte</vt:lpstr>
      <vt:lpstr>Konklúzió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Fenomenológiai ontológia és medialitás (Heidegger és Sartre) </dc:title>
  <dc:creator>User</dc:creator>
  <cp:lastModifiedBy>User</cp:lastModifiedBy>
  <cp:revision>20</cp:revision>
  <dcterms:created xsi:type="dcterms:W3CDTF">2016-11-05T16:40:55Z</dcterms:created>
  <dcterms:modified xsi:type="dcterms:W3CDTF">2016-11-06T19:00:04Z</dcterms:modified>
</cp:coreProperties>
</file>