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5" r:id="rId2"/>
    <p:sldId id="266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E8E70-0196-4DD1-9339-E44417107343}" type="datetimeFigureOut">
              <a:rPr lang="hu-HU" smtClean="0"/>
              <a:pPr/>
              <a:t>2020. 05. 06.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B5E65-9F22-4930-AA31-16BF30DD0CD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93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3CB4-BD89-4D1F-8212-2DE8733470D2}" type="datetime1">
              <a:rPr lang="hu-HU" smtClean="0"/>
              <a:pPr/>
              <a:t>2020. 05. 06.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C50A-28DC-4FE7-861C-F4DC811CA516}" type="datetime1">
              <a:rPr lang="hu-HU" smtClean="0"/>
              <a:pPr/>
              <a:t>2020. 05. 06.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1ECC-3B38-4D06-ACD5-B7E2A1F6802C}" type="datetime1">
              <a:rPr lang="hu-HU" smtClean="0"/>
              <a:pPr/>
              <a:t>2020. 05. 06.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2F67-112C-4312-87FB-9B35032077FB}" type="datetime1">
              <a:rPr lang="hu-HU" smtClean="0"/>
              <a:pPr/>
              <a:t>2020. 05. 06.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5636-BAA8-4598-AF40-4BCF27BB3C37}" type="datetime1">
              <a:rPr lang="hu-HU" smtClean="0"/>
              <a:pPr/>
              <a:t>2020. 05. 06.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0943-E558-4736-AC7A-A1B93A8EDE03}" type="datetime1">
              <a:rPr lang="hu-HU" smtClean="0"/>
              <a:pPr/>
              <a:t>2020. 05. 06.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1623-8A7F-44E7-B27F-0A379BF9F7FD}" type="datetime1">
              <a:rPr lang="hu-HU" smtClean="0"/>
              <a:pPr/>
              <a:t>2020. 05. 06.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ECF2-E665-4F0B-9160-4205094BFB10}" type="datetime1">
              <a:rPr lang="hu-HU" smtClean="0"/>
              <a:pPr/>
              <a:t>2020. 05. 06.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59D6-B1EB-44F6-9929-7F97D2B9D483}" type="datetime1">
              <a:rPr lang="hu-HU" smtClean="0"/>
              <a:pPr/>
              <a:t>2020. 05. 06.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EF6F-3E09-4FBD-BB98-5342BE04C42A}" type="datetime1">
              <a:rPr lang="hu-HU" smtClean="0"/>
              <a:pPr/>
              <a:t>2020. 05. 06.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CCCB-038D-4092-B5B5-D006F6608E5C}" type="datetime1">
              <a:rPr lang="hu-HU" smtClean="0"/>
              <a:pPr/>
              <a:t>2020. 05. 06.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14C3B-13B9-4582-BB69-16F13F68E526}" type="datetime1">
              <a:rPr lang="hu-HU" smtClean="0"/>
              <a:pPr/>
              <a:t>2020. 05. 06.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A hermeneutika ontológiai igénye – Heidegger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764704"/>
            <a:ext cx="8964488" cy="590465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hu-H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A hermeneutika: a megértés és értelmezés tana (jogtudomány, teológia, filológia, bölcsészet) </a:t>
            </a: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		            filozófiai rangra ontológiai igényű fellépésével emelkedett (Heidegger) 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Az ontológiai differencia: 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a lét és a létező közti ama megkülönböztetés, mely megtiltja, hogy a létet 		              egyfajta »legmagasabb létezőként« fogjuk fel, avagy a »létező egészével« 		              cseréljük össze” (R. </a:t>
            </a:r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Schaeffler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 1978: 7) </a:t>
            </a:r>
          </a:p>
          <a:p>
            <a:pPr>
              <a:buNone/>
            </a:pPr>
            <a:endParaRPr lang="hu-H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– a létező dolgok „objektív” tulajdonságai 	  </a:t>
            </a:r>
            <a:r>
              <a:rPr lang="hu-HU" sz="4000" b="1" dirty="0" smtClean="0">
                <a:latin typeface="Times New Roman" pitchFamily="18" charset="0"/>
                <a:cs typeface="Times New Roman" pitchFamily="18" charset="0"/>
              </a:rPr>
              <a:t>≠  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	e dolgok létezésének számunkra való értelme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– „létértelem” csak a létmegértésben adódik 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– a létezők </a:t>
            </a:r>
            <a:r>
              <a:rPr lang="hu-HU" sz="4000" i="1" dirty="0" smtClean="0">
                <a:latin typeface="Times New Roman" pitchFamily="18" charset="0"/>
                <a:cs typeface="Times New Roman" pitchFamily="18" charset="0"/>
              </a:rPr>
              <a:t>mint létezők 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csak ennek alapján válnak hozzáférhetővé (Heidegger 1989: 370)</a:t>
            </a:r>
          </a:p>
          <a:p>
            <a:pPr>
              <a:buNone/>
            </a:pPr>
            <a:endParaRPr lang="hu-H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Az embert létmegértése tűntet ki:     a megértés-értelmezés az emberi lét végbemenési módja </a:t>
            </a:r>
          </a:p>
          <a:p>
            <a:pPr lvl="0">
              <a:buNone/>
            </a:pPr>
            <a:endParaRPr lang="hu-HU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„A megértés (</a:t>
            </a:r>
            <a:r>
              <a:rPr lang="hu-HU" sz="4000" i="1" dirty="0" err="1" smtClean="0">
                <a:latin typeface="Times New Roman" pitchFamily="18" charset="0"/>
                <a:cs typeface="Times New Roman" pitchFamily="18" charset="0"/>
              </a:rPr>
              <a:t>Verstehen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) lenni-tudás (</a:t>
            </a:r>
            <a:r>
              <a:rPr lang="hu-HU" sz="4000" i="1" dirty="0" err="1" smtClean="0">
                <a:latin typeface="Times New Roman" pitchFamily="18" charset="0"/>
                <a:cs typeface="Times New Roman" pitchFamily="18" charset="0"/>
              </a:rPr>
              <a:t>Seinkönnen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).” (2001: 172) 	→ valamit </a:t>
            </a:r>
            <a:r>
              <a:rPr lang="hu-HU" sz="4000" i="1" dirty="0" smtClean="0">
                <a:latin typeface="Times New Roman" pitchFamily="18" charset="0"/>
                <a:cs typeface="Times New Roman" pitchFamily="18" charset="0"/>
              </a:rPr>
              <a:t>mint 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valamit ragad meg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					        lehetőségeket vázol fel, önmegértést foglal magában 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					        tudás-képesség mely nem válik el a tényleges léttől</a:t>
            </a:r>
          </a:p>
          <a:p>
            <a:pPr>
              <a:buNone/>
            </a:pPr>
            <a:endParaRPr lang="hu-H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= véges-történeti „racionalitás”        ↔         reflexív „értelem” (</a:t>
            </a:r>
            <a:r>
              <a:rPr lang="hu-HU" sz="4500" i="1" dirty="0" err="1" smtClean="0">
                <a:latin typeface="Times New Roman" pitchFamily="18" charset="0"/>
                <a:cs typeface="Times New Roman" pitchFamily="18" charset="0"/>
              </a:rPr>
              <a:t>Verstand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) és „ész” (</a:t>
            </a:r>
            <a:r>
              <a:rPr lang="hu-HU" sz="4500" i="1" dirty="0" err="1" smtClean="0">
                <a:latin typeface="Times New Roman" pitchFamily="18" charset="0"/>
                <a:cs typeface="Times New Roman" pitchFamily="18" charset="0"/>
              </a:rPr>
              <a:t>Vernunft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≠ „irracionalizmus 		          ↔         a szemlélődő-teoretikus hagyomány ellenében </a:t>
            </a:r>
          </a:p>
          <a:p>
            <a:pPr>
              <a:buNone/>
            </a:pPr>
            <a:r>
              <a:rPr lang="hu-HU" sz="3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4500" i="1" dirty="0" err="1" smtClean="0">
                <a:latin typeface="Times New Roman" pitchFamily="18" charset="0"/>
                <a:cs typeface="Times New Roman" pitchFamily="18" charset="0"/>
              </a:rPr>
              <a:t>Zoon</a:t>
            </a:r>
            <a:r>
              <a:rPr lang="hu-HU" sz="4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500" i="1" dirty="0" err="1" smtClean="0">
                <a:latin typeface="Times New Roman" pitchFamily="18" charset="0"/>
                <a:cs typeface="Times New Roman" pitchFamily="18" charset="0"/>
              </a:rPr>
              <a:t>logon</a:t>
            </a:r>
            <a:r>
              <a:rPr lang="hu-HU" sz="4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500" i="1" dirty="0" err="1" smtClean="0">
                <a:latin typeface="Times New Roman" pitchFamily="18" charset="0"/>
                <a:cs typeface="Times New Roman" pitchFamily="18" charset="0"/>
              </a:rPr>
              <a:t>echon</a:t>
            </a:r>
            <a:r>
              <a:rPr lang="hu-HU" sz="45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„Az ember eszes lény” ↔ </a:t>
            </a:r>
            <a:r>
              <a:rPr lang="hu-HU" sz="4500" i="1" dirty="0" smtClean="0">
                <a:latin typeface="Times New Roman" pitchFamily="18" charset="0"/>
                <a:cs typeface="Times New Roman" pitchFamily="18" charset="0"/>
              </a:rPr>
              <a:t>„logosszal”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 bír: </a:t>
            </a:r>
            <a:r>
              <a:rPr lang="hu-HU" sz="4500" dirty="0" err="1" smtClean="0">
                <a:latin typeface="Times New Roman" pitchFamily="18" charset="0"/>
                <a:cs typeface="Times New Roman" pitchFamily="18" charset="0"/>
              </a:rPr>
              <a:t>megértő-értelmező-beszélő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 lény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A hermeneutika </a:t>
            </a: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gyakorlati-dialogikus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fordulata – </a:t>
            </a: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Gadamer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hu-H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3800" dirty="0" err="1" smtClean="0">
                <a:latin typeface="Times New Roman" pitchFamily="18" charset="0"/>
                <a:cs typeface="Times New Roman" pitchFamily="18" charset="0"/>
              </a:rPr>
              <a:t>Gadamer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: a hermeneutika gyakorlati, </a:t>
            </a:r>
            <a:r>
              <a:rPr lang="hu-HU" sz="3800" dirty="0" err="1" smtClean="0">
                <a:latin typeface="Times New Roman" pitchFamily="18" charset="0"/>
                <a:cs typeface="Times New Roman" pitchFamily="18" charset="0"/>
              </a:rPr>
              <a:t>etikai-társadalmi-politikai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 jelentőségre tesz szert 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A megértés egyfajta </a:t>
            </a:r>
            <a:r>
              <a:rPr lang="hu-HU" sz="3800" i="1" dirty="0" err="1" smtClean="0">
                <a:latin typeface="Times New Roman" pitchFamily="18" charset="0"/>
                <a:cs typeface="Times New Roman" pitchFamily="18" charset="0"/>
              </a:rPr>
              <a:t>phroneszisz</a:t>
            </a:r>
            <a:r>
              <a:rPr lang="hu-HU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(gyakorlati ész – Arisztotelész)   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↔ absztrakt-elméleti tudás</a:t>
            </a:r>
          </a:p>
          <a:p>
            <a:pPr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   										      a közösség </a:t>
            </a:r>
            <a:r>
              <a:rPr lang="hu-HU" sz="3400" i="1" dirty="0" smtClean="0">
                <a:latin typeface="Times New Roman" pitchFamily="18" charset="0"/>
                <a:cs typeface="Times New Roman" pitchFamily="18" charset="0"/>
              </a:rPr>
              <a:t>ethosz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ának elsajátításán alapuló tudásforma   	        ↔ technikai-mesterségbeli tudás</a:t>
            </a:r>
          </a:p>
          <a:p>
            <a:pPr lvl="0"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hu-HU" sz="3400" dirty="0" err="1" smtClean="0">
                <a:latin typeface="Times New Roman" pitchFamily="18" charset="0"/>
                <a:cs typeface="Times New Roman" pitchFamily="18" charset="0"/>
              </a:rPr>
              <a:t>applikatív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: a közvetített értelem alkalmazása az értelmező konkrét szituációjára = önmegértés </a:t>
            </a:r>
          </a:p>
          <a:p>
            <a:pPr lvl="0"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      „megtestesült ész és tudás”: nem elválasztható a keletkezett léttől (</a:t>
            </a:r>
            <a:r>
              <a:rPr lang="hu-HU" sz="3400" i="1" dirty="0" err="1" smtClean="0">
                <a:latin typeface="Times New Roman" pitchFamily="18" charset="0"/>
                <a:cs typeface="Times New Roman" pitchFamily="18" charset="0"/>
              </a:rPr>
              <a:t>gewordenes</a:t>
            </a:r>
            <a:r>
              <a:rPr lang="hu-H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400" i="1" dirty="0" err="1" smtClean="0">
                <a:latin typeface="Times New Roman" pitchFamily="18" charset="0"/>
                <a:cs typeface="Times New Roman" pitchFamily="18" charset="0"/>
              </a:rPr>
              <a:t>Sein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      általános és közös „érzék”: minden irányban (ízlés, moralitás, jog, politika) orientál </a:t>
            </a:r>
          </a:p>
          <a:p>
            <a:pPr lvl="0"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      etikai-politikai színezetű (miként a </a:t>
            </a:r>
            <a:r>
              <a:rPr lang="hu-HU" sz="3400" i="1" dirty="0" err="1" smtClean="0">
                <a:latin typeface="Times New Roman" pitchFamily="18" charset="0"/>
                <a:cs typeface="Times New Roman" pitchFamily="18" charset="0"/>
              </a:rPr>
              <a:t>phronészisz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Az (ön)megértés kontextusa: a bennünket megszólító hagyományok összefüggése </a:t>
            </a:r>
          </a:p>
          <a:p>
            <a:pPr lvl="0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a gyakorlati ész csak </a:t>
            </a:r>
            <a:r>
              <a:rPr lang="hu-HU" sz="3400" dirty="0" err="1" smtClean="0">
                <a:latin typeface="Times New Roman" pitchFamily="18" charset="0"/>
                <a:cs typeface="Times New Roman" pitchFamily="18" charset="0"/>
              </a:rPr>
              <a:t>dialogikusan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közvetíthető</a:t>
            </a:r>
          </a:p>
          <a:p>
            <a:pPr lvl="0"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  „racionalitás”, melyben konstitutív a múlttal és a kortársakkal folytatott igaz párbeszéd</a:t>
            </a:r>
          </a:p>
          <a:p>
            <a:pPr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3800" dirty="0" err="1" smtClean="0">
                <a:latin typeface="Times New Roman" pitchFamily="18" charset="0"/>
                <a:cs typeface="Times New Roman" pitchFamily="18" charset="0"/>
              </a:rPr>
              <a:t>dialogikus-gyakorlati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 ész jelentősége: 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társadalmi-kritikai töltete:</a:t>
            </a:r>
            <a:r>
              <a:rPr lang="hu-H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 a dialógusban létrejövő és megőrződő szolidaritás irányába mutat 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  			            = egy „hermeneutikai közösség” eszménye 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                                           → a párbeszédek mentén kiépülő társadalmi kötelékek jelentősége 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↔ szemben az „osztálynélküli társadalom” eszményével (</a:t>
            </a:r>
            <a:r>
              <a:rPr lang="hu-HU" sz="3800" dirty="0" err="1" smtClean="0">
                <a:latin typeface="Times New Roman" pitchFamily="18" charset="0"/>
                <a:cs typeface="Times New Roman" pitchFamily="18" charset="0"/>
              </a:rPr>
              <a:t>egalitarizmus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↔ szemben egy bürokratikusan integrált társadalom valóságával (</a:t>
            </a:r>
            <a:r>
              <a:rPr lang="hu-HU" sz="3800" dirty="0" err="1" smtClean="0">
                <a:latin typeface="Times New Roman" pitchFamily="18" charset="0"/>
                <a:cs typeface="Times New Roman" pitchFamily="18" charset="0"/>
              </a:rPr>
              <a:t>konstitucionalizmus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Gadamer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kordiagnózisa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980728"/>
            <a:ext cx="8820472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Korunk „a tudományok kora”</a:t>
            </a:r>
          </a:p>
          <a:p>
            <a:pPr lvl="0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	 – veszélyei: a tudomány táplálta technológia eluralkodik a társadalmon </a:t>
            </a: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	 – a közvélemény hathatós technikák révén való manipulálása </a:t>
            </a: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	 = gyakorlati-politikai ész aláásása </a:t>
            </a: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	 – morális és politikai orientációvesztés </a:t>
            </a: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	 – uralkodó passzivitás és konformizmus, vagy elfogult és vak aktivizmus</a:t>
            </a: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Mindkettő a gyakorlati-politikai megértés és belátás hiányáról tanúskodik!  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–  elvesztett orientáció helyére a tudomány és a szakértők bálványozása lép</a:t>
            </a: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          Maga a társadalmi és politikai gyakorlat van veszélyben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               a modern, technológiailag fejlett társadalmakban. </a:t>
            </a: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Hermeneutika és demokratizálás: </a:t>
            </a: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Gadamer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és </a:t>
            </a: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Rorty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hu-HU" sz="4500" dirty="0" err="1" smtClean="0">
                <a:latin typeface="Times New Roman" pitchFamily="18" charset="0"/>
                <a:cs typeface="Times New Roman" pitchFamily="18" charset="0"/>
              </a:rPr>
              <a:t>Rorty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: a filozófia új feladata 	 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3500" i="1" dirty="0" smtClean="0">
                <a:latin typeface="Times New Roman" pitchFamily="18" charset="0"/>
                <a:cs typeface="Times New Roman" pitchFamily="18" charset="0"/>
              </a:rPr>
              <a:t>PMN III. fej.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)       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→    </a:t>
            </a:r>
            <a:r>
              <a:rPr lang="hu-HU" sz="4500" dirty="0" err="1" smtClean="0">
                <a:latin typeface="Times New Roman" pitchFamily="18" charset="0"/>
                <a:cs typeface="Times New Roman" pitchFamily="18" charset="0"/>
              </a:rPr>
              <a:t>Gadamer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 hermeneutikáját veszi igénybe</a:t>
            </a:r>
          </a:p>
          <a:p>
            <a:pPr>
              <a:buNone/>
            </a:pPr>
            <a:endParaRPr lang="hu-H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Mindketten: képzés &amp; felelős, személyes döntéshozás      ↔       az objektív tudás ellenében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	A „filozófia fő feladata az, hogy igazolja … és védelmezze a gyakorlati és politikai észt a tudományon alapuló technológia uralma ellenében. Ez a filozófiai hermeneutika lényege.  … újra védelmébe veszi … a saját felelősségen alapuló döntéshozatalt, ahelyett, hogy átengedjük ezt a feladatot a szakértőnek” 		(</a:t>
            </a:r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Gadamer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 1975: 316; idézi R. J. Bernstein 1986: 348)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„A kísérlet, hogy … a morális ágens igazolásokra irányuló igényét valamely privilegizált tárgyterület objektív leírása révén válaszoljuk meg, … a rosszhiszeműség sajátos formája – sajátos módja annak, hogy a morális választást álismeretekkel helyettesítsük” 		(</a:t>
            </a:r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Rorty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 1980: 382-83)</a:t>
            </a:r>
            <a:r>
              <a:rPr lang="hu-HU" sz="4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Eltérnek: a morális-gyakorlati döntés feltételeit illetően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KÉPZÉS		</a:t>
            </a:r>
            <a:r>
              <a:rPr lang="hu-HU" sz="4500" dirty="0" err="1" smtClean="0">
                <a:latin typeface="Times New Roman" pitchFamily="18" charset="0"/>
                <a:cs typeface="Times New Roman" pitchFamily="18" charset="0"/>
              </a:rPr>
              <a:t>Gadamer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		       		 </a:t>
            </a:r>
            <a:r>
              <a:rPr lang="hu-HU" sz="4500" dirty="0" err="1" smtClean="0">
                <a:latin typeface="Times New Roman" pitchFamily="18" charset="0"/>
                <a:cs typeface="Times New Roman" pitchFamily="18" charset="0"/>
              </a:rPr>
              <a:t>Rorty</a:t>
            </a:r>
            <a:endParaRPr lang="hu-H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a (humanista) </a:t>
            </a:r>
            <a:r>
              <a:rPr lang="hu-HU" sz="4000" i="1" dirty="0" err="1" smtClean="0">
                <a:latin typeface="Times New Roman" pitchFamily="18" charset="0"/>
                <a:cs typeface="Times New Roman" pitchFamily="18" charset="0"/>
              </a:rPr>
              <a:t>sensus</a:t>
            </a:r>
            <a:r>
              <a:rPr lang="hu-H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000" i="1" dirty="0" err="1" smtClean="0">
                <a:latin typeface="Times New Roman" pitchFamily="18" charset="0"/>
                <a:cs typeface="Times New Roman" pitchFamily="18" charset="0"/>
              </a:rPr>
              <a:t>communis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 kiépítése 		képzelőerő kiterjesztése: 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általános és közös érzék a konkrét általános iránt	</a:t>
            </a:r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idioszinkratikus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, (romantikus) önteremtés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közösséget létesít				képzelőerő révén szolidaritás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az általánosba való felemelkedés 			a konvenciók elsajátítása (szocializáció), 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az idegenben felismerni a sajátot			majd a konvenciók áttörése (individualizáció)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„a helyes és a közjó iránti érzék … melyet 		„új, jobb, érdekesebb, gyümölcsözőbb 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az élet közössége révén szerzünk” (i. m.: 53) 	beszédmódok fellelésére  irányul” (360).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hu-H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4500" dirty="0" err="1" smtClean="0">
                <a:latin typeface="Times New Roman" pitchFamily="18" charset="0"/>
                <a:cs typeface="Times New Roman" pitchFamily="18" charset="0"/>
              </a:rPr>
              <a:t>Rorty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Kétfajta diskurzus: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episztemológiai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 / normál diskurzus: összemérés-egybevetés (</a:t>
            </a:r>
            <a:r>
              <a:rPr lang="hu-HU" sz="4000" i="1" dirty="0" err="1" smtClean="0">
                <a:latin typeface="Times New Roman" pitchFamily="18" charset="0"/>
                <a:cs typeface="Times New Roman" pitchFamily="18" charset="0"/>
              </a:rPr>
              <a:t>commensuration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			        alapja valamely konvenció követése = célorientált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        	    	</a:t>
            </a:r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) hermeneutikai / </a:t>
            </a:r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abnormál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 diskurzus: társalgás (</a:t>
            </a:r>
            <a:r>
              <a:rPr lang="hu-HU" sz="4000" i="1" dirty="0" err="1" smtClean="0">
                <a:latin typeface="Times New Roman" pitchFamily="18" charset="0"/>
                <a:cs typeface="Times New Roman" pitchFamily="18" charset="0"/>
              </a:rPr>
              <a:t>conversation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                  	        a konvenciókon való túllépést célozza = építő-önteremtő (1980: 316. </a:t>
            </a:r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skk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.) 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	„Az építő diskurzusnak … abnormálisnak </a:t>
            </a:r>
            <a:r>
              <a:rPr lang="hu-HU" sz="4000" i="1" dirty="0" smtClean="0">
                <a:latin typeface="Times New Roman" pitchFamily="18" charset="0"/>
                <a:cs typeface="Times New Roman" pitchFamily="18" charset="0"/>
              </a:rPr>
              <a:t>kell lennie, 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hu-H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4000" i="1" dirty="0" smtClean="0">
                <a:latin typeface="Times New Roman" pitchFamily="18" charset="0"/>
                <a:cs typeface="Times New Roman" pitchFamily="18" charset="0"/>
              </a:rPr>
              <a:t> feladata, 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hogy</a:t>
            </a:r>
            <a:r>
              <a:rPr lang="hu-H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kimozdítson bennünket régi önmagunkból az idegenszerűség erejénél fogva, hozzásegítsen bennünket ahhoz, hogy új lénnyé váljunk” (uo.)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Kétfajta közösség: 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i) az „</a:t>
            </a:r>
            <a:r>
              <a:rPr lang="hu-HU" sz="4000" i="1" dirty="0" err="1" smtClean="0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 – olyan csoport, melyet valamely közös cél elérésének kölcsönös 		        érdeke egyesít”		</a:t>
            </a:r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) a „</a:t>
            </a:r>
            <a:r>
              <a:rPr lang="hu-HU" sz="4000" i="1" dirty="0" err="1" smtClean="0">
                <a:latin typeface="Times New Roman" pitchFamily="18" charset="0"/>
                <a:cs typeface="Times New Roman" pitchFamily="18" charset="0"/>
              </a:rPr>
              <a:t>societas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 – olyan személyek [közössége], akiknek az útjai találkoztak az élet folyamán, s inkább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  az udvariasság</a:t>
            </a:r>
            <a:r>
              <a:rPr lang="hu-H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4000" i="1" dirty="0" err="1" smtClean="0">
                <a:latin typeface="Times New Roman" pitchFamily="18" charset="0"/>
                <a:cs typeface="Times New Roman" pitchFamily="18" charset="0"/>
              </a:rPr>
              <a:t>civility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), mintsem valamiféle közös cél … egyesíti őket” (1980: 318).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Privát- és közszféra elhatárolása 	↔ 	</a:t>
            </a:r>
            <a:r>
              <a:rPr lang="hu-HU" sz="4500" dirty="0" err="1" smtClean="0">
                <a:latin typeface="Times New Roman" pitchFamily="18" charset="0"/>
                <a:cs typeface="Times New Roman" pitchFamily="18" charset="0"/>
              </a:rPr>
              <a:t>Gadamer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 számára ez elfogadhatatlan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Demokratizálás:     </a:t>
            </a:r>
            <a:r>
              <a:rPr lang="hu-HU" sz="4500" dirty="0" err="1" smtClean="0">
                <a:latin typeface="Times New Roman" pitchFamily="18" charset="0"/>
                <a:cs typeface="Times New Roman" pitchFamily="18" charset="0"/>
              </a:rPr>
              <a:t>Gadamer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 				</a:t>
            </a:r>
            <a:r>
              <a:rPr lang="hu-HU" sz="4500" dirty="0" err="1" smtClean="0">
                <a:latin typeface="Times New Roman" pitchFamily="18" charset="0"/>
                <a:cs typeface="Times New Roman" pitchFamily="18" charset="0"/>
              </a:rPr>
              <a:t>Rorty</a:t>
            </a:r>
            <a:endParaRPr lang="hu-H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a részvétel kiterjesztése, gyakorlati ész 	szabad elkülönböződés (↔ ált. </a:t>
            </a:r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participáció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),  erős 					intézmények, utópikus </a:t>
            </a:r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egalitarizmus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, reményt éltető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= régi-új racionalitás 			társas érzületek 	= romantikus </a:t>
            </a:r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anti-racionalizmus</a:t>
            </a:r>
            <a:endParaRPr lang="hu-H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kollektivisztikusabb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 (↔ konzervatív) 		individualistább (↔ liberális)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59</Words>
  <Application>Microsoft Office PowerPoint</Application>
  <PresentationFormat>Diavetítés a képernyőre (4:3 oldalarány)</PresentationFormat>
  <Paragraphs>105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 A hermeneutika ontológiai igénye – Heidegger </vt:lpstr>
      <vt:lpstr> A hermeneutika gyakorlati-dialogikus fordulata – Gadamer  </vt:lpstr>
      <vt:lpstr> Gadamer kordiagnózisa  </vt:lpstr>
      <vt:lpstr> Hermeneutika és demokratizálás: Gadamer és Rorty  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Hermeneutika mint társadalomkritikai paradigmaváltás</dc:title>
  <dc:creator>User</dc:creator>
  <cp:lastModifiedBy>Miklos</cp:lastModifiedBy>
  <cp:revision>99</cp:revision>
  <dcterms:created xsi:type="dcterms:W3CDTF">2017-11-02T21:10:47Z</dcterms:created>
  <dcterms:modified xsi:type="dcterms:W3CDTF">2020-05-06T15:05:36Z</dcterms:modified>
</cp:coreProperties>
</file>