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D50B-E5EF-4D24-8AF6-4575516434D4}" type="datetimeFigureOut">
              <a:rPr lang="hu-HU" smtClean="0"/>
              <a:t>2020. 05. 05.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EBFA-F615-41C1-A03C-870DD80D26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5474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D50B-E5EF-4D24-8AF6-4575516434D4}" type="datetimeFigureOut">
              <a:rPr lang="hu-HU" smtClean="0"/>
              <a:t>2020. 05. 05.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EBFA-F615-41C1-A03C-870DD80D26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4392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D50B-E5EF-4D24-8AF6-4575516434D4}" type="datetimeFigureOut">
              <a:rPr lang="hu-HU" smtClean="0"/>
              <a:t>2020. 05. 05.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EBFA-F615-41C1-A03C-870DD80D26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0030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D50B-E5EF-4D24-8AF6-4575516434D4}" type="datetimeFigureOut">
              <a:rPr lang="hu-HU" smtClean="0"/>
              <a:t>2020. 05. 05.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EBFA-F615-41C1-A03C-870DD80D26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0987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D50B-E5EF-4D24-8AF6-4575516434D4}" type="datetimeFigureOut">
              <a:rPr lang="hu-HU" smtClean="0"/>
              <a:t>2020. 05. 05.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EBFA-F615-41C1-A03C-870DD80D26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7296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D50B-E5EF-4D24-8AF6-4575516434D4}" type="datetimeFigureOut">
              <a:rPr lang="hu-HU" smtClean="0"/>
              <a:t>2020. 05. 05.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EBFA-F615-41C1-A03C-870DD80D26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7570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D50B-E5EF-4D24-8AF6-4575516434D4}" type="datetimeFigureOut">
              <a:rPr lang="hu-HU" smtClean="0"/>
              <a:t>2020. 05. 05.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EBFA-F615-41C1-A03C-870DD80D26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1522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D50B-E5EF-4D24-8AF6-4575516434D4}" type="datetimeFigureOut">
              <a:rPr lang="hu-HU" smtClean="0"/>
              <a:t>2020. 05. 05.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EBFA-F615-41C1-A03C-870DD80D26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116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D50B-E5EF-4D24-8AF6-4575516434D4}" type="datetimeFigureOut">
              <a:rPr lang="hu-HU" smtClean="0"/>
              <a:t>2020. 05. 05.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EBFA-F615-41C1-A03C-870DD80D26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5091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D50B-E5EF-4D24-8AF6-4575516434D4}" type="datetimeFigureOut">
              <a:rPr lang="hu-HU" smtClean="0"/>
              <a:t>2020. 05. 05.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EBFA-F615-41C1-A03C-870DD80D26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720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9D50B-E5EF-4D24-8AF6-4575516434D4}" type="datetimeFigureOut">
              <a:rPr lang="hu-HU" smtClean="0"/>
              <a:t>2020. 05. 05.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E4EBFA-F615-41C1-A03C-870DD80D26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87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9D50B-E5EF-4D24-8AF6-4575516434D4}" type="datetimeFigureOut">
              <a:rPr lang="hu-HU" smtClean="0"/>
              <a:t>2020. 05. 05.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4EBFA-F615-41C1-A03C-870DD80D26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249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1080119"/>
          </a:xfrm>
        </p:spPr>
        <p:txBody>
          <a:bodyPr>
            <a:normAutofit/>
          </a:bodyPr>
          <a:lstStyle/>
          <a:p>
            <a:pPr algn="l"/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Ullmann: Az öncsalás ellen</a:t>
            </a:r>
            <a:endParaRPr lang="hu-H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964488" cy="5733256"/>
          </a:xfrm>
        </p:spPr>
        <p:txBody>
          <a:bodyPr>
            <a:noAutofit/>
          </a:bodyPr>
          <a:lstStyle/>
          <a:p>
            <a:pPr algn="l">
              <a:lnSpc>
                <a:spcPct val="107000"/>
              </a:lnSpc>
              <a:spcAft>
                <a:spcPts val="0"/>
              </a:spcAft>
              <a:tabLst>
                <a:tab pos="1359535" algn="l"/>
              </a:tabLst>
            </a:pPr>
            <a:r>
              <a:rPr lang="hu-HU" sz="18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Heidegger</a:t>
            </a:r>
            <a:r>
              <a:rPr lang="hu-HU" sz="1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:      emberi ittlét → 	i) </a:t>
            </a:r>
            <a:r>
              <a:rPr lang="hu-HU" sz="1800" dirty="0" err="1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inautenticitás</a:t>
            </a:r>
            <a:r>
              <a:rPr lang="hu-HU" sz="1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             ↔ 	</a:t>
            </a:r>
            <a:r>
              <a:rPr lang="hu-HU" sz="1800" dirty="0" err="1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ii</a:t>
            </a:r>
            <a:r>
              <a:rPr lang="hu-HU" sz="1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) </a:t>
            </a:r>
            <a:r>
              <a:rPr lang="hu-HU" sz="1800" dirty="0" err="1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autenticitás</a:t>
            </a:r>
            <a:r>
              <a:rPr lang="hu-HU" sz="1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endParaRPr lang="hu-HU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  <a:tabLst>
                <a:tab pos="1359535" algn="l"/>
              </a:tabLst>
            </a:pPr>
            <a:r>
              <a:rPr lang="hu-HU" sz="1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  <a:tabLst>
                <a:tab pos="1359535" algn="l"/>
              </a:tabLst>
            </a:pPr>
            <a:r>
              <a:rPr lang="hu-HU" sz="1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Az </a:t>
            </a:r>
            <a:r>
              <a:rPr lang="hu-HU" sz="18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autentikus önteremtés</a:t>
            </a:r>
            <a:r>
              <a:rPr lang="hu-HU" sz="1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: 	hiteles / valódi élet     --  </a:t>
            </a:r>
            <a:r>
              <a:rPr lang="hu-HU" sz="1800" u="sng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választás</a:t>
            </a:r>
            <a:r>
              <a:rPr lang="hu-HU" sz="1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, önmegvalósítás, öneszmélés,  </a:t>
            </a:r>
          </a:p>
          <a:p>
            <a:pPr algn="l">
              <a:lnSpc>
                <a:spcPct val="107000"/>
              </a:lnSpc>
              <a:spcAft>
                <a:spcPts val="0"/>
              </a:spcAft>
              <a:tabLst>
                <a:tab pos="1359535" algn="l"/>
              </a:tabLst>
            </a:pPr>
            <a:r>
              <a:rPr lang="hu-HU" sz="18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hu-HU" sz="18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                                                                                    </a:t>
            </a:r>
            <a:r>
              <a:rPr lang="hu-HU" sz="1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feladat elvállalása és elvégzése </a:t>
            </a:r>
            <a:endParaRPr lang="hu-HU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  <a:tabLst>
                <a:tab pos="1359535" algn="l"/>
              </a:tabLst>
            </a:pPr>
            <a:r>
              <a:rPr lang="hu-HU" sz="1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 ↔ </a:t>
            </a:r>
            <a:r>
              <a:rPr lang="hu-HU" sz="18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ellenmozgás</a:t>
            </a:r>
            <a:r>
              <a:rPr lang="hu-HU" sz="1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a világban ( élet- és  gondolkodási formákban) való </a:t>
            </a:r>
            <a:r>
              <a:rPr lang="hu-HU" sz="18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szétszóródással szemben </a:t>
            </a:r>
            <a:endParaRPr lang="hu-HU" sz="800" b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  <a:tabLst>
                <a:tab pos="1359535" algn="l"/>
              </a:tabLst>
            </a:pPr>
            <a:r>
              <a:rPr lang="hu-HU" sz="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sz="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  <a:tabLst>
                <a:tab pos="1359535" algn="l"/>
              </a:tabLst>
            </a:pPr>
            <a:r>
              <a:rPr lang="hu-HU" sz="1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⸺ </a:t>
            </a:r>
            <a:r>
              <a:rPr lang="hu-HU" sz="18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az autentikus én &amp; a világ</a:t>
            </a:r>
            <a:endParaRPr lang="hu-HU" sz="1800" dirty="0" smtClean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l">
              <a:lnSpc>
                <a:spcPct val="107000"/>
              </a:lnSpc>
              <a:spcAft>
                <a:spcPts val="0"/>
              </a:spcAft>
              <a:tabLst>
                <a:tab pos="1359535" algn="l"/>
              </a:tabLst>
            </a:pPr>
            <a:r>
              <a:rPr lang="hu-HU" sz="1600" dirty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hu-HU" sz="16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      az autentikus én: 	nem egy tény a világban </a:t>
            </a:r>
            <a:endParaRPr lang="hu-HU" sz="16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457200" algn="l">
              <a:lnSpc>
                <a:spcPct val="107000"/>
              </a:lnSpc>
              <a:spcAft>
                <a:spcPts val="0"/>
              </a:spcAft>
              <a:tabLst>
                <a:tab pos="1359535" algn="l"/>
              </a:tabLst>
            </a:pPr>
            <a:r>
              <a:rPr lang="hu-HU" sz="16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		</a:t>
            </a:r>
            <a:r>
              <a:rPr lang="hu-HU" sz="16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          ↔ </a:t>
            </a:r>
            <a:r>
              <a:rPr lang="hu-HU" sz="16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hanem a világ határán van ‒ számára a világ: horizont </a:t>
            </a:r>
            <a:endParaRPr lang="hu-HU" sz="16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457200" algn="l">
              <a:lnSpc>
                <a:spcPct val="107000"/>
              </a:lnSpc>
              <a:spcAft>
                <a:spcPts val="0"/>
              </a:spcAft>
              <a:tabLst>
                <a:tab pos="1359535" algn="l"/>
              </a:tabLst>
            </a:pPr>
            <a:r>
              <a:rPr lang="hu-HU" sz="16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		</a:t>
            </a:r>
            <a:r>
              <a:rPr lang="hu-HU" sz="16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               nincs </a:t>
            </a:r>
            <a:r>
              <a:rPr lang="hu-HU" sz="16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megragadható pozitív tartalma, </a:t>
            </a:r>
            <a:endParaRPr lang="hu-HU" sz="16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457200" algn="l">
              <a:lnSpc>
                <a:spcPct val="107000"/>
              </a:lnSpc>
              <a:spcAft>
                <a:spcPts val="0"/>
              </a:spcAft>
              <a:tabLst>
                <a:tab pos="1359535" algn="l"/>
              </a:tabLst>
            </a:pPr>
            <a:r>
              <a:rPr lang="hu-HU" sz="16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		</a:t>
            </a:r>
            <a:r>
              <a:rPr lang="hu-HU" sz="16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               nem </a:t>
            </a:r>
            <a:r>
              <a:rPr lang="hu-HU" sz="16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fogalmazható meg  ↔ mégis felhív valamire</a:t>
            </a:r>
            <a:endParaRPr lang="hu-HU" sz="16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457200" algn="l">
              <a:lnSpc>
                <a:spcPct val="107000"/>
              </a:lnSpc>
              <a:spcAft>
                <a:spcPts val="0"/>
              </a:spcAft>
              <a:tabLst>
                <a:tab pos="1359535" algn="l"/>
              </a:tabLst>
            </a:pPr>
            <a:endParaRPr lang="hu-HU" sz="800" b="1" dirty="0" smtClean="0">
              <a:solidFill>
                <a:schemeClr val="tx1"/>
              </a:solidFill>
              <a:effectLst/>
              <a:latin typeface="Times New Roman"/>
              <a:ea typeface="Calibri"/>
              <a:cs typeface="Times New Roman"/>
            </a:endParaRPr>
          </a:p>
          <a:p>
            <a:pPr marL="457200" algn="l">
              <a:lnSpc>
                <a:spcPct val="107000"/>
              </a:lnSpc>
              <a:spcAft>
                <a:spcPts val="0"/>
              </a:spcAft>
              <a:tabLst>
                <a:tab pos="1359535" algn="l"/>
              </a:tabLst>
            </a:pPr>
            <a:r>
              <a:rPr lang="hu-HU" sz="18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teljességgel személyes: </a:t>
            </a:r>
            <a:r>
              <a:rPr lang="hu-HU" sz="1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    a </a:t>
            </a:r>
            <a:r>
              <a:rPr lang="hu-HU" sz="18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bűntudatban 	&amp; 	a felelősségben</a:t>
            </a:r>
            <a:r>
              <a:rPr lang="hu-HU" sz="1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ölt formát: </a:t>
            </a:r>
            <a:endParaRPr lang="hu-HU" sz="1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457200" algn="l">
              <a:lnSpc>
                <a:spcPct val="107000"/>
              </a:lnSpc>
              <a:spcAft>
                <a:spcPts val="0"/>
              </a:spcAft>
              <a:tabLst>
                <a:tab pos="1359535" algn="l"/>
              </a:tabLst>
            </a:pPr>
            <a:r>
              <a:rPr lang="hu-HU" sz="1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             			 = </a:t>
            </a:r>
            <a:r>
              <a:rPr lang="hu-HU" sz="1800" i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elfordulás            </a:t>
            </a:r>
            <a:r>
              <a:rPr lang="hu-HU" sz="1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&amp;     	</a:t>
            </a:r>
            <a:r>
              <a:rPr lang="hu-HU" sz="1800" i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odafordulás </a:t>
            </a:r>
            <a:r>
              <a:rPr lang="hu-HU" sz="1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ahhoz, ami a dolgokon 	az </a:t>
            </a:r>
            <a:r>
              <a:rPr lang="hu-HU" sz="1800" dirty="0" err="1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inautentikus</a:t>
            </a:r>
            <a:r>
              <a:rPr lang="hu-HU" sz="1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szétszórtságtól </a:t>
            </a:r>
            <a:r>
              <a:rPr lang="hu-HU" sz="1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                       túl </a:t>
            </a:r>
            <a:r>
              <a:rPr lang="hu-HU" sz="18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Times New Roman"/>
              </a:rPr>
              <a:t>van: ahonnét egy hívás érkezik </a:t>
            </a:r>
            <a:endParaRPr lang="hu-H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62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Bevezetés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268760"/>
            <a:ext cx="9036496" cy="5589240"/>
          </a:xfrm>
        </p:spPr>
        <p:txBody>
          <a:bodyPr>
            <a:noAutofit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1800" dirty="0" smtClean="0">
                <a:effectLst/>
                <a:latin typeface="Times New Roman"/>
                <a:ea typeface="Calibri"/>
                <a:cs typeface="Times New Roman"/>
              </a:rPr>
              <a:t>Autentikus én: önteremtés           ↔   	túl van az újkori én-szubsztancián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1800" dirty="0" smtClean="0">
                <a:effectLst/>
                <a:latin typeface="Times New Roman"/>
                <a:ea typeface="Calibri"/>
                <a:cs typeface="Times New Roman"/>
              </a:rPr>
              <a:t>		                                túl van a „tárgyontológián”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1800" b="1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1800" b="1" dirty="0" smtClean="0">
                <a:effectLst/>
                <a:latin typeface="Times New Roman"/>
                <a:ea typeface="Calibri"/>
                <a:cs typeface="Times New Roman"/>
              </a:rPr>
              <a:t>→ lelkiismeret jelentősége</a:t>
            </a:r>
            <a:r>
              <a:rPr lang="hu-HU" sz="1800" dirty="0" smtClean="0">
                <a:effectLst/>
                <a:latin typeface="Times New Roman"/>
                <a:ea typeface="Calibri"/>
                <a:cs typeface="Times New Roman"/>
              </a:rPr>
              <a:t>:     a bűntudat &amp; felelősség mozgásában végbemenő öneszmélés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1800" dirty="0" smtClean="0">
                <a:effectLst/>
                <a:latin typeface="Times New Roman"/>
                <a:ea typeface="Calibri"/>
                <a:cs typeface="Times New Roman"/>
              </a:rPr>
              <a:t>		                   az ént nem feltárja-megvilágítja ↔ hanem </a:t>
            </a:r>
            <a:r>
              <a:rPr lang="hu-HU" sz="1800" b="1" i="1" dirty="0" smtClean="0">
                <a:effectLst/>
                <a:latin typeface="Times New Roman"/>
                <a:ea typeface="Calibri"/>
                <a:cs typeface="Times New Roman"/>
              </a:rPr>
              <a:t>megteremti</a:t>
            </a:r>
            <a:r>
              <a:rPr lang="hu-HU" sz="1800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endParaRPr lang="hu-HU" sz="1800" dirty="0">
              <a:ea typeface="Calibri"/>
              <a:cs typeface="Times New Roman"/>
            </a:endParaRPr>
          </a:p>
          <a:p>
            <a:pPr lvl="0">
              <a:lnSpc>
                <a:spcPct val="107000"/>
              </a:lnSpc>
              <a:buFont typeface="Times New Roman"/>
              <a:buChar char="—"/>
              <a:tabLst>
                <a:tab pos="1359535" algn="l"/>
              </a:tabLst>
            </a:pPr>
            <a:r>
              <a:rPr lang="hu-HU" sz="1800" dirty="0" smtClean="0">
                <a:effectLst/>
                <a:latin typeface="Times New Roman"/>
                <a:ea typeface="Calibri"/>
                <a:cs typeface="Times New Roman"/>
              </a:rPr>
              <a:t>egyetlen </a:t>
            </a:r>
            <a:r>
              <a:rPr lang="hu-HU" sz="1800" b="1" dirty="0" smtClean="0">
                <a:effectLst/>
                <a:latin typeface="Times New Roman"/>
                <a:ea typeface="Calibri"/>
                <a:cs typeface="Times New Roman"/>
              </a:rPr>
              <a:t>eszköze: az </a:t>
            </a:r>
            <a:r>
              <a:rPr lang="hu-HU" sz="1800" b="1" dirty="0" err="1" smtClean="0">
                <a:effectLst/>
                <a:latin typeface="Times New Roman"/>
                <a:ea typeface="Calibri"/>
                <a:cs typeface="Times New Roman"/>
              </a:rPr>
              <a:t>öncsalással-kábultsággal-kényelmes</a:t>
            </a:r>
            <a:r>
              <a:rPr lang="hu-HU" sz="1800" b="1" dirty="0" smtClean="0">
                <a:effectLst/>
                <a:latin typeface="Times New Roman"/>
                <a:ea typeface="Calibri"/>
                <a:cs typeface="Times New Roman"/>
              </a:rPr>
              <a:t> illúziókkal való leszámolás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18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sz="18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endParaRPr lang="hu-HU" sz="1800" b="1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1800" b="1" dirty="0" smtClean="0">
                <a:effectLst/>
                <a:latin typeface="Times New Roman"/>
                <a:ea typeface="Calibri"/>
                <a:cs typeface="Times New Roman"/>
              </a:rPr>
              <a:t>Az öncsalás három aspektusa: </a:t>
            </a:r>
            <a:endParaRPr lang="hu-HU" sz="800" dirty="0">
              <a:ea typeface="Calibri"/>
              <a:cs typeface="Times New Roman"/>
            </a:endParaRPr>
          </a:p>
          <a:p>
            <a:pPr marL="10668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8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sz="800" dirty="0">
              <a:ea typeface="Calibri"/>
              <a:cs typeface="Times New Roman"/>
            </a:endParaRPr>
          </a:p>
          <a:p>
            <a:pPr marL="106680" indent="0">
              <a:lnSpc>
                <a:spcPct val="150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1800" dirty="0" smtClean="0">
                <a:effectLst/>
                <a:latin typeface="Times New Roman"/>
                <a:ea typeface="Calibri"/>
                <a:cs typeface="Times New Roman"/>
              </a:rPr>
              <a:t>⸺ Kant autonómiafogalmán	→ </a:t>
            </a:r>
            <a:r>
              <a:rPr lang="hu-HU" sz="1800" i="1" dirty="0" smtClean="0">
                <a:effectLst/>
                <a:latin typeface="Times New Roman"/>
                <a:ea typeface="Calibri"/>
                <a:cs typeface="Times New Roman"/>
              </a:rPr>
              <a:t>1. A kategorikus imperatívusz és az öncsalás tilalma</a:t>
            </a:r>
            <a:endParaRPr lang="hu-HU" sz="1800" dirty="0">
              <a:ea typeface="Calibri"/>
              <a:cs typeface="Times New Roman"/>
            </a:endParaRPr>
          </a:p>
          <a:p>
            <a:pPr marL="106680" indent="0">
              <a:lnSpc>
                <a:spcPct val="150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1800" dirty="0" smtClean="0">
                <a:effectLst/>
                <a:latin typeface="Times New Roman"/>
                <a:ea typeface="Calibri"/>
                <a:cs typeface="Times New Roman"/>
              </a:rPr>
              <a:t>⸺ Heidegger pillanat-értelmezésén	           	    </a:t>
            </a:r>
            <a:r>
              <a:rPr lang="hu-HU" sz="1800" i="1" dirty="0" smtClean="0">
                <a:effectLst/>
                <a:latin typeface="Times New Roman"/>
                <a:ea typeface="Calibri"/>
                <a:cs typeface="Times New Roman"/>
              </a:rPr>
              <a:t>2. Az öncsalás </a:t>
            </a:r>
            <a:r>
              <a:rPr lang="hu-HU" sz="1800" i="1" dirty="0" err="1" smtClean="0">
                <a:effectLst/>
                <a:latin typeface="Times New Roman"/>
                <a:ea typeface="Calibri"/>
                <a:cs typeface="Times New Roman"/>
              </a:rPr>
              <a:t>időisége</a:t>
            </a:r>
            <a:endParaRPr lang="hu-HU" sz="1800" dirty="0">
              <a:ea typeface="Calibri"/>
              <a:cs typeface="Times New Roman"/>
            </a:endParaRPr>
          </a:p>
          <a:p>
            <a:pPr marL="106680" indent="0">
              <a:lnSpc>
                <a:spcPct val="150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1800" dirty="0" smtClean="0">
                <a:effectLst/>
                <a:latin typeface="Times New Roman"/>
                <a:ea typeface="Calibri"/>
                <a:cs typeface="Times New Roman"/>
              </a:rPr>
              <a:t>⸺ </a:t>
            </a:r>
            <a:r>
              <a:rPr lang="hu-HU" sz="1800" dirty="0" err="1" smtClean="0">
                <a:effectLst/>
                <a:latin typeface="Times New Roman"/>
                <a:ea typeface="Calibri"/>
                <a:cs typeface="Times New Roman"/>
              </a:rPr>
              <a:t>Levinas</a:t>
            </a:r>
            <a:r>
              <a:rPr lang="hu-HU" sz="1800" dirty="0" smtClean="0">
                <a:effectLst/>
                <a:latin typeface="Times New Roman"/>
                <a:ea typeface="Calibri"/>
                <a:cs typeface="Times New Roman"/>
              </a:rPr>
              <a:t> &amp; </a:t>
            </a:r>
            <a:r>
              <a:rPr lang="hu-HU" sz="1800" dirty="0" err="1" smtClean="0">
                <a:effectLst/>
                <a:latin typeface="Times New Roman"/>
                <a:ea typeface="Calibri"/>
                <a:cs typeface="Times New Roman"/>
              </a:rPr>
              <a:t>Patocka</a:t>
            </a:r>
            <a:r>
              <a:rPr lang="hu-HU" sz="1800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hu-HU" sz="1800" dirty="0" smtClean="0">
                <a:effectLst/>
                <a:latin typeface="Times New Roman"/>
                <a:ea typeface="Calibri"/>
                <a:cs typeface="Times New Roman"/>
              </a:rPr>
              <a:t>felelősség-fogalmán keresztül          </a:t>
            </a:r>
            <a:r>
              <a:rPr lang="hu-HU" sz="1800" i="1" dirty="0" smtClean="0">
                <a:effectLst/>
                <a:latin typeface="Times New Roman"/>
                <a:ea typeface="Calibri"/>
                <a:cs typeface="Times New Roman"/>
              </a:rPr>
              <a:t>3. Öncsalás és felelősség</a:t>
            </a:r>
            <a:endParaRPr lang="hu-HU" sz="1800" dirty="0">
              <a:ea typeface="Calibri"/>
              <a:cs typeface="Times New Roman"/>
            </a:endParaRPr>
          </a:p>
          <a:p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1721518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hu-HU" sz="3200" dirty="0" smtClean="0">
                <a:effectLst/>
                <a:latin typeface="Times New Roman"/>
                <a:ea typeface="Calibri"/>
              </a:rPr>
              <a:t>A kategorikus imperatívusz és az öncsalás tilalma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733256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Kant erkölcsfilozófiája: 	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moralitás (↔ legalitás) 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			autonómia 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	       		</a:t>
            </a:r>
            <a:r>
              <a:rPr lang="hu-HU" sz="2900" dirty="0" smtClean="0">
                <a:effectLst/>
                <a:latin typeface="Times New Roman"/>
                <a:ea typeface="Calibri"/>
                <a:cs typeface="Times New Roman"/>
              </a:rPr>
              <a:t>→ önálló, független erkölcsi személyiség követelménye</a:t>
            </a:r>
            <a:endParaRPr lang="hu-HU" sz="29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2900" dirty="0" smtClean="0">
                <a:effectLst/>
                <a:latin typeface="Times New Roman"/>
                <a:ea typeface="Calibri"/>
                <a:cs typeface="Times New Roman"/>
              </a:rPr>
              <a:t>			csakis a „belső” motívumok számítanak</a:t>
            </a:r>
            <a:endParaRPr lang="hu-HU" sz="29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2900" b="1" dirty="0" smtClean="0">
                <a:effectLst/>
                <a:latin typeface="Times New Roman"/>
                <a:ea typeface="Calibri"/>
                <a:cs typeface="Times New Roman"/>
              </a:rPr>
              <a:t>			</a:t>
            </a:r>
            <a:r>
              <a:rPr lang="hu-HU" sz="2900" dirty="0" smtClean="0">
                <a:effectLst/>
                <a:latin typeface="Times New Roman"/>
                <a:ea typeface="Calibri"/>
                <a:cs typeface="Times New Roman"/>
              </a:rPr>
              <a:t>a legsajátabb nézőpontba helyezkedve </a:t>
            </a:r>
            <a:endParaRPr lang="hu-HU" sz="29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	        		=  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a </a:t>
            </a: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„fenomenológiai perspektíva”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első leírása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A „</a:t>
            </a: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belső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” meghatározása  ⸺ </a:t>
            </a: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a szabadság negatív &amp; pozitív fogalma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: 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dirty="0">
              <a:ea typeface="Calibri"/>
              <a:cs typeface="Times New Roman"/>
            </a:endParaRPr>
          </a:p>
          <a:p>
            <a:pPr lvl="0">
              <a:lnSpc>
                <a:spcPct val="107000"/>
              </a:lnSpc>
              <a:buFont typeface="+mj-lt"/>
              <a:buAutoNum type="romanLcParenR"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függetlenedünk az érzéki késztetésektől / ösztönös hajtórugóktól / adott törvényektől </a:t>
            </a:r>
            <a:endParaRPr lang="hu-HU" dirty="0">
              <a:ea typeface="Calibri"/>
              <a:cs typeface="Times New Roman"/>
            </a:endParaRPr>
          </a:p>
          <a:p>
            <a:pPr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= az idegen meghatározó okoktól való mentesség </a:t>
            </a:r>
            <a:endParaRPr lang="hu-HU" dirty="0">
              <a:ea typeface="Calibri"/>
              <a:cs typeface="Times New Roman"/>
            </a:endParaRPr>
          </a:p>
          <a:p>
            <a:pPr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= szabadság negatív fogalma  </a:t>
            </a:r>
            <a:endParaRPr lang="hu-HU" dirty="0">
              <a:ea typeface="Calibri"/>
              <a:cs typeface="Times New Roman"/>
            </a:endParaRPr>
          </a:p>
          <a:p>
            <a:pPr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dirty="0">
              <a:ea typeface="Calibri"/>
              <a:cs typeface="Times New Roman"/>
            </a:endParaRPr>
          </a:p>
          <a:p>
            <a:pPr lvl="0">
              <a:lnSpc>
                <a:spcPct val="107000"/>
              </a:lnSpc>
              <a:buFont typeface="+mj-lt"/>
              <a:buAutoNum type="romanLcParenR"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e függetlenedés </a:t>
            </a:r>
            <a:r>
              <a:rPr lang="hu-HU" dirty="0" err="1" smtClean="0">
                <a:effectLst/>
                <a:latin typeface="Times New Roman"/>
                <a:ea typeface="Calibri"/>
                <a:cs typeface="Times New Roman"/>
              </a:rPr>
              <a:t>lehetőségfeltétele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: belátni az autonómiámat</a:t>
            </a:r>
            <a:endParaRPr lang="hu-HU" dirty="0">
              <a:ea typeface="Calibri"/>
              <a:cs typeface="Times New Roman"/>
            </a:endParaRPr>
          </a:p>
          <a:p>
            <a:pPr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= akaratom önmagának ad törvényt (a szabad akarat az erkölcsi törvények hatálya alatt áll)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     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= 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a szabadság pozitív fogalma 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E: ↔ nem a természet &amp; nem is a társadalom lát el törvénnyel 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   → hanem a gyakorlati eszem ad önmagának törvényt (= általános etika)</a:t>
            </a:r>
            <a:r>
              <a:rPr lang="hu-HU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0208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sz="2900" dirty="0">
                <a:solidFill>
                  <a:prstClr val="black"/>
                </a:solidFill>
                <a:latin typeface="Times New Roman"/>
                <a:ea typeface="Calibri"/>
              </a:rPr>
              <a:t>A kategorikus imperatívusz és az öncsalás tilalma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↔ </a:t>
            </a: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A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fenomenológiai perspektíva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: </a:t>
            </a:r>
            <a:r>
              <a:rPr lang="hu-HU" i="1" dirty="0" smtClean="0">
                <a:effectLst/>
                <a:latin typeface="Times New Roman"/>
                <a:ea typeface="Calibri"/>
                <a:cs typeface="Times New Roman"/>
              </a:rPr>
              <a:t>én adok magamnak törvényt itt és most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Erkölcsi tudatosulás  = 	</a:t>
            </a: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az önmagamban felfedezett erkölcsi törvény </a:t>
            </a:r>
            <a:endParaRPr lang="hu-HU" sz="17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1700" b="1" dirty="0" smtClean="0">
                <a:effectLst/>
                <a:latin typeface="Times New Roman"/>
                <a:ea typeface="Calibri"/>
                <a:cs typeface="Times New Roman"/>
              </a:rPr>
              <a:t>             </a:t>
            </a:r>
            <a:endParaRPr lang="hu-HU" sz="17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              → 	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i)</a:t>
            </a: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 tiszteletet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ébreszt maga iránt (= az egyetlen erkölcsi </a:t>
            </a:r>
            <a:r>
              <a:rPr lang="hu-HU" i="1" dirty="0" smtClean="0">
                <a:effectLst/>
                <a:latin typeface="Times New Roman"/>
                <a:ea typeface="Calibri"/>
                <a:cs typeface="Times New Roman"/>
              </a:rPr>
              <a:t>érzület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) </a:t>
            </a:r>
            <a:endParaRPr lang="hu-HU" sz="15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endParaRPr lang="hu-HU" sz="15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1500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hu-HU" dirty="0" err="1" smtClean="0">
                <a:effectLst/>
                <a:latin typeface="Times New Roman"/>
                <a:ea typeface="Calibri"/>
                <a:cs typeface="Times New Roman"/>
              </a:rPr>
              <a:t>ii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) érzéken-túliságával felkelti a </a:t>
            </a: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fenséges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érzetét </a:t>
            </a:r>
            <a:endParaRPr lang="hu-HU" sz="15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endParaRPr lang="hu-HU" sz="1500" dirty="0">
              <a:ea typeface="Calibri"/>
              <a:cs typeface="Times New Roman"/>
            </a:endParaRPr>
          </a:p>
          <a:p>
            <a:pPr marL="10668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     „A tiszta gyakorlati ész valódi mozgatórugója nem más, mint maga a tiszta morális törvény, </a:t>
            </a:r>
            <a:endParaRPr lang="hu-HU" dirty="0">
              <a:ea typeface="Calibri"/>
              <a:cs typeface="Times New Roman"/>
            </a:endParaRPr>
          </a:p>
          <a:p>
            <a:pPr marL="10668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       amennyiben megérezteti </a:t>
            </a: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saját érzékin-túli létezésünk fenségé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t.” (Kant) 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A fenséges </a:t>
            </a: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alapja önmagunkban rejlik: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	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önmagunk fölényében a bennünk lévő (&amp; a rajtunk kívüli) természettel szemben. 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fenséges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→ érzékfelettiségem tudatának felébresztése 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                  a moralitás tudatosulása 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               ‒ </a:t>
            </a: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a reflektáló </a:t>
            </a:r>
            <a:r>
              <a:rPr lang="hu-HU" b="1" dirty="0" err="1" smtClean="0">
                <a:effectLst/>
                <a:latin typeface="Times New Roman"/>
                <a:ea typeface="Calibri"/>
                <a:cs typeface="Times New Roman"/>
              </a:rPr>
              <a:t>ítélőerő</a:t>
            </a:r>
            <a:r>
              <a:rPr lang="hu-HU" dirty="0" err="1" smtClean="0">
                <a:effectLst/>
                <a:latin typeface="Times New Roman"/>
                <a:ea typeface="Calibri"/>
                <a:cs typeface="Times New Roman"/>
              </a:rPr>
              <a:t>n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(</a:t>
            </a:r>
            <a:r>
              <a:rPr lang="hu-HU" u="sng" dirty="0" smtClean="0">
                <a:latin typeface="Times New Roman"/>
                <a:ea typeface="Calibri"/>
                <a:cs typeface="Times New Roman"/>
              </a:rPr>
              <a:t>s</a:t>
            </a:r>
            <a:r>
              <a:rPr lang="hu-HU" u="sng" dirty="0" smtClean="0">
                <a:effectLst/>
                <a:latin typeface="Times New Roman"/>
                <a:ea typeface="Calibri"/>
                <a:cs typeface="Times New Roman"/>
              </a:rPr>
              <a:t> nem az értelmen / észen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) alapul = </a:t>
            </a: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teljességgel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személyes</a:t>
            </a:r>
            <a:endParaRPr lang="hu-HU" b="1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E: a </a:t>
            </a: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fenséges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tapasztalatában </a:t>
            </a: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legbensőbb szabadságom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jelenik meg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hu-HU" dirty="0" smtClean="0">
                <a:effectLst/>
                <a:latin typeface="Times New Roman"/>
                <a:ea typeface="Calibri"/>
              </a:rPr>
              <a:t>    = a </a:t>
            </a:r>
            <a:r>
              <a:rPr lang="hu-HU" b="1" dirty="0" smtClean="0">
                <a:effectLst/>
                <a:latin typeface="Times New Roman"/>
                <a:ea typeface="Calibri"/>
              </a:rPr>
              <a:t>fenomenológiai perspektíva moralitása</a:t>
            </a:r>
            <a:r>
              <a:rPr lang="hu-HU" dirty="0" smtClean="0">
                <a:effectLst/>
                <a:latin typeface="Times New Roman"/>
                <a:ea typeface="Calibri"/>
              </a:rPr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9197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sz="2900" dirty="0">
                <a:solidFill>
                  <a:prstClr val="black"/>
                </a:solidFill>
                <a:latin typeface="Times New Roman"/>
                <a:ea typeface="Calibri"/>
              </a:rPr>
              <a:t>A kategorikus imperatívusz és az öncsalás tilalma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616624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Az autonóm szabadság → </a:t>
            </a: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kategorikus imperatívusz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dirty="0" smtClean="0">
                <a:latin typeface="Times New Roman"/>
                <a:ea typeface="Calibri"/>
                <a:cs typeface="Times New Roman"/>
              </a:rPr>
              <a:t>           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tisztán </a:t>
            </a: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formális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= nem tartalmaz feltételt = tartalma: a törvény általánossága 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	    saját maxima általános törvényre emelése 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	 = a törvény eredete a belső belátás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b="1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b="1" dirty="0" smtClean="0">
                <a:latin typeface="Times New Roman"/>
                <a:ea typeface="Calibri"/>
                <a:cs typeface="Times New Roman"/>
              </a:rPr>
              <a:t>        </a:t>
            </a: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→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a külső, általános törvény csak a belső, személyes döntés alapján lehetséges 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Az alkalmazás kérdése: 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általános / formális elve alkalmazása egyedi esetekre</a:t>
            </a:r>
            <a:endParaRPr lang="hu-HU" sz="13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13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sz="13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Kant: a cselekvőt saját, egyedi, </a:t>
            </a: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belső szabadság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ának felfedezésére utalja</a:t>
            </a:r>
            <a:endParaRPr lang="hu-HU" dirty="0">
              <a:ea typeface="Calibri"/>
              <a:cs typeface="Times New Roman"/>
            </a:endParaRPr>
          </a:p>
          <a:p>
            <a:pPr marL="10668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→ </a:t>
            </a:r>
            <a:r>
              <a:rPr lang="hu-HU" u="sng" dirty="0" smtClean="0">
                <a:effectLst/>
                <a:latin typeface="Times New Roman"/>
                <a:ea typeface="Calibri"/>
                <a:cs typeface="Times New Roman"/>
              </a:rPr>
              <a:t>pozitív oldala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: érvényre juthat a szabadság &amp; az erkölcsi autonómia</a:t>
            </a:r>
            <a:endParaRPr lang="hu-HU" dirty="0">
              <a:ea typeface="Calibri"/>
              <a:cs typeface="Times New Roman"/>
            </a:endParaRPr>
          </a:p>
          <a:p>
            <a:pPr marL="10668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→ </a:t>
            </a:r>
            <a:r>
              <a:rPr lang="hu-HU" u="sng" dirty="0" smtClean="0">
                <a:effectLst/>
                <a:latin typeface="Times New Roman"/>
                <a:ea typeface="Calibri"/>
                <a:cs typeface="Times New Roman"/>
              </a:rPr>
              <a:t>negatív oldala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: az </a:t>
            </a: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öncsalás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 veszélye 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	   </a:t>
            </a:r>
            <a:r>
              <a:rPr lang="hu-HU" sz="2600" dirty="0" smtClean="0">
                <a:effectLst/>
                <a:latin typeface="Times New Roman"/>
                <a:ea typeface="Calibri"/>
                <a:cs typeface="Times New Roman"/>
              </a:rPr>
              <a:t>(a hajlamé, mely kedvező színben láttat bennünket magunk előtt -   </a:t>
            </a:r>
            <a:endParaRPr lang="hu-HU" sz="26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2600" dirty="0" smtClean="0">
                <a:effectLst/>
                <a:latin typeface="Times New Roman"/>
                <a:ea typeface="Calibri"/>
                <a:cs typeface="Times New Roman"/>
              </a:rPr>
              <a:t>	    önszeretet, önféltés, kényelem)</a:t>
            </a:r>
            <a:endParaRPr lang="hu-HU" sz="26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endParaRPr lang="hu-HU" dirty="0" smtClean="0">
              <a:effectLst/>
              <a:latin typeface="Times New Roman"/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Kései 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Kant: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Az igazi veszély   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magában az akaratban rejlik↔ nem az érzéki hajlamokban </a:t>
            </a:r>
            <a:endParaRPr lang="hu-HU" dirty="0">
              <a:ea typeface="Calibri"/>
              <a:cs typeface="Times New Roman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841212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hu-HU" sz="2900" dirty="0">
                <a:solidFill>
                  <a:prstClr val="black"/>
                </a:solidFill>
                <a:latin typeface="Times New Roman"/>
                <a:ea typeface="Calibri"/>
              </a:rPr>
              <a:t>A kategorikus imperatívusz és az öncsalás tilalma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2000" b="1" dirty="0" smtClean="0">
                <a:effectLst/>
                <a:latin typeface="Times New Roman"/>
                <a:ea typeface="Calibri"/>
                <a:cs typeface="Times New Roman"/>
              </a:rPr>
              <a:t>A bűn eredete: magához a szabadsághoz tartozik </a:t>
            </a:r>
            <a:endParaRPr lang="hu-HU" sz="20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2000" dirty="0" smtClean="0">
                <a:effectLst/>
                <a:latin typeface="Times New Roman"/>
                <a:ea typeface="Calibri"/>
                <a:cs typeface="Times New Roman"/>
              </a:rPr>
              <a:t>→ a bűn áthárítása az érzékiségre  /   rossz akaratra: 	 öncsalás </a:t>
            </a:r>
            <a:endParaRPr lang="hu-HU" sz="20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2000" dirty="0" smtClean="0">
                <a:effectLst/>
                <a:latin typeface="Times New Roman"/>
                <a:ea typeface="Calibri"/>
                <a:cs typeface="Times New Roman"/>
              </a:rPr>
              <a:t>                                  (túl keveset  ↔  túl sokat állít) = önmagunk felmentése</a:t>
            </a:r>
            <a:endParaRPr lang="hu-HU" sz="20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20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sz="20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2000" b="1" dirty="0" smtClean="0">
                <a:effectLst/>
                <a:latin typeface="Times New Roman"/>
                <a:ea typeface="Calibri"/>
                <a:cs typeface="Times New Roman"/>
              </a:rPr>
              <a:t>az ember</a:t>
            </a:r>
            <a:r>
              <a:rPr lang="hu-HU" sz="2000" dirty="0" smtClean="0">
                <a:effectLst/>
                <a:latin typeface="Times New Roman"/>
                <a:ea typeface="Calibri"/>
                <a:cs typeface="Times New Roman"/>
              </a:rPr>
              <a:t>:                     hajlam a jóra      + 	moralitását illetően megtéveszti magát </a:t>
            </a:r>
            <a:endParaRPr lang="hu-HU" sz="20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2000" dirty="0" smtClean="0">
                <a:effectLst/>
                <a:latin typeface="Times New Roman"/>
                <a:ea typeface="Calibri"/>
                <a:cs typeface="Times New Roman"/>
              </a:rPr>
              <a:t>                                   = a szív eltévelyedése: hajlammá váló öncsalás</a:t>
            </a:r>
            <a:endParaRPr lang="hu-HU" sz="20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2000" dirty="0" smtClean="0">
                <a:effectLst/>
                <a:latin typeface="Times New Roman"/>
                <a:ea typeface="Calibri"/>
                <a:cs typeface="Times New Roman"/>
              </a:rPr>
              <a:t>                                 ↔ nem tulajdonképpeni gonoszság </a:t>
            </a:r>
            <a:endParaRPr lang="hu-HU" sz="20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1359535" algn="l"/>
              </a:tabLst>
            </a:pPr>
            <a:r>
              <a:rPr lang="hu-HU" sz="2000" dirty="0" smtClean="0">
                <a:effectLst/>
                <a:latin typeface="Times New Roman"/>
                <a:ea typeface="Calibri"/>
                <a:cs typeface="Times New Roman"/>
              </a:rPr>
              <a:t>                                 → mégis e „gyökeres rosszból” ered minden egyéb vétek és bűn</a:t>
            </a:r>
            <a:endParaRPr lang="hu-HU" sz="20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41597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>
                <a:effectLst/>
                <a:latin typeface="Times New Roman"/>
                <a:ea typeface="Calibri"/>
              </a:rPr>
              <a:t>Az öncsalás </a:t>
            </a:r>
            <a:r>
              <a:rPr lang="hu-HU" sz="3200" dirty="0" err="1" smtClean="0">
                <a:effectLst/>
                <a:latin typeface="Times New Roman"/>
                <a:ea typeface="Calibri"/>
              </a:rPr>
              <a:t>időisége</a:t>
            </a:r>
            <a:r>
              <a:rPr lang="hu-HU" sz="3200" dirty="0" smtClean="0">
                <a:effectLst/>
                <a:latin typeface="Times New Roman"/>
                <a:ea typeface="Calibri"/>
              </a:rPr>
              <a:t> 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412776"/>
            <a:ext cx="9036496" cy="5328592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Az öncsalás idői aspektusa:</a:t>
            </a: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 	a halogatás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						</a:t>
            </a:r>
            <a:r>
              <a:rPr lang="hu-HU" sz="2600" dirty="0" smtClean="0">
                <a:effectLst/>
                <a:latin typeface="Times New Roman"/>
                <a:ea typeface="Calibri"/>
                <a:cs typeface="Times New Roman"/>
              </a:rPr>
              <a:t>(„még van rá idő / most nem a legalkalmasabb a pillant…”)</a:t>
            </a:r>
            <a:endParaRPr lang="hu-HU" sz="26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moralitás követelménye:         i) a maxima általános törvényként érvényesülhessen 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				                   + </a:t>
            </a:r>
            <a:r>
              <a:rPr lang="hu-HU" dirty="0" err="1" smtClean="0">
                <a:effectLst/>
                <a:latin typeface="Times New Roman"/>
                <a:ea typeface="Calibri"/>
                <a:cs typeface="Times New Roman"/>
              </a:rPr>
              <a:t>ii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) akkor, amikor meg kell történnie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→ A pillanat (</a:t>
            </a:r>
            <a:r>
              <a:rPr lang="hu-HU" i="1" dirty="0" err="1" smtClean="0">
                <a:effectLst/>
                <a:latin typeface="Times New Roman"/>
                <a:ea typeface="Calibri"/>
                <a:cs typeface="Times New Roman"/>
              </a:rPr>
              <a:t>Augenblick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)</a:t>
            </a: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 fogalmának heideggeri értelmezése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: </a:t>
            </a:r>
            <a:endParaRPr lang="hu-HU" dirty="0">
              <a:ea typeface="Calibri"/>
              <a:cs typeface="Times New Roman"/>
            </a:endParaRPr>
          </a:p>
          <a:p>
            <a:pPr marL="55626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Ittlét: 	tulajdonképpeniség     &amp;      nem-tulajdonképpeniség létmódjai </a:t>
            </a:r>
            <a:endParaRPr lang="hu-HU" dirty="0">
              <a:ea typeface="Calibri"/>
              <a:cs typeface="Times New Roman"/>
            </a:endParaRPr>
          </a:p>
          <a:p>
            <a:pPr marL="55626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		→ az </a:t>
            </a:r>
            <a:r>
              <a:rPr lang="hu-HU" i="1" dirty="0" err="1" smtClean="0">
                <a:effectLst/>
                <a:latin typeface="Times New Roman"/>
                <a:ea typeface="Calibri"/>
                <a:cs typeface="Times New Roman"/>
              </a:rPr>
              <a:t>enyémvalóságon</a:t>
            </a:r>
            <a:r>
              <a:rPr lang="hu-HU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(</a:t>
            </a:r>
            <a:r>
              <a:rPr lang="hu-HU" i="1" dirty="0" err="1" smtClean="0">
                <a:effectLst/>
                <a:latin typeface="Times New Roman"/>
                <a:ea typeface="Calibri"/>
                <a:cs typeface="Times New Roman"/>
              </a:rPr>
              <a:t>Jemeinigkeit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)</a:t>
            </a:r>
            <a:r>
              <a:rPr lang="hu-HU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alapulnak 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				= az én magam = maga a fenomenológiai perspektíva 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b="1" dirty="0" smtClean="0">
                <a:effectLst/>
                <a:latin typeface="Times New Roman"/>
                <a:ea typeface="Calibri"/>
                <a:cs typeface="Times New Roman"/>
              </a:rPr>
              <a:t>Az idő két fogalma</a:t>
            </a: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: általános-természeti idő ↔ életösszefüggés ideje </a:t>
            </a:r>
            <a:endParaRPr lang="hu-HU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				        =  </a:t>
            </a:r>
            <a:r>
              <a:rPr lang="hu-HU" i="1" dirty="0" err="1" smtClean="0">
                <a:effectLst/>
                <a:latin typeface="Times New Roman"/>
                <a:ea typeface="Calibri"/>
                <a:cs typeface="Times New Roman"/>
              </a:rPr>
              <a:t>kronosz</a:t>
            </a:r>
            <a:r>
              <a:rPr lang="hu-HU" i="1" dirty="0" smtClean="0">
                <a:effectLst/>
                <a:latin typeface="Times New Roman"/>
                <a:ea typeface="Calibri"/>
                <a:cs typeface="Times New Roman"/>
              </a:rPr>
              <a:t> 		 ↔   </a:t>
            </a:r>
            <a:r>
              <a:rPr lang="hu-HU" i="1" dirty="0" err="1" smtClean="0">
                <a:effectLst/>
                <a:latin typeface="Times New Roman"/>
                <a:ea typeface="Calibri"/>
                <a:cs typeface="Times New Roman"/>
              </a:rPr>
              <a:t>kairosz</a:t>
            </a:r>
            <a:r>
              <a:rPr lang="hu-HU" i="1" dirty="0" smtClean="0">
                <a:effectLst/>
                <a:latin typeface="Times New Roman"/>
                <a:ea typeface="Calibri"/>
                <a:cs typeface="Times New Roman"/>
              </a:rPr>
              <a:t> </a:t>
            </a:r>
            <a:r>
              <a:rPr lang="hu-HU" sz="2600" dirty="0" smtClean="0">
                <a:effectLst/>
                <a:latin typeface="Times New Roman"/>
                <a:ea typeface="Calibri"/>
                <a:cs typeface="Times New Roman"/>
              </a:rPr>
              <a:t>(alkalmas időpont, kedvező pillanat)</a:t>
            </a:r>
            <a:endParaRPr lang="hu-HU" sz="2600" dirty="0">
              <a:ea typeface="Calibri"/>
              <a:cs typeface="Times New Roman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3103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hu-HU" sz="3200" dirty="0">
                <a:solidFill>
                  <a:prstClr val="black"/>
                </a:solidFill>
                <a:latin typeface="Times New Roman"/>
                <a:ea typeface="Calibri"/>
              </a:rPr>
              <a:t>Az öncsalás </a:t>
            </a:r>
            <a:r>
              <a:rPr lang="hu-HU" sz="3200" dirty="0" err="1">
                <a:solidFill>
                  <a:prstClr val="black"/>
                </a:solidFill>
                <a:latin typeface="Times New Roman"/>
                <a:ea typeface="Calibri"/>
              </a:rPr>
              <a:t>időisége</a:t>
            </a:r>
            <a:r>
              <a:rPr lang="hu-HU" sz="3200" dirty="0">
                <a:solidFill>
                  <a:prstClr val="black"/>
                </a:solidFill>
                <a:latin typeface="Times New Roman"/>
                <a:ea typeface="Calibri"/>
              </a:rPr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908720"/>
            <a:ext cx="9036496" cy="5949280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sz="3800" b="1" dirty="0" smtClean="0">
                <a:effectLst/>
                <a:latin typeface="Times New Roman"/>
                <a:ea typeface="Calibri"/>
                <a:cs typeface="Times New Roman"/>
              </a:rPr>
              <a:t>nem-tulajdonképpeni </a:t>
            </a:r>
            <a:r>
              <a:rPr lang="hu-HU" sz="3800" b="1" dirty="0" err="1" smtClean="0">
                <a:effectLst/>
                <a:latin typeface="Times New Roman"/>
                <a:ea typeface="Calibri"/>
                <a:cs typeface="Times New Roman"/>
              </a:rPr>
              <a:t>időiség</a:t>
            </a: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:   </a:t>
            </a:r>
            <a:r>
              <a:rPr lang="hu-HU" sz="3800" u="sng" dirty="0" smtClean="0">
                <a:effectLst/>
                <a:latin typeface="Times New Roman"/>
                <a:ea typeface="Calibri"/>
                <a:cs typeface="Times New Roman"/>
              </a:rPr>
              <a:t>kronológiai</a:t>
            </a: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      ↔   </a:t>
            </a:r>
            <a:r>
              <a:rPr lang="hu-HU" sz="3800" b="1" dirty="0" smtClean="0">
                <a:effectLst/>
                <a:latin typeface="Times New Roman"/>
                <a:ea typeface="Calibri"/>
                <a:cs typeface="Times New Roman"/>
              </a:rPr>
              <a:t>tulajdonképpeni </a:t>
            </a:r>
            <a:r>
              <a:rPr lang="hu-HU" sz="3800" b="1" dirty="0" err="1" smtClean="0">
                <a:effectLst/>
                <a:latin typeface="Times New Roman"/>
                <a:ea typeface="Calibri"/>
                <a:cs typeface="Times New Roman"/>
              </a:rPr>
              <a:t>időiség</a:t>
            </a: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: </a:t>
            </a:r>
            <a:r>
              <a:rPr lang="hu-HU" sz="3800" u="sng" dirty="0" err="1" smtClean="0">
                <a:effectLst/>
                <a:latin typeface="Times New Roman"/>
                <a:ea typeface="Calibri"/>
                <a:cs typeface="Times New Roman"/>
              </a:rPr>
              <a:t>kairotikus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				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3800" dirty="0" smtClean="0">
                <a:latin typeface="Times New Roman"/>
                <a:ea typeface="Calibri"/>
                <a:cs typeface="Times New Roman"/>
              </a:rPr>
              <a:t>            	      </a:t>
            </a: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felejtés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3800" dirty="0" smtClean="0">
                <a:latin typeface="Times New Roman"/>
                <a:ea typeface="Calibri"/>
                <a:cs typeface="Times New Roman"/>
              </a:rPr>
              <a:t>       </a:t>
            </a: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     ↔   ismétlés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				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3800" dirty="0" smtClean="0">
                <a:latin typeface="Times New Roman"/>
                <a:ea typeface="Calibri"/>
                <a:cs typeface="Times New Roman"/>
              </a:rPr>
              <a:t>            	      </a:t>
            </a: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meg-jelenítés   ↔   pillanat     -- közös: az elhatározottság </a:t>
            </a:r>
            <a:r>
              <a:rPr lang="hu-HU" sz="3800" dirty="0" smtClean="0">
                <a:latin typeface="Times New Roman"/>
                <a:ea typeface="Calibri"/>
                <a:cs typeface="Times New Roman"/>
              </a:rPr>
              <a:t>  </a:t>
            </a: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				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3800" dirty="0" smtClean="0">
                <a:latin typeface="Times New Roman"/>
                <a:ea typeface="Calibri"/>
                <a:cs typeface="Times New Roman"/>
              </a:rPr>
              <a:t>            	      </a:t>
            </a: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várás	               ↔   előrefutás</a:t>
            </a:r>
            <a:endParaRPr lang="hu-HU" sz="17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sz="1700" dirty="0" smtClean="0">
                <a:effectLst/>
                <a:latin typeface="Times New Roman"/>
                <a:ea typeface="Calibri"/>
                <a:cs typeface="Times New Roman"/>
              </a:rPr>
              <a:t>							 </a:t>
            </a:r>
            <a:endParaRPr lang="hu-HU" sz="17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A </a:t>
            </a:r>
            <a:r>
              <a:rPr lang="hu-HU" sz="3800" b="1" dirty="0" smtClean="0">
                <a:effectLst/>
                <a:latin typeface="Times New Roman"/>
                <a:ea typeface="Calibri"/>
                <a:cs typeface="Times New Roman"/>
              </a:rPr>
              <a:t>pillanat</a:t>
            </a: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: a tulajdonképpeni jelen = elhatározottságban </a:t>
            </a:r>
            <a:r>
              <a:rPr lang="hu-HU" sz="3800" dirty="0" err="1" smtClean="0">
                <a:effectLst/>
                <a:latin typeface="Times New Roman"/>
                <a:ea typeface="Calibri"/>
                <a:cs typeface="Times New Roman"/>
              </a:rPr>
              <a:t>vállalt-megélt</a:t>
            </a:r>
            <a:r>
              <a:rPr lang="hu-HU" sz="3800" dirty="0" err="1" smtClean="0">
                <a:latin typeface="Times New Roman"/>
                <a:ea typeface="Calibri"/>
                <a:cs typeface="Times New Roman"/>
              </a:rPr>
              <a:t>-</a:t>
            </a:r>
            <a:r>
              <a:rPr lang="hu-HU" sz="3800" dirty="0" err="1" smtClean="0">
                <a:effectLst/>
                <a:latin typeface="Times New Roman"/>
                <a:ea typeface="Calibri"/>
                <a:cs typeface="Times New Roman"/>
              </a:rPr>
              <a:t>választott</a:t>
            </a: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 jelen szituáció 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				</a:t>
            </a:r>
            <a:r>
              <a:rPr lang="hu-HU" sz="3800" dirty="0">
                <a:latin typeface="Times New Roman"/>
                <a:ea typeface="Calibri"/>
                <a:cs typeface="Times New Roman"/>
              </a:rPr>
              <a:t> </a:t>
            </a:r>
            <a:r>
              <a:rPr lang="hu-HU" sz="3800" dirty="0" smtClean="0">
                <a:latin typeface="Times New Roman"/>
                <a:ea typeface="Calibri"/>
                <a:cs typeface="Times New Roman"/>
              </a:rPr>
              <a:t>                       </a:t>
            </a: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= nem-kitérés a helyzetből adódó követelményekkel szemben 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sz="3800" b="1" dirty="0" smtClean="0">
                <a:effectLst/>
                <a:latin typeface="Times New Roman"/>
                <a:ea typeface="Calibri"/>
                <a:cs typeface="Times New Roman"/>
              </a:rPr>
              <a:t>Kierkegaard</a:t>
            </a: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: az örökkévalóság betörése az időbe </a:t>
            </a:r>
            <a:r>
              <a:rPr lang="hu-HU" sz="38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↔   </a:t>
            </a:r>
            <a:r>
              <a:rPr lang="hu-HU" sz="3800" b="1" dirty="0" smtClean="0">
                <a:effectLst/>
                <a:latin typeface="Times New Roman"/>
                <a:ea typeface="Calibri"/>
                <a:cs typeface="Times New Roman"/>
              </a:rPr>
              <a:t>Heidegger</a:t>
            </a: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: a valóságos életidő betörése 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					   	             a tulajdonképpeni élet idejével való szembesülés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sz="17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sz="17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dirty="0" smtClean="0">
                <a:effectLst/>
                <a:latin typeface="Times New Roman"/>
                <a:ea typeface="Calibri"/>
                <a:cs typeface="Times New Roman"/>
              </a:rPr>
              <a:t>					</a:t>
            </a:r>
            <a:r>
              <a:rPr lang="hu-HU" sz="3400" dirty="0" smtClean="0">
                <a:effectLst/>
                <a:latin typeface="Times New Roman"/>
                <a:ea typeface="Calibri"/>
                <a:cs typeface="Times New Roman"/>
              </a:rPr>
              <a:t>nem lehet tartalmilag meghatározni: kizárólag én valósíthatom meg</a:t>
            </a:r>
            <a:endParaRPr lang="hu-HU" sz="34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sz="3400" dirty="0" smtClean="0">
                <a:effectLst/>
                <a:latin typeface="Times New Roman"/>
                <a:ea typeface="Calibri"/>
                <a:cs typeface="Times New Roman"/>
              </a:rPr>
              <a:t>					→ csak negatívumokban fejeződhet ki: felszólításokban, mit ne tegyek</a:t>
            </a:r>
            <a:endParaRPr lang="hu-HU" sz="34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sz="3400" dirty="0" smtClean="0">
                <a:effectLst/>
                <a:latin typeface="Times New Roman"/>
                <a:ea typeface="Calibri"/>
                <a:cs typeface="Times New Roman"/>
              </a:rPr>
              <a:t>					= </a:t>
            </a:r>
            <a:r>
              <a:rPr lang="hu-HU" sz="3400" u="sng" dirty="0" smtClean="0">
                <a:effectLst/>
                <a:latin typeface="Times New Roman"/>
                <a:ea typeface="Calibri"/>
                <a:cs typeface="Times New Roman"/>
              </a:rPr>
              <a:t>felszólítások az öncsalással szembeni harc eszközei</a:t>
            </a:r>
            <a:endParaRPr lang="hu-HU" sz="3400" u="sng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sz="1700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sz="17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sz="3800" b="1" dirty="0" smtClean="0">
                <a:effectLst/>
                <a:latin typeface="Times New Roman"/>
                <a:ea typeface="Calibri"/>
                <a:cs typeface="Times New Roman"/>
              </a:rPr>
              <a:t>A pillanat / szituáció elvétése</a:t>
            </a: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: 	i) hamis félmegoldások, kitérő válaszok; 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						</a:t>
            </a:r>
            <a:r>
              <a:rPr lang="hu-HU" sz="3800" dirty="0" err="1" smtClean="0">
                <a:effectLst/>
                <a:latin typeface="Times New Roman"/>
                <a:ea typeface="Calibri"/>
                <a:cs typeface="Times New Roman"/>
              </a:rPr>
              <a:t>ii</a:t>
            </a: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) halogatás formájában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					= </a:t>
            </a:r>
            <a:r>
              <a:rPr lang="hu-HU" sz="3800" b="1" dirty="0" smtClean="0">
                <a:effectLst/>
                <a:latin typeface="Times New Roman"/>
                <a:ea typeface="Calibri"/>
                <a:cs typeface="Times New Roman"/>
              </a:rPr>
              <a:t>mindkettő tehermentesítés </a:t>
            </a: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(a létezés természetes terhétől)</a:t>
            </a:r>
            <a:endParaRPr lang="hu-HU" sz="38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sz="3400" b="1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hu-HU" sz="3400" dirty="0">
              <a:ea typeface="Calibri"/>
              <a:cs typeface="Times New Roman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  <a:tabLst>
                <a:tab pos="90170" algn="l"/>
                <a:tab pos="180340" algn="l"/>
              </a:tabLst>
            </a:pPr>
            <a:r>
              <a:rPr lang="hu-HU" sz="3800" b="1" dirty="0" smtClean="0">
                <a:effectLst/>
                <a:latin typeface="Times New Roman"/>
                <a:ea typeface="Calibri"/>
                <a:cs typeface="Times New Roman"/>
              </a:rPr>
              <a:t>Kertész Imre: </a:t>
            </a:r>
            <a:r>
              <a:rPr lang="hu-HU" sz="3800" dirty="0" smtClean="0">
                <a:effectLst/>
                <a:latin typeface="Times New Roman"/>
                <a:ea typeface="Calibri"/>
                <a:cs typeface="Times New Roman"/>
              </a:rPr>
              <a:t>„Nem élek elég radikálisan. Úgy élek, mintha az öröklét várna, s nem a teljes megsemmisülés. Vagyis jövőm rabságában élek, s nem halandóságom végtelen szabadságában.”</a:t>
            </a:r>
            <a:endParaRPr lang="hu-HU" sz="3800" dirty="0">
              <a:ea typeface="Calibri"/>
              <a:cs typeface="Times New Roman"/>
            </a:endParaRPr>
          </a:p>
          <a:p>
            <a:endParaRPr lang="hu-HU" sz="1700" dirty="0"/>
          </a:p>
        </p:txBody>
      </p:sp>
    </p:spTree>
    <p:extLst>
      <p:ext uri="{BB962C8B-B14F-4D97-AF65-F5344CB8AC3E}">
        <p14:creationId xmlns:p14="http://schemas.microsoft.com/office/powerpoint/2010/main" val="688427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117</Words>
  <Application>Microsoft Office PowerPoint</Application>
  <PresentationFormat>Diavetítés a képernyőre (4:3 oldalarány)</PresentationFormat>
  <Paragraphs>132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           Ullmann: Az öncsalás ellen</vt:lpstr>
      <vt:lpstr>Bevezetés</vt:lpstr>
      <vt:lpstr>A kategorikus imperatívusz és az öncsalás tilalma </vt:lpstr>
      <vt:lpstr>A kategorikus imperatívusz és az öncsalás tilalma </vt:lpstr>
      <vt:lpstr>A kategorikus imperatívusz és az öncsalás tilalma </vt:lpstr>
      <vt:lpstr>A kategorikus imperatívusz és az öncsalás tilalma </vt:lpstr>
      <vt:lpstr>Az öncsalás időisége </vt:lpstr>
      <vt:lpstr>Az öncsalás időisége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Ullmann: Az öncsalás ellen</dc:title>
  <dc:creator>Miklos</dc:creator>
  <cp:lastModifiedBy>Miklos</cp:lastModifiedBy>
  <cp:revision>20</cp:revision>
  <dcterms:created xsi:type="dcterms:W3CDTF">2020-05-05T06:32:26Z</dcterms:created>
  <dcterms:modified xsi:type="dcterms:W3CDTF">2020-05-05T12:34:00Z</dcterms:modified>
</cp:coreProperties>
</file>