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8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  <p:sldMasterId id="2147483682" r:id="rId4"/>
    <p:sldMasterId id="2147483693" r:id="rId5"/>
    <p:sldMasterId id="2147483704" r:id="rId6"/>
    <p:sldMasterId id="2147483715" r:id="rId7"/>
    <p:sldMasterId id="2147483726" r:id="rId8"/>
    <p:sldMasterId id="2147483737" r:id="rId9"/>
  </p:sldMasterIdLst>
  <p:sldIdLst>
    <p:sldId id="256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4B58-A2AD-429D-A2BE-DE40CCF4C213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CA80-0158-4399-A139-2814C0B76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612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4B58-A2AD-429D-A2BE-DE40CCF4C213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CA80-0158-4399-A139-2814C0B76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121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4B58-A2AD-429D-A2BE-DE40CCF4C213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CA80-0158-4399-A139-2814C0B76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489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94AF4-4F79-4C3F-9FC9-1A3D71FEC8D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DF6E9-359A-4803-ACA2-4F4EE4C9FAF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8261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BCC67-2E39-4974-BAA5-F854D3047BC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03DFA-29B8-4A53-BF5B-C16B6EC6CD3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29064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CA55-5654-4341-954B-930CCE7CAE5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A5283-B42C-4BBB-A4F6-75DE720988A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69451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49C5-3C2E-4442-9665-08AE8DAE9E2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6485A-6571-48BB-BD30-A1D0FC3B1C7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45635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FFAE-9219-4337-8F00-440A06D3F75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B9A1D-2B93-4FE4-9490-79E63313A24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6752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022438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FC509-62CA-461D-B78D-346D6EAB9BE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AE9C8-5DA8-499F-82F7-4E04DAE1DDA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86630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35D12-1CFB-477A-968C-867DE9CD5FB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19B49-7BB9-48DF-9336-2A6632B9C2C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715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4B58-A2AD-429D-A2BE-DE40CCF4C213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CA80-0158-4399-A139-2814C0B76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4025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96985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B781-A18D-4497-9DA4-FC39B43E6C6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EAC61-39A7-44BD-8655-906046C49E7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53360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94AF4-4F79-4C3F-9FC9-1A3D71FEC8D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DF6E9-359A-4803-ACA2-4F4EE4C9FAF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892821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BCC67-2E39-4974-BAA5-F854D3047BC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03DFA-29B8-4A53-BF5B-C16B6EC6CD3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767525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CA55-5654-4341-954B-930CCE7CAE5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A5283-B42C-4BBB-A4F6-75DE720988A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300918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49C5-3C2E-4442-9665-08AE8DAE9E2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6485A-6571-48BB-BD30-A1D0FC3B1C7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080686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FFAE-9219-4337-8F00-440A06D3F75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B9A1D-2B93-4FE4-9490-79E63313A24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87404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9528894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FC509-62CA-461D-B78D-346D6EAB9BE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AE9C8-5DA8-499F-82F7-4E04DAE1DDA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607315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35D12-1CFB-477A-968C-867DE9CD5FB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19B49-7BB9-48DF-9336-2A6632B9C2C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8610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4B58-A2AD-429D-A2BE-DE40CCF4C213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CA80-0158-4399-A139-2814C0B76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46231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2049458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B781-A18D-4497-9DA4-FC39B43E6C6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EAC61-39A7-44BD-8655-906046C49E7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785606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94AF4-4F79-4C3F-9FC9-1A3D71FEC8D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DF6E9-359A-4803-ACA2-4F4EE4C9FAF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259375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BCC67-2E39-4974-BAA5-F854D3047BC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03DFA-29B8-4A53-BF5B-C16B6EC6CD3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274500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CA55-5654-4341-954B-930CCE7CAE5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A5283-B42C-4BBB-A4F6-75DE720988A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903998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49C5-3C2E-4442-9665-08AE8DAE9E2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6485A-6571-48BB-BD30-A1D0FC3B1C7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275411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FFAE-9219-4337-8F00-440A06D3F75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B9A1D-2B93-4FE4-9490-79E63313A24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710544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10343373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FC509-62CA-461D-B78D-346D6EAB9BE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AE9C8-5DA8-499F-82F7-4E04DAE1DDA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51045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35D12-1CFB-477A-968C-867DE9CD5FB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19B49-7BB9-48DF-9336-2A6632B9C2C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9359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4B58-A2AD-429D-A2BE-DE40CCF4C213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CA80-0158-4399-A139-2814C0B76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4004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1851719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B781-A18D-4497-9DA4-FC39B43E6C6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EAC61-39A7-44BD-8655-906046C49E7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726424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94AF4-4F79-4C3F-9FC9-1A3D71FEC8D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DF6E9-359A-4803-ACA2-4F4EE4C9FAF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288467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BCC67-2E39-4974-BAA5-F854D3047BC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03DFA-29B8-4A53-BF5B-C16B6EC6CD3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259038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CA55-5654-4341-954B-930CCE7CAE5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A5283-B42C-4BBB-A4F6-75DE720988A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530252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49C5-3C2E-4442-9665-08AE8DAE9E2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6485A-6571-48BB-BD30-A1D0FC3B1C7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689372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FFAE-9219-4337-8F00-440A06D3F75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B9A1D-2B93-4FE4-9490-79E63313A24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111872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19832478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FC509-62CA-461D-B78D-346D6EAB9BE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AE9C8-5DA8-499F-82F7-4E04DAE1DDA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574845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35D12-1CFB-477A-968C-867DE9CD5FB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19B49-7BB9-48DF-9336-2A6632B9C2C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8128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4B58-A2AD-429D-A2BE-DE40CCF4C213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CA80-0158-4399-A139-2814C0B76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18708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49177468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B781-A18D-4497-9DA4-FC39B43E6C6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EAC61-39A7-44BD-8655-906046C49E7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8990146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94AF4-4F79-4C3F-9FC9-1A3D71FEC8D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DF6E9-359A-4803-ACA2-4F4EE4C9FAF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996262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BCC67-2E39-4974-BAA5-F854D3047BC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03DFA-29B8-4A53-BF5B-C16B6EC6CD3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960472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CA55-5654-4341-954B-930CCE7CAE5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A5283-B42C-4BBB-A4F6-75DE720988A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175278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49C5-3C2E-4442-9665-08AE8DAE9E2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6485A-6571-48BB-BD30-A1D0FC3B1C7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176261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FFAE-9219-4337-8F00-440A06D3F75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B9A1D-2B93-4FE4-9490-79E63313A24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4729826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4411025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FC509-62CA-461D-B78D-346D6EAB9BE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AE9C8-5DA8-499F-82F7-4E04DAE1DDA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382050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35D12-1CFB-477A-968C-867DE9CD5FB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19B49-7BB9-48DF-9336-2A6632B9C2C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7619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4B58-A2AD-429D-A2BE-DE40CCF4C213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CA80-0158-4399-A139-2814C0B76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8750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206287050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B781-A18D-4497-9DA4-FC39B43E6C6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EAC61-39A7-44BD-8655-906046C49E7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66013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94AF4-4F79-4C3F-9FC9-1A3D71FEC8D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DF6E9-359A-4803-ACA2-4F4EE4C9FAF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2665752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BCC67-2E39-4974-BAA5-F854D3047BC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03DFA-29B8-4A53-BF5B-C16B6EC6CD3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644462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CA55-5654-4341-954B-930CCE7CAE5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A5283-B42C-4BBB-A4F6-75DE720988A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2318181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49C5-3C2E-4442-9665-08AE8DAE9E2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6485A-6571-48BB-BD30-A1D0FC3B1C7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190976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FFAE-9219-4337-8F00-440A06D3F75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B9A1D-2B93-4FE4-9490-79E63313A24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0536321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76279305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FC509-62CA-461D-B78D-346D6EAB9BE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AE9C8-5DA8-499F-82F7-4E04DAE1DDA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843400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35D12-1CFB-477A-968C-867DE9CD5FB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19B49-7BB9-48DF-9336-2A6632B9C2C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03189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4B58-A2AD-429D-A2BE-DE40CCF4C213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CA80-0158-4399-A139-2814C0B76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69341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0646616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B781-A18D-4497-9DA4-FC39B43E6C6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EAC61-39A7-44BD-8655-906046C49E7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5338935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94AF4-4F79-4C3F-9FC9-1A3D71FEC8D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DF6E9-359A-4803-ACA2-4F4EE4C9FAF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8767613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BCC67-2E39-4974-BAA5-F854D3047BC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03DFA-29B8-4A53-BF5B-C16B6EC6CD3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405644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CA55-5654-4341-954B-930CCE7CAE5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A5283-B42C-4BBB-A4F6-75DE720988A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098313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49C5-3C2E-4442-9665-08AE8DAE9E2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6485A-6571-48BB-BD30-A1D0FC3B1C7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662004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FFAE-9219-4337-8F00-440A06D3F75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B9A1D-2B93-4FE4-9490-79E63313A24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3710900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75441510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FC509-62CA-461D-B78D-346D6EAB9BE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AE9C8-5DA8-499F-82F7-4E04DAE1DDA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644646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35D12-1CFB-477A-968C-867DE9CD5FB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19B49-7BB9-48DF-9336-2A6632B9C2C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5655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4B58-A2AD-429D-A2BE-DE40CCF4C213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CA80-0158-4399-A139-2814C0B76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589188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1534769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B781-A18D-4497-9DA4-FC39B43E6C6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EAC61-39A7-44BD-8655-906046C49E7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849144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94AF4-4F79-4C3F-9FC9-1A3D71FEC8D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DF6E9-359A-4803-ACA2-4F4EE4C9FAF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3410876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BCC67-2E39-4974-BAA5-F854D3047BC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03DFA-29B8-4A53-BF5B-C16B6EC6CD3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7525466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CA55-5654-4341-954B-930CCE7CAE5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A5283-B42C-4BBB-A4F6-75DE720988A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072378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49C5-3C2E-4442-9665-08AE8DAE9E2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6485A-6571-48BB-BD30-A1D0FC3B1C7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736188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FFAE-9219-4337-8F00-440A06D3F75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B9A1D-2B93-4FE4-9490-79E63313A24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3563538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34118764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FC509-62CA-461D-B78D-346D6EAB9BE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AE9C8-5DA8-499F-82F7-4E04DAE1DDA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423419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35D12-1CFB-477A-968C-867DE9CD5FB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19B49-7BB9-48DF-9336-2A6632B9C2C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9840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4B58-A2AD-429D-A2BE-DE40CCF4C213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CA80-0158-4399-A139-2814C0B76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572924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20029565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B781-A18D-4497-9DA4-FC39B43E6C6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EAC61-39A7-44BD-8655-906046C49E7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3717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14B58-A2AD-429D-A2BE-DE40CCF4C213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DCA80-0158-4399-A139-2814C0B76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019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A3C1EB33-AB22-49D8-BBE3-BBE968E7052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4B3F9136-7691-4965-84D3-C608DD381623}" type="slidenum">
              <a:rPr lang="hu-HU" altLang="hu-HU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40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A3C1EB33-AB22-49D8-BBE3-BBE968E7052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4B3F9136-7691-4965-84D3-C608DD381623}" type="slidenum">
              <a:rPr lang="hu-HU" altLang="hu-HU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80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A3C1EB33-AB22-49D8-BBE3-BBE968E7052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4B3F9136-7691-4965-84D3-C608DD381623}" type="slidenum">
              <a:rPr lang="hu-HU" altLang="hu-HU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40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A3C1EB33-AB22-49D8-BBE3-BBE968E7052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4B3F9136-7691-4965-84D3-C608DD381623}" type="slidenum">
              <a:rPr lang="hu-HU" altLang="hu-HU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82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A3C1EB33-AB22-49D8-BBE3-BBE968E7052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4B3F9136-7691-4965-84D3-C608DD381623}" type="slidenum">
              <a:rPr lang="hu-HU" altLang="hu-HU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91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A3C1EB33-AB22-49D8-BBE3-BBE968E7052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4B3F9136-7691-4965-84D3-C608DD381623}" type="slidenum">
              <a:rPr lang="hu-HU" altLang="hu-HU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8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A3C1EB33-AB22-49D8-BBE3-BBE968E7052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4B3F9136-7691-4965-84D3-C608DD381623}" type="slidenum">
              <a:rPr lang="hu-HU" altLang="hu-HU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9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A3C1EB33-AB22-49D8-BBE3-BBE968E7052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4B3F9136-7691-4965-84D3-C608DD381623}" type="slidenum">
              <a:rPr lang="hu-HU" altLang="hu-HU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94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 and Post-Europe.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Jan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Patočka’s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Philosophy of History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633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sz="3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60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600" smtClean="0">
                <a:latin typeface="Times New Roman" pitchFamily="18" charset="0"/>
                <a:cs typeface="Times New Roman" pitchFamily="18" charset="0"/>
              </a:rPr>
              <a:t>		Jan Patočka (1907-1977) </a:t>
            </a:r>
            <a:br>
              <a:rPr lang="hu-HU" sz="360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1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100" smtClean="0">
                <a:latin typeface="Times New Roman" pitchFamily="18" charset="0"/>
                <a:cs typeface="Times New Roman" pitchFamily="18" charset="0"/>
              </a:rPr>
            </a:br>
            <a:endParaRPr lang="hu-HU" sz="2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388" y="1412875"/>
            <a:ext cx="8964612" cy="5256213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hu-HU" sz="2900" smtClean="0"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― </a:t>
            </a:r>
            <a:r>
              <a:rPr lang="hu-HU" sz="2900" smtClean="0">
                <a:latin typeface="Times New Roman" pitchFamily="18" charset="0"/>
                <a:cs typeface="Times New Roman" pitchFamily="18" charset="0"/>
              </a:rPr>
              <a:t>Czech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 phenomenologist </a:t>
            </a:r>
            <a:endParaRPr lang="hu-HU" sz="29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hu-HU" sz="2900" smtClean="0"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― pupil of </a:t>
            </a:r>
            <a:r>
              <a:rPr lang="hu-HU" sz="2900" smtClean="0">
                <a:latin typeface="Times New Roman" pitchFamily="18" charset="0"/>
                <a:cs typeface="Times New Roman" pitchFamily="18" charset="0"/>
              </a:rPr>
              <a:t>Husserl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 &amp; </a:t>
            </a:r>
            <a:r>
              <a:rPr lang="hu-HU" sz="2900" smtClean="0">
                <a:latin typeface="Times New Roman" pitchFamily="18" charset="0"/>
                <a:cs typeface="Times New Roman" pitchFamily="18" charset="0"/>
              </a:rPr>
              <a:t>Heidegger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, friend of </a:t>
            </a:r>
            <a:r>
              <a:rPr lang="hu-HU" sz="2900" smtClean="0">
                <a:latin typeface="Times New Roman" pitchFamily="18" charset="0"/>
                <a:cs typeface="Times New Roman" pitchFamily="18" charset="0"/>
              </a:rPr>
              <a:t>Eugen Fink</a:t>
            </a:r>
          </a:p>
          <a:p>
            <a:pPr>
              <a:buFont typeface="Arial" charset="0"/>
              <a:buNone/>
              <a:defRPr/>
            </a:pPr>
            <a:r>
              <a:rPr lang="hu-HU" sz="2900" smtClean="0"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― spokesman for the </a:t>
            </a:r>
            <a:r>
              <a:rPr lang="hu-HU" sz="2900" smtClean="0">
                <a:latin typeface="Times New Roman" pitchFamily="18" charset="0"/>
                <a:cs typeface="Times New Roman" pitchFamily="18" charset="0"/>
              </a:rPr>
              <a:t>Charta 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’77  </a:t>
            </a:r>
            <a:endParaRPr lang="hu-HU" sz="11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11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1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hu-HU" sz="29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major contributions to </a:t>
            </a:r>
            <a:r>
              <a:rPr lang="hu-HU" sz="29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― </a:t>
            </a:r>
            <a:r>
              <a:rPr lang="hu-HU" sz="2900" smtClean="0">
                <a:latin typeface="Times New Roman" pitchFamily="18" charset="0"/>
                <a:cs typeface="Times New Roman" pitchFamily="18" charset="0"/>
              </a:rPr>
              <a:t>phenomenology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 (interpreter </a:t>
            </a:r>
            <a:r>
              <a:rPr lang="hu-HU" sz="290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 critic of Husserl, Heidegger) </a:t>
            </a:r>
            <a:endParaRPr lang="hu-HU" sz="29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   		</a:t>
            </a:r>
            <a:r>
              <a:rPr lang="hu-HU" sz="2900" smtClean="0">
                <a:latin typeface="Times New Roman" pitchFamily="18" charset="0"/>
                <a:cs typeface="Times New Roman" pitchFamily="18" charset="0"/>
              </a:rPr>
              <a:t>	         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― ancient Greek philosophy</a:t>
            </a:r>
            <a:endParaRPr lang="hu-HU" sz="29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 		  	</a:t>
            </a:r>
            <a:r>
              <a:rPr lang="hu-HU" sz="290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― </a:t>
            </a:r>
            <a:r>
              <a:rPr lang="hu-HU" sz="2900" smtClean="0">
                <a:latin typeface="Times New Roman" pitchFamily="18" charset="0"/>
                <a:cs typeface="Times New Roman" pitchFamily="18" charset="0"/>
              </a:rPr>
              <a:t>philosophy of history </a:t>
            </a:r>
          </a:p>
          <a:p>
            <a:pPr>
              <a:buFont typeface="Arial" charset="0"/>
              <a:buNone/>
              <a:defRPr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hu-HU" sz="290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― history of Czech philosophy</a:t>
            </a:r>
            <a:endParaRPr lang="hu-HU" sz="29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29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mostly banned from teaching</a:t>
            </a:r>
            <a:endParaRPr lang="hu-HU" sz="29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hu-HU" sz="29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Belated reception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60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between 1976‒’92	11 works translated into French </a:t>
            </a:r>
            <a:endParaRPr lang="hu-HU" sz="2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sz="2600" smtClean="0">
                <a:latin typeface="Times New Roman" pitchFamily="18" charset="0"/>
                <a:cs typeface="Times New Roman" pitchFamily="18" charset="0"/>
              </a:rPr>
              <a:t>				      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1987‒’92 	</a:t>
            </a:r>
            <a:r>
              <a:rPr lang="hu-HU" sz="26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5 volumes translated into German</a:t>
            </a:r>
            <a:endParaRPr lang="hu-HU" sz="2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sz="2600" smtClean="0">
                <a:latin typeface="Times New Roman" pitchFamily="18" charset="0"/>
                <a:cs typeface="Times New Roman" pitchFamily="18" charset="0"/>
              </a:rPr>
              <a:t>				      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1989 	</a:t>
            </a:r>
            <a:r>
              <a:rPr lang="hu-HU" sz="2600" smtClean="0">
                <a:latin typeface="Times New Roman" pitchFamily="18" charset="0"/>
                <a:cs typeface="Times New Roman" pitchFamily="18" charset="0"/>
              </a:rPr>
              <a:t>  	  </a:t>
            </a:r>
            <a:r>
              <a:rPr lang="en-US" sz="2600" i="1" smtClean="0">
                <a:latin typeface="Times New Roman" pitchFamily="18" charset="0"/>
                <a:cs typeface="Times New Roman" pitchFamily="18" charset="0"/>
              </a:rPr>
              <a:t>Selected Writings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appeared in English</a:t>
            </a:r>
            <a:endParaRPr lang="hu-HU" sz="2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  				   </a:t>
            </a:r>
            <a:r>
              <a:rPr lang="hu-HU" sz="26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1996‒2002</a:t>
            </a:r>
            <a:r>
              <a:rPr lang="hu-HU" sz="26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4 volumes translated into English</a:t>
            </a:r>
            <a:endParaRPr lang="hu-HU" sz="260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hu-HU" dirty="0"/>
          </a:p>
        </p:txBody>
      </p:sp>
      <p:sp>
        <p:nvSpPr>
          <p:cNvPr id="9220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031781-AFEF-4CFB-9225-B5A833237AE5}" type="slidenum">
              <a:rPr lang="hu-HU" altLang="hu-H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412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825" y="44450"/>
            <a:ext cx="8893175" cy="1368425"/>
          </a:xfrm>
        </p:spPr>
        <p:txBody>
          <a:bodyPr/>
          <a:lstStyle/>
          <a:p>
            <a:pPr>
              <a:defRPr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Heretical Essays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 the Philosophy of History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(1975)</a:t>
            </a:r>
            <a:endParaRPr lang="hu-HU" dirty="0"/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>
          <a:xfrm>
            <a:off x="0" y="1196975"/>
            <a:ext cx="8893175" cy="56610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hu-HU" sz="1800" u="sng" smtClean="0">
                <a:latin typeface="Times New Roman" pitchFamily="18" charset="0"/>
                <a:cs typeface="Times New Roman" pitchFamily="18" charset="0"/>
              </a:rPr>
              <a:t>Content</a:t>
            </a:r>
            <a:endParaRPr lang="hu-HU" altLang="hu-HU" sz="800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altLang="hu-HU" sz="800" i="1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altLang="hu-HU" sz="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altLang="hu-HU" sz="2000" i="1" smtClean="0">
                <a:latin typeface="Times New Roman" pitchFamily="18" charset="0"/>
                <a:cs typeface="Times New Roman" pitchFamily="18" charset="0"/>
              </a:rPr>
              <a:t>First Essay: 	</a:t>
            </a:r>
            <a:r>
              <a:rPr lang="en-US" altLang="hu-HU" sz="2000" smtClean="0">
                <a:latin typeface="Times New Roman" pitchFamily="18" charset="0"/>
                <a:cs typeface="Times New Roman" pitchFamily="18" charset="0"/>
              </a:rPr>
              <a:t>Reflections on Prehistory 			  	  </a:t>
            </a:r>
            <a:endParaRPr lang="hu-HU" altLang="hu-H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altLang="hu-HU" sz="2000" i="1" smtClean="0">
                <a:latin typeface="Times New Roman" pitchFamily="18" charset="0"/>
                <a:cs typeface="Times New Roman" pitchFamily="18" charset="0"/>
              </a:rPr>
              <a:t>Second Essay: 	</a:t>
            </a:r>
            <a:r>
              <a:rPr lang="en-US" altLang="hu-HU" sz="2000" smtClean="0">
                <a:latin typeface="Times New Roman" pitchFamily="18" charset="0"/>
                <a:cs typeface="Times New Roman" pitchFamily="18" charset="0"/>
              </a:rPr>
              <a:t>The Beginning of History 					</a:t>
            </a:r>
            <a:endParaRPr lang="hu-HU" altLang="hu-H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altLang="hu-HU" sz="2000" i="1" smtClean="0">
                <a:latin typeface="Times New Roman" pitchFamily="18" charset="0"/>
                <a:cs typeface="Times New Roman" pitchFamily="18" charset="0"/>
              </a:rPr>
              <a:t>Third Essay: 	</a:t>
            </a:r>
            <a:r>
              <a:rPr lang="en-US" altLang="hu-HU" sz="2000" smtClean="0">
                <a:latin typeface="Times New Roman" pitchFamily="18" charset="0"/>
                <a:cs typeface="Times New Roman" pitchFamily="18" charset="0"/>
              </a:rPr>
              <a:t>Does History Have a Meaning? 			</a:t>
            </a:r>
            <a:endParaRPr lang="hu-HU" altLang="hu-H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altLang="hu-HU" sz="2000" i="1" smtClean="0">
                <a:latin typeface="Times New Roman" pitchFamily="18" charset="0"/>
                <a:cs typeface="Times New Roman" pitchFamily="18" charset="0"/>
              </a:rPr>
              <a:t>Fourth Essay: 	</a:t>
            </a:r>
            <a:r>
              <a:rPr lang="en-US" altLang="hu-HU" sz="2000" smtClean="0">
                <a:latin typeface="Times New Roman" pitchFamily="18" charset="0"/>
                <a:cs typeface="Times New Roman" pitchFamily="18" charset="0"/>
              </a:rPr>
              <a:t>Europe and the European Heritage until the End of the 19</a:t>
            </a:r>
            <a:r>
              <a:rPr lang="en-US" altLang="hu-HU" sz="2000" baseline="3000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hu-HU" sz="2000" smtClean="0">
                <a:latin typeface="Times New Roman" pitchFamily="18" charset="0"/>
                <a:cs typeface="Times New Roman" pitchFamily="18" charset="0"/>
              </a:rPr>
              <a:t> Century </a:t>
            </a:r>
            <a:endParaRPr lang="hu-HU" altLang="hu-H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altLang="hu-HU" sz="2000" i="1" smtClean="0">
                <a:latin typeface="Times New Roman" pitchFamily="18" charset="0"/>
                <a:cs typeface="Times New Roman" pitchFamily="18" charset="0"/>
              </a:rPr>
              <a:t>Fifth Essay: 	</a:t>
            </a:r>
            <a:r>
              <a:rPr lang="en-US" altLang="hu-HU" sz="2000" smtClean="0">
                <a:latin typeface="Times New Roman" pitchFamily="18" charset="0"/>
                <a:cs typeface="Times New Roman" pitchFamily="18" charset="0"/>
              </a:rPr>
              <a:t>Is Technological Civilization Decadent, and Why? 	</a:t>
            </a:r>
            <a:endParaRPr lang="hu-HU" altLang="hu-H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altLang="hu-HU" sz="2000" i="1" smtClean="0">
                <a:latin typeface="Times New Roman" pitchFamily="18" charset="0"/>
                <a:cs typeface="Times New Roman" pitchFamily="18" charset="0"/>
              </a:rPr>
              <a:t>Sixth Essay: 	</a:t>
            </a:r>
            <a:r>
              <a:rPr lang="en-US" altLang="hu-HU" sz="2000" smtClean="0">
                <a:latin typeface="Times New Roman" pitchFamily="18" charset="0"/>
                <a:cs typeface="Times New Roman" pitchFamily="18" charset="0"/>
              </a:rPr>
              <a:t>Wars of the Twentieth Century and the Twentieth Century as War</a:t>
            </a:r>
            <a:endParaRPr lang="hu-HU" altLang="hu-H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‒‒‒‒‒‒‒‒‒‒‒‒‒‒‒‒‒‒‒‒‒‒‒‒‒‒‒‒‒‒‒‒‒‒‒‒‒‒‒‒‒‒‒‒‒‒‒‒‒‒‒‒‒‒‒‒‒</a:t>
            </a:r>
            <a:endParaRPr lang="hu-HU" altLang="hu-H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Σ:</a:t>
            </a: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reflections on</a:t>
            </a: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― the essence of Europe</a:t>
            </a: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its historical unfolding</a:t>
            </a:r>
            <a:endParaRPr lang="hu-HU" altLang="hu-H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― its broken legacy</a:t>
            </a: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the essence of the post-European era</a:t>
            </a:r>
            <a:endParaRPr lang="hu-HU" altLang="hu-H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in order to 		― find a </a:t>
            </a:r>
            <a:r>
              <a:rPr lang="en-US" altLang="hu-HU" sz="1800" i="1" smtClean="0">
                <a:latin typeface="Times New Roman" pitchFamily="18" charset="0"/>
                <a:cs typeface="Times New Roman" pitchFamily="18" charset="0"/>
              </a:rPr>
              <a:t>tenable spiritual foundation </a:t>
            </a: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for it </a:t>
            </a:r>
            <a:endParaRPr lang="hu-HU" altLang="hu-H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― to avoid dissolution of its humanity </a:t>
            </a:r>
            <a:endParaRPr lang="hu-HU" altLang="hu-H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hu-HU" altLang="hu-H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altLang="hu-HU" sz="200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altLang="hu-HU" sz="2000" u="sng" smtClean="0">
                <a:latin typeface="Times New Roman" pitchFamily="18" charset="0"/>
                <a:cs typeface="Times New Roman" pitchFamily="18" charset="0"/>
              </a:rPr>
              <a:t>External’ history</a:t>
            </a:r>
            <a:r>
              <a:rPr lang="en-US" altLang="hu-HU" sz="2000" smtClean="0">
                <a:latin typeface="Times New Roman" pitchFamily="18" charset="0"/>
                <a:cs typeface="Times New Roman" pitchFamily="18" charset="0"/>
              </a:rPr>
              <a:t>  illuminated by an ‘</a:t>
            </a:r>
            <a:r>
              <a:rPr lang="en-US" altLang="hu-HU" sz="2000" u="sng" smtClean="0">
                <a:latin typeface="Times New Roman" pitchFamily="18" charset="0"/>
                <a:cs typeface="Times New Roman" pitchFamily="18" charset="0"/>
              </a:rPr>
              <a:t>internal-originary’ history </a:t>
            </a:r>
            <a:r>
              <a:rPr lang="en-US" altLang="hu-HU" sz="2000" smtClean="0">
                <a:latin typeface="Times New Roman" pitchFamily="18" charset="0"/>
                <a:cs typeface="Times New Roman" pitchFamily="18" charset="0"/>
              </a:rPr>
              <a:t>of the soul, </a:t>
            </a:r>
          </a:p>
          <a:p>
            <a:pPr>
              <a:buFont typeface="Arial" charset="0"/>
              <a:buNone/>
            </a:pPr>
            <a:r>
              <a:rPr lang="en-US" altLang="hu-HU" sz="2000" smtClean="0">
                <a:latin typeface="Times New Roman" pitchFamily="18" charset="0"/>
                <a:cs typeface="Times New Roman" pitchFamily="18" charset="0"/>
              </a:rPr>
              <a:t>                               the basic constellations of our inmost relation to ourselves</a:t>
            </a:r>
            <a:endParaRPr lang="hu-HU" altLang="hu-HU" sz="20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04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388" y="188913"/>
            <a:ext cx="8785225" cy="1079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History of Europe </a:t>
            </a: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hu-H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Unification and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Particularization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9388" y="908050"/>
            <a:ext cx="8964612" cy="5761038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en-US" dirty="0"/>
              <a:t>  </a:t>
            </a:r>
            <a:endParaRPr lang="hu-HU" dirty="0"/>
          </a:p>
          <a:p>
            <a:pPr>
              <a:defRPr/>
            </a:pPr>
            <a:endParaRPr lang="hu-HU" dirty="0" smtClean="0"/>
          </a:p>
          <a:p>
            <a:pPr algn="l">
              <a:defRPr/>
            </a:pPr>
            <a:r>
              <a:rPr lang="hu-H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			</a:t>
            </a:r>
            <a:r>
              <a:rPr lang="hu-H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hu-HU" sz="7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Turning</a:t>
            </a:r>
            <a:r>
              <a:rPr lang="hu-H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7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Point</a:t>
            </a:r>
            <a:endParaRPr lang="hu-HU" sz="7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hu-H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 BC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4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76 AD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800 		    16th c.│     1806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endParaRPr lang="hu-H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hu-H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hu-H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hu-H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endParaRPr lang="hu-HU" sz="5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 					           ↓     ↓ ↓</a:t>
            </a:r>
          </a:p>
          <a:p>
            <a:pPr algn="l">
              <a:defRPr/>
            </a:pP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	</a:t>
            </a:r>
            <a:r>
              <a:rPr lang="hu-H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Napoleonic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↓ 								 w</a:t>
            </a:r>
            <a:r>
              <a:rPr lang="en-US" sz="7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ars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  ↓ ↓</a:t>
            </a:r>
          </a:p>
          <a:p>
            <a:pPr algn="l">
              <a:defRPr/>
            </a:pP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		  ↓ ↓</a:t>
            </a:r>
            <a:endParaRPr lang="hu-H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	        </a:t>
            </a:r>
            <a:r>
              <a:rPr lang="en-US" sz="7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hu-HU" sz="7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sz="7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hu-HU" sz="7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			 </a:t>
            </a:r>
            <a:r>
              <a:rPr lang="en-US" sz="7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particularism</a:t>
            </a:r>
            <a:r>
              <a:rPr lang="en-US" sz="7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sz="72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		     ↓</a:t>
            </a:r>
            <a:endParaRPr lang="hu-H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		     ↓ 								       </a:t>
            </a:r>
            <a:r>
              <a:rPr lang="hu-HU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European     								    ‘</a:t>
            </a:r>
            <a:r>
              <a:rPr lang="hu-HU" sz="7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unification</a:t>
            </a:r>
            <a:r>
              <a:rPr lang="hu-HU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 algn="l">
              <a:defRPr/>
            </a:pP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        	</a:t>
            </a:r>
            <a:endParaRPr lang="hu-H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l">
              <a:defRPr/>
            </a:pP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			</a:t>
            </a:r>
            <a:endParaRPr lang="hu-H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      </a:t>
            </a:r>
            <a:r>
              <a:rPr lang="hu-HU" sz="7200" b="1" dirty="0">
                <a:solidFill>
                  <a:schemeClr val="tx1"/>
                </a:solidFill>
              </a:rPr>
              <a:t> </a:t>
            </a:r>
            <a:r>
              <a:rPr lang="hu-HU" sz="7200" b="1" dirty="0" smtClean="0">
                <a:solidFill>
                  <a:schemeClr val="tx1"/>
                </a:solidFill>
              </a:rPr>
              <a:t>		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hu-H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	</a:t>
            </a:r>
            <a:endParaRPr lang="hu-HU" sz="72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hu-HU" dirty="0" smtClean="0"/>
          </a:p>
          <a:p>
            <a:pPr>
              <a:defRPr/>
            </a:pPr>
            <a:r>
              <a:rPr lang="en-US"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    		       				</a:t>
            </a:r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	</a:t>
            </a:r>
            <a:r>
              <a:rPr lang="hu-H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endParaRPr lang="hu-H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														 	</a:t>
            </a:r>
            <a:endParaRPr lang="hu-HU" sz="5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hu-HU" sz="5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hu-HU" sz="5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hu-HU" sz="5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/>
              <a:t> </a:t>
            </a:r>
            <a:endParaRPr lang="hu-HU" dirty="0"/>
          </a:p>
          <a:p>
            <a:pPr>
              <a:defRPr/>
            </a:pPr>
            <a:endParaRPr lang="hu-HU" dirty="0"/>
          </a:p>
          <a:p>
            <a:pPr>
              <a:defRPr/>
            </a:pPr>
            <a:r>
              <a:rPr lang="en-US" dirty="0"/>
              <a:t> </a:t>
            </a:r>
            <a:endParaRPr lang="hu-HU" dirty="0"/>
          </a:p>
          <a:p>
            <a:pPr>
              <a:defRPr/>
            </a:pPr>
            <a:r>
              <a:rPr lang="en-US" dirty="0"/>
              <a:t> </a:t>
            </a:r>
            <a:endParaRPr lang="hu-HU" dirty="0"/>
          </a:p>
          <a:p>
            <a:pPr>
              <a:defRPr/>
            </a:pPr>
            <a:r>
              <a:rPr lang="en-US" dirty="0"/>
              <a:t> </a:t>
            </a:r>
            <a:endParaRPr lang="hu-HU" dirty="0"/>
          </a:p>
          <a:p>
            <a:pPr>
              <a:defRPr/>
            </a:pPr>
            <a:r>
              <a:rPr lang="en-US" dirty="0"/>
              <a:t> </a:t>
            </a:r>
            <a:endParaRPr lang="hu-HU" dirty="0"/>
          </a:p>
          <a:p>
            <a:pPr>
              <a:defRPr/>
            </a:pPr>
            <a:r>
              <a:rPr lang="en-US" dirty="0"/>
              <a:t> </a:t>
            </a:r>
            <a:endParaRPr lang="hu-HU" dirty="0"/>
          </a:p>
          <a:p>
            <a:pPr>
              <a:defRPr/>
            </a:pPr>
            <a:r>
              <a:rPr lang="en-US" dirty="0"/>
              <a:t> </a:t>
            </a:r>
            <a:endParaRPr lang="hu-HU" dirty="0"/>
          </a:p>
          <a:p>
            <a:pPr algn="l">
              <a:defRPr/>
            </a:pPr>
            <a:endParaRPr lang="hu-HU" dirty="0"/>
          </a:p>
          <a:p>
            <a:pPr>
              <a:defRPr/>
            </a:pPr>
            <a:r>
              <a:rPr lang="en-US" dirty="0"/>
              <a:t> </a:t>
            </a:r>
            <a:endParaRPr lang="hu-HU" dirty="0"/>
          </a:p>
          <a:p>
            <a:pPr>
              <a:defRPr/>
            </a:pPr>
            <a:r>
              <a:rPr lang="en-US" dirty="0"/>
              <a:t> </a:t>
            </a:r>
            <a:endParaRPr lang="hu-HU" dirty="0"/>
          </a:p>
          <a:p>
            <a:pPr>
              <a:defRPr/>
            </a:pPr>
            <a:r>
              <a:rPr lang="en-US" dirty="0"/>
              <a:t> </a:t>
            </a:r>
            <a:endParaRPr lang="hu-HU" dirty="0"/>
          </a:p>
          <a:p>
            <a:pPr>
              <a:defRPr/>
            </a:pPr>
            <a:r>
              <a:rPr lang="en-US" dirty="0"/>
              <a:t> </a:t>
            </a:r>
            <a:endParaRPr lang="hu-HU" dirty="0"/>
          </a:p>
          <a:p>
            <a:pPr>
              <a:defRPr/>
            </a:pPr>
            <a:r>
              <a:rPr lang="en-US" dirty="0"/>
              <a:t> </a:t>
            </a:r>
            <a:endParaRPr lang="hu-HU" dirty="0"/>
          </a:p>
          <a:p>
            <a:pPr>
              <a:defRPr/>
            </a:pPr>
            <a:r>
              <a:rPr lang="en-US" dirty="0"/>
              <a:t> </a:t>
            </a:r>
            <a:endParaRPr lang="hu-HU" dirty="0"/>
          </a:p>
          <a:p>
            <a:pPr>
              <a:defRPr/>
            </a:pPr>
            <a:r>
              <a:rPr lang="en-US" dirty="0"/>
              <a:t> </a:t>
            </a:r>
            <a:endParaRPr lang="hu-HU" dirty="0"/>
          </a:p>
          <a:p>
            <a:pPr algn="l">
              <a:defRPr/>
            </a:pP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79388" y="1844675"/>
            <a:ext cx="1296987" cy="86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u-H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reek</a:t>
            </a:r>
            <a:r>
              <a:rPr lang="hu-H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city-states</a:t>
            </a:r>
            <a:endParaRPr lang="hu-HU" b="1" dirty="0">
              <a:solidFill>
                <a:srgbClr val="FFFF00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476375" y="1844675"/>
            <a:ext cx="1079500" cy="863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Roman Republic</a:t>
            </a:r>
            <a:endParaRPr lang="hu-HU" b="1" dirty="0">
              <a:solidFill>
                <a:prstClr val="black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555875" y="1844675"/>
            <a:ext cx="1511300" cy="863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Roman Empire</a:t>
            </a:r>
            <a:endParaRPr lang="hu-HU" b="1" dirty="0">
              <a:solidFill>
                <a:prstClr val="white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4067175" y="1844675"/>
            <a:ext cx="865188" cy="863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4932363" y="1844675"/>
            <a:ext cx="3311525" cy="863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Holy Roman Empire</a:t>
            </a:r>
            <a:r>
              <a:rPr lang="hu-H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b="1" dirty="0">
              <a:solidFill>
                <a:prstClr val="white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243888" y="1844675"/>
            <a:ext cx="73025" cy="863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8316416" y="1844824"/>
            <a:ext cx="432048" cy="8640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pic>
        <p:nvPicPr>
          <p:cNvPr id="11277" name="Kép 14" descr="The Roman Empire in AD 117, at its greatest extent at the time of Trajan's death (with its vassals in pink).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789363"/>
            <a:ext cx="2808288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Kép 17" descr="https://i.pinimg.com/originals/3c/ca/07/3cca0763aa5c1bf2c880d8953f9e6bf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716338"/>
            <a:ext cx="2519362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églalap 12"/>
          <p:cNvSpPr/>
          <p:nvPr/>
        </p:nvSpPr>
        <p:spPr>
          <a:xfrm>
            <a:off x="8748713" y="1844675"/>
            <a:ext cx="144462" cy="863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0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The European </a:t>
            </a:r>
            <a:r>
              <a:rPr lang="hu-HU" sz="3100" dirty="0" err="1" smtClean="0">
                <a:latin typeface="Times New Roman" pitchFamily="18" charset="0"/>
                <a:cs typeface="Times New Roman" pitchFamily="18" charset="0"/>
              </a:rPr>
              <a:t>Heritage</a:t>
            </a: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3100" dirty="0" err="1" smtClean="0">
                <a:latin typeface="Times New Roman" pitchFamily="18" charset="0"/>
                <a:cs typeface="Times New Roman" pitchFamily="18" charset="0"/>
              </a:rPr>
              <a:t>Care</a:t>
            </a: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1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1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100" dirty="0" err="1" smtClean="0">
                <a:latin typeface="Times New Roman" pitchFamily="18" charset="0"/>
                <a:cs typeface="Times New Roman" pitchFamily="18" charset="0"/>
              </a:rPr>
              <a:t>Soul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836613"/>
            <a:ext cx="9144000" cy="1439862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hu-HU" sz="1800" dirty="0" smtClean="0"/>
              <a:t>					</a:t>
            </a:r>
            <a:r>
              <a:rPr lang="hu-HU" sz="2100" dirty="0" smtClean="0"/>
              <a:t>                 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1095-1291	 </a:t>
            </a:r>
            <a:endParaRPr lang="hu-H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1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c. B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27 BC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476 AD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         8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7 major </a:t>
            </a:r>
            <a:r>
              <a:rPr lang="hu-HU" sz="2100" dirty="0" err="1" smtClean="0">
                <a:latin typeface="Times New Roman" pitchFamily="18" charset="0"/>
                <a:cs typeface="Times New Roman" pitchFamily="18" charset="0"/>
              </a:rPr>
              <a:t>Crusades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1806   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Today</a:t>
            </a:r>
            <a:endParaRPr lang="hu-H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		       </a:t>
            </a:r>
          </a:p>
          <a:p>
            <a:pPr>
              <a:buFont typeface="Arial" charset="0"/>
              <a:buNone/>
              <a:defRPr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				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23850" y="1341438"/>
            <a:ext cx="1439863" cy="50323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 sz="1400" b="1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Greece &amp; Rom. Republic  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 dirty="0">
              <a:solidFill>
                <a:srgbClr val="00B0F0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763713" y="1341438"/>
            <a:ext cx="1439862" cy="5032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Roman Empire</a:t>
            </a:r>
            <a:endParaRPr lang="hu-H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203575" y="1341438"/>
            <a:ext cx="936625" cy="503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4140200" y="1341438"/>
            <a:ext cx="3671888" cy="50323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Holy Roman Empire</a:t>
            </a:r>
            <a:endParaRPr lang="hu-H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7812088" y="1341438"/>
            <a:ext cx="554037" cy="5032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2297" name="Szövegdoboz 9"/>
          <p:cNvSpPr txBox="1">
            <a:spLocks noChangeArrowheads="1"/>
          </p:cNvSpPr>
          <p:nvPr/>
        </p:nvSpPr>
        <p:spPr bwMode="auto">
          <a:xfrm>
            <a:off x="250825" y="4868863"/>
            <a:ext cx="828198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800" b="1" i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600" b="1" i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6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Polis: </a:t>
            </a:r>
            <a:r>
              <a:rPr lang="en-US" altLang="hu-HU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“striving for a community based on perceived truth and justice”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hu-HU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“care for the soul makes humans truthful and just</a:t>
            </a:r>
            <a:r>
              <a:rPr lang="hu-HU" altLang="hu-HU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altLang="hu-HU" sz="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hu-HU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“a lifelong inquiry, self-control, self-unifying intellectual and vital practice” (</a:t>
            </a:r>
            <a:r>
              <a:rPr lang="hu-HU" altLang="hu-HU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en-US" altLang="hu-HU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81</a:t>
            </a:r>
            <a:r>
              <a:rPr lang="hu-HU" altLang="hu-HU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hu-HU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82) 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11188" y="2060575"/>
            <a:ext cx="3816350" cy="2708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core of </a:t>
            </a:r>
            <a:r>
              <a:rPr lang="en-US" sz="16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Rome</a:t>
            </a:r>
            <a:r>
              <a:rPr lang="en-US" sz="1600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idea of empire</a:t>
            </a:r>
            <a:r>
              <a:rPr lang="en-US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u-H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state free of ethnic/territorial foundation </a:t>
            </a:r>
            <a:endParaRPr lang="hu-H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u-H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‒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universal rule of law </a:t>
            </a:r>
            <a:endParaRPr lang="hu-H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hu-H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Republic ‒ essentially a </a:t>
            </a:r>
            <a:r>
              <a:rPr lang="en-US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polis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(Aristotle) </a:t>
            </a:r>
            <a:endParaRPr lang="hu-H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Stoicism: transform</a:t>
            </a:r>
            <a:r>
              <a:rPr lang="hu-H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hu-H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Platonism into </a:t>
            </a:r>
            <a:endParaRPr lang="hu-H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u-H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educational instrument of the </a:t>
            </a:r>
            <a:r>
              <a:rPr lang="en-US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univ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state</a:t>
            </a:r>
            <a:endParaRPr lang="hu-HU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→ the Roman Empire carried on the </a:t>
            </a:r>
            <a:r>
              <a:rPr lang="hu-H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u-H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heritage of Greek </a:t>
            </a:r>
            <a:r>
              <a:rPr lang="en-US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polis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4859338" y="2060575"/>
            <a:ext cx="4284662" cy="3294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religion as fundament of statehood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Western version of the idea of holy empire</a:t>
            </a:r>
            <a:endParaRPr lang="hu-H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u-H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duality of spiritual &amp; secular power  </a:t>
            </a:r>
            <a:r>
              <a:rPr lang="hu-H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&amp; supremacy of former </a:t>
            </a:r>
            <a:endParaRPr lang="hu-HU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hu-HU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 </a:t>
            </a:r>
            <a:endParaRPr lang="hu-HU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Ʃ:  spiritual</a:t>
            </a:r>
            <a:r>
              <a:rPr lang="hu-H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origins</a:t>
            </a:r>
            <a:r>
              <a:rPr lang="hu-H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historical theology (</a:t>
            </a:r>
            <a:r>
              <a:rPr lang="en-US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Epistle</a:t>
            </a:r>
            <a:r>
              <a:rPr lang="hu-HU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hu-H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  the heritage of the Roman Empire </a:t>
            </a:r>
            <a:endParaRPr lang="hu-HU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u-H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Idea of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b="1" dirty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Holy </a:t>
            </a:r>
            <a:r>
              <a:rPr lang="hu-HU" sz="1600" b="1" dirty="0" err="1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Roman</a:t>
            </a:r>
            <a:r>
              <a:rPr lang="hu-HU" sz="1600" b="1" dirty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Empire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attests to the </a:t>
            </a:r>
            <a:r>
              <a:rPr lang="hu-H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u-H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1) failure of Stoic-Platonic cultivation  </a:t>
            </a:r>
            <a:endParaRPr lang="hu-H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u-H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hu-H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its persistence in a new form</a:t>
            </a:r>
            <a:r>
              <a:rPr lang="hu-H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u-HU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u-HU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Ʃ: </a:t>
            </a:r>
            <a:r>
              <a:rPr lang="hu-H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‘city’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based on a truth of the other world</a:t>
            </a:r>
            <a:endParaRPr lang="hu-H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23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>Transformation of the Principles </a:t>
            </a: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		   </a:t>
            </a: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>of European Life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13315" name="Szövegdoboz 4"/>
          <p:cNvSpPr txBox="1">
            <a:spLocks noChangeArrowheads="1"/>
          </p:cNvSpPr>
          <p:nvPr/>
        </p:nvSpPr>
        <p:spPr bwMode="auto">
          <a:xfrm>
            <a:off x="0" y="1412875"/>
            <a:ext cx="8964613" cy="655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altLang="hu-H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Turning point: 16</a:t>
            </a:r>
            <a:r>
              <a:rPr lang="en-GB" altLang="hu-HU" sz="20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altLang="hu-H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century</a:t>
            </a:r>
            <a:endParaRPr lang="hu-HU" altLang="hu-H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 dirty="0">
                <a:solidFill>
                  <a:prstClr val="black"/>
                </a:solidFill>
              </a:rPr>
              <a:t>     </a:t>
            </a:r>
            <a:r>
              <a:rPr lang="en-US" altLang="hu-HU" sz="1800" dirty="0">
                <a:solidFill>
                  <a:prstClr val="black"/>
                </a:solidFill>
              </a:rPr>
              <a:t>‒ </a:t>
            </a:r>
            <a:r>
              <a:rPr lang="hu-HU" altLang="hu-HU" sz="1800" dirty="0">
                <a:solidFill>
                  <a:prstClr val="black"/>
                </a:solidFill>
              </a:rPr>
              <a:t> </a:t>
            </a: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westward expansion</a:t>
            </a:r>
            <a:r>
              <a:rPr lang="hu-HU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hu-HU" altLang="hu-H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scramble</a:t>
            </a:r>
            <a:r>
              <a:rPr lang="hu-HU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altLang="hu-H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altLang="hu-H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riches</a:t>
            </a:r>
            <a:endParaRPr lang="en-US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 dirty="0">
                <a:solidFill>
                  <a:prstClr val="black"/>
                </a:solidFill>
              </a:rPr>
              <a:t>    ‒  </a:t>
            </a: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Christian practice turns to the secular 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 dirty="0">
                <a:solidFill>
                  <a:prstClr val="black"/>
                </a:solidFill>
              </a:rPr>
              <a:t>    ‒  </a:t>
            </a: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knowledge as power (Bacon) 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 dirty="0">
                <a:solidFill>
                  <a:prstClr val="black"/>
                </a:solidFill>
              </a:rPr>
              <a:t>    ‒  </a:t>
            </a: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state: armed institution securing property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 dirty="0">
                <a:solidFill>
                  <a:prstClr val="black"/>
                </a:solidFill>
              </a:rPr>
              <a:t>    ‒  </a:t>
            </a: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capitalist organization of economy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b="1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Ʃ: </a:t>
            </a:r>
            <a:r>
              <a:rPr lang="en-GB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“the primacy of </a:t>
            </a:r>
            <a:r>
              <a:rPr lang="en-GB" altLang="hu-HU" sz="1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having </a:t>
            </a:r>
            <a:r>
              <a:rPr lang="en-GB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over </a:t>
            </a:r>
            <a:r>
              <a:rPr lang="en-GB" altLang="hu-HU" sz="1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being</a:t>
            </a:r>
            <a:endParaRPr lang="hu-HU" altLang="hu-HU" sz="1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altLang="hu-HU" sz="1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excludes unity and universality </a:t>
            </a: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while the attempts to replace </a:t>
            </a: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them with power prove vain” (84)</a:t>
            </a: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 dirty="0">
                <a:solidFill>
                  <a:prstClr val="black"/>
                </a:solidFill>
              </a:rPr>
              <a:t> </a:t>
            </a:r>
            <a:endParaRPr lang="hu-HU" altLang="hu-HU" sz="1800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b="1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b="1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b="1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hu-HU" sz="1800" b="1" dirty="0">
                <a:solidFill>
                  <a:prstClr val="black"/>
                </a:solidFill>
              </a:rPr>
              <a:t> </a:t>
            </a:r>
            <a:endParaRPr lang="hu-HU" altLang="hu-HU" sz="1800" dirty="0">
              <a:solidFill>
                <a:prstClr val="black"/>
              </a:solidFill>
            </a:endParaRPr>
          </a:p>
        </p:txBody>
      </p:sp>
      <p:sp>
        <p:nvSpPr>
          <p:cNvPr id="13316" name="Szövegdoboz 5"/>
          <p:cNvSpPr txBox="1">
            <a:spLocks noChangeArrowheads="1"/>
          </p:cNvSpPr>
          <p:nvPr/>
        </p:nvSpPr>
        <p:spPr bwMode="auto">
          <a:xfrm>
            <a:off x="4067175" y="908050"/>
            <a:ext cx="50768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600" b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600" b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6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600" b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6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5076825" y="3141663"/>
            <a:ext cx="3609975" cy="23034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u-H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care </a:t>
            </a:r>
            <a:r>
              <a:rPr lang="en-US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 the soul,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care to </a:t>
            </a:r>
            <a:r>
              <a:rPr lang="en-US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   </a:t>
            </a:r>
            <a:endParaRPr lang="hu-H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                    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u-H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↓</a:t>
            </a:r>
            <a:endParaRPr lang="hu-H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u-H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care to </a:t>
            </a:r>
            <a:r>
              <a:rPr lang="en-US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have,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care</a:t>
            </a:r>
            <a:r>
              <a:rPr lang="hu-H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 external </a:t>
            </a:r>
            <a:endParaRPr lang="hu-H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u-H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hu-H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and </a:t>
            </a:r>
            <a:r>
              <a:rPr lang="hu-HU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hu-H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conquest</a:t>
            </a:r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3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>Transformation of the Principles </a:t>
            </a: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		   </a:t>
            </a: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>of European Life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14339" name="Szövegdoboz 4"/>
          <p:cNvSpPr txBox="1">
            <a:spLocks noChangeArrowheads="1"/>
          </p:cNvSpPr>
          <p:nvPr/>
        </p:nvSpPr>
        <p:spPr bwMode="auto">
          <a:xfrm>
            <a:off x="0" y="908050"/>
            <a:ext cx="39243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</a:rPr>
              <a:t> </a:t>
            </a:r>
            <a:endParaRPr lang="hu-HU" altLang="hu-HU" sz="180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b="1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b="1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b="1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hu-HU" sz="1800" b="1">
                <a:solidFill>
                  <a:prstClr val="black"/>
                </a:solidFill>
              </a:rPr>
              <a:t> </a:t>
            </a:r>
            <a:endParaRPr lang="hu-HU" altLang="hu-HU" sz="1800">
              <a:solidFill>
                <a:prstClr val="black"/>
              </a:solidFill>
            </a:endParaRPr>
          </a:p>
        </p:txBody>
      </p:sp>
      <p:sp>
        <p:nvSpPr>
          <p:cNvPr id="14340" name="Szövegdoboz 5"/>
          <p:cNvSpPr txBox="1">
            <a:spLocks noChangeArrowheads="1"/>
          </p:cNvSpPr>
          <p:nvPr/>
        </p:nvSpPr>
        <p:spPr bwMode="auto">
          <a:xfrm>
            <a:off x="250825" y="1341438"/>
            <a:ext cx="8713788" cy="563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New Political System &amp; 18</a:t>
            </a:r>
            <a:r>
              <a:rPr lang="en-US" altLang="hu-HU" sz="20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hu-H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century Enlightenment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600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‒ France takes over → Holy Empire pushed from the center </a:t>
            </a: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N</a:t>
            </a:r>
            <a:r>
              <a:rPr lang="en-US" altLang="hu-H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ew</a:t>
            </a: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England: a new human order + pressure from </a:t>
            </a:r>
            <a:r>
              <a:rPr lang="hu-HU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hu-H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ussia</a:t>
            </a: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Enlightenment: old Europe’s adaptation to emerging economic order </a:t>
            </a: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		   </a:t>
            </a:r>
            <a:r>
              <a:rPr lang="en-US" altLang="hu-HU" sz="1800" dirty="0">
                <a:solidFill>
                  <a:prstClr val="black"/>
                </a:solidFill>
              </a:rPr>
              <a:t>― </a:t>
            </a: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France &amp; US takes the lead </a:t>
            </a: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‒ modernity: fundamentally revolutionary </a:t>
            </a: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altLang="hu-HU" sz="1800" dirty="0">
                <a:solidFill>
                  <a:prstClr val="black"/>
                </a:solidFill>
              </a:rPr>
              <a:t> </a:t>
            </a:r>
            <a:r>
              <a:rPr lang="hu-HU" altLang="hu-HU" sz="1800" dirty="0">
                <a:solidFill>
                  <a:prstClr val="black"/>
                </a:solidFill>
              </a:rPr>
              <a:t>  </a:t>
            </a:r>
            <a:r>
              <a:rPr lang="en-US" altLang="hu-HU" sz="1800" dirty="0">
                <a:solidFill>
                  <a:prstClr val="black"/>
                </a:solidFill>
              </a:rPr>
              <a:t>―</a:t>
            </a: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French Enlightenment tears down spiritual authorities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‒ alliance of industry, technology, and the capital order </a:t>
            </a: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→ technical revolution </a:t>
            </a: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‒ creation of immense technological-military superiority</a:t>
            </a: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‒ global market serves European physical power</a:t>
            </a: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65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0" y="260350"/>
            <a:ext cx="8964613" cy="681038"/>
          </a:xfrm>
        </p:spPr>
        <p:txBody>
          <a:bodyPr/>
          <a:lstStyle/>
          <a:p>
            <a:pPr>
              <a:defRPr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Particularism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Century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Tartalom helye 3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15128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hu-HU" altLang="hu-HU" sz="1600" b="1" smtClean="0">
                <a:latin typeface="Times New Roman" pitchFamily="18" charset="0"/>
                <a:cs typeface="Times New Roman" pitchFamily="18" charset="0"/>
              </a:rPr>
              <a:t>1803-15		    </a:t>
            </a:r>
            <a:r>
              <a:rPr lang="en-US" altLang="hu-HU" sz="1600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altLang="hu-HU" sz="1600" b="1" smtClean="0">
                <a:latin typeface="Times New Roman" pitchFamily="18" charset="0"/>
                <a:cs typeface="Times New Roman" pitchFamily="18" charset="0"/>
              </a:rPr>
              <a:t>	                       1914-18 </a:t>
            </a:r>
            <a:r>
              <a:rPr lang="en-US" altLang="hu-HU" sz="1600" b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altLang="hu-HU" sz="1600" b="1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altLang="hu-HU" sz="1600" b="1" smtClean="0">
                <a:latin typeface="Times New Roman" pitchFamily="18" charset="0"/>
                <a:cs typeface="Times New Roman" pitchFamily="18" charset="0"/>
              </a:rPr>
              <a:t>1939</a:t>
            </a:r>
            <a:r>
              <a:rPr lang="hu-HU" altLang="hu-HU" sz="1600" b="1" smtClean="0">
                <a:latin typeface="Times New Roman" pitchFamily="18" charset="0"/>
                <a:cs typeface="Times New Roman" pitchFamily="18" charset="0"/>
              </a:rPr>
              <a:t>-45  1</a:t>
            </a:r>
            <a:r>
              <a:rPr lang="en-US" altLang="hu-HU" sz="1600" b="1" smtClean="0">
                <a:latin typeface="Times New Roman" pitchFamily="18" charset="0"/>
                <a:cs typeface="Times New Roman" pitchFamily="18" charset="0"/>
              </a:rPr>
              <a:t>950 </a:t>
            </a:r>
            <a:r>
              <a:rPr lang="hu-HU" altLang="hu-HU" sz="1600" b="1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altLang="hu-HU" sz="1600" b="1" smtClean="0">
                <a:latin typeface="Times New Roman" pitchFamily="18" charset="0"/>
                <a:cs typeface="Times New Roman" pitchFamily="18" charset="0"/>
              </a:rPr>
              <a:t>Today</a:t>
            </a:r>
            <a:endParaRPr lang="hu-HU" altLang="hu-HU" sz="16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u-HU" altLang="hu-HU" sz="160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>
              <a:buFont typeface="Arial" charset="0"/>
              <a:buNone/>
            </a:pPr>
            <a:r>
              <a:rPr lang="hu-HU" altLang="hu-HU" sz="16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Arial" charset="0"/>
              <a:buNone/>
            </a:pP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Napoleonic   </a:t>
            </a: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            P</a:t>
            </a: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articularism  </a:t>
            </a: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WWI</a:t>
            </a: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 	 </a:t>
            </a: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WWII</a:t>
            </a: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European </a:t>
            </a: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Crisis</a:t>
            </a: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ars </a:t>
            </a: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	                  n</a:t>
            </a: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ationalisms </a:t>
            </a: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	             		     	      </a:t>
            </a: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‘unification’ </a:t>
            </a: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of EU </a:t>
            </a:r>
            <a:endParaRPr lang="hu-HU" altLang="hu-H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u-HU" altLang="hu-HU" sz="16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hu-HU" sz="1600" smtClean="0">
                <a:latin typeface="Times New Roman" pitchFamily="18" charset="0"/>
                <a:cs typeface="Times New Roman" pitchFamily="18" charset="0"/>
              </a:rPr>
              <a:t>↓		         ↓	</a:t>
            </a:r>
            <a:r>
              <a:rPr lang="hu-HU" altLang="hu-HU" sz="16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hu-HU" sz="1600" smtClean="0"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hu-HU" altLang="hu-HU" sz="1600" smtClean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5" name="Téglalap 4"/>
          <p:cNvSpPr/>
          <p:nvPr/>
        </p:nvSpPr>
        <p:spPr>
          <a:xfrm>
            <a:off x="250825" y="1341438"/>
            <a:ext cx="504825" cy="5032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755650" y="1341438"/>
            <a:ext cx="3529013" cy="503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4284663" y="1341438"/>
            <a:ext cx="287337" cy="5032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4572000" y="1341438"/>
            <a:ext cx="1295400" cy="50323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5867400" y="1341438"/>
            <a:ext cx="288925" cy="50323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6156325" y="1341438"/>
            <a:ext cx="215900" cy="5032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6372225" y="1341438"/>
            <a:ext cx="2016125" cy="5032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8316913" y="1341438"/>
            <a:ext cx="503237" cy="5032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5372" name="Szövegdoboz 12"/>
          <p:cNvSpPr txBox="1">
            <a:spLocks noChangeArrowheads="1"/>
          </p:cNvSpPr>
          <p:nvPr/>
        </p:nvSpPr>
        <p:spPr bwMode="auto">
          <a:xfrm>
            <a:off x="0" y="2852738"/>
            <a:ext cx="838835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pread 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      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↓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revolutionary 	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↓</a:t>
            </a: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spirit	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↓</a:t>
            </a: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		    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nation state serving</a:t>
            </a: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3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bourgeois capitalism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altLang="hu-HU" sz="1800" u="sng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3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→ nationalistic movements</a:t>
            </a:r>
            <a:endParaRPr lang="hu-HU" altLang="hu-HU" sz="1800" u="sng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3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‒  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universalism only in emerging socialism</a:t>
            </a:r>
            <a:endParaRPr lang="hu-HU" altLang="hu-HU" sz="1800" u="sng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u="sng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 u="sng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Prussian Germany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growing industrial production → 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reinforced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proletariat </a:t>
            </a: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→ extreme social ten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io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↔ overcame by mobilizing 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chief root of WWI </a:t>
            </a: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(Halévy)</a:t>
            </a: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</a:rPr>
              <a:t> </a:t>
            </a:r>
            <a:endParaRPr lang="hu-HU" altLang="hu-HU" sz="180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60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5373" name="Szövegdoboz 22"/>
          <p:cNvSpPr txBox="1">
            <a:spLocks noChangeArrowheads="1"/>
          </p:cNvSpPr>
          <p:nvPr/>
        </p:nvSpPr>
        <p:spPr bwMode="auto">
          <a:xfrm>
            <a:off x="4284663" y="2565400"/>
            <a:ext cx="485933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6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6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6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</a:endParaRPr>
          </a:p>
        </p:txBody>
      </p:sp>
      <p:sp>
        <p:nvSpPr>
          <p:cNvPr id="15374" name="Rectangle 10"/>
          <p:cNvSpPr>
            <a:spLocks noChangeArrowheads="1"/>
          </p:cNvSpPr>
          <p:nvPr/>
        </p:nvSpPr>
        <p:spPr bwMode="auto">
          <a:xfrm>
            <a:off x="0" y="449263"/>
            <a:ext cx="184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80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50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0" y="260350"/>
            <a:ext cx="8964613" cy="865188"/>
          </a:xfrm>
        </p:spPr>
        <p:txBody>
          <a:bodyPr/>
          <a:lstStyle/>
          <a:p>
            <a:pPr>
              <a:defRPr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Outburst of Force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Tartalom helye 3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15128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hu-HU" altLang="hu-HU" sz="1600" b="1" smtClean="0">
                <a:latin typeface="Times New Roman" pitchFamily="18" charset="0"/>
                <a:cs typeface="Times New Roman" pitchFamily="18" charset="0"/>
              </a:rPr>
              <a:t>1803-15		    </a:t>
            </a:r>
            <a:r>
              <a:rPr lang="en-US" altLang="hu-HU" sz="1600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altLang="hu-HU" sz="1600" b="1" smtClean="0">
                <a:latin typeface="Times New Roman" pitchFamily="18" charset="0"/>
                <a:cs typeface="Times New Roman" pitchFamily="18" charset="0"/>
              </a:rPr>
              <a:t>	                       1914-18 </a:t>
            </a:r>
            <a:r>
              <a:rPr lang="en-US" altLang="hu-HU" sz="1600" b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altLang="hu-HU" sz="1600" b="1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altLang="hu-HU" sz="1600" b="1" smtClean="0">
                <a:latin typeface="Times New Roman" pitchFamily="18" charset="0"/>
                <a:cs typeface="Times New Roman" pitchFamily="18" charset="0"/>
              </a:rPr>
              <a:t>1939</a:t>
            </a:r>
            <a:r>
              <a:rPr lang="hu-HU" altLang="hu-HU" sz="1600" b="1" smtClean="0">
                <a:latin typeface="Times New Roman" pitchFamily="18" charset="0"/>
                <a:cs typeface="Times New Roman" pitchFamily="18" charset="0"/>
              </a:rPr>
              <a:t>-45  1</a:t>
            </a:r>
            <a:r>
              <a:rPr lang="en-US" altLang="hu-HU" sz="1600" b="1" smtClean="0">
                <a:latin typeface="Times New Roman" pitchFamily="18" charset="0"/>
                <a:cs typeface="Times New Roman" pitchFamily="18" charset="0"/>
              </a:rPr>
              <a:t>950 </a:t>
            </a:r>
            <a:r>
              <a:rPr lang="hu-HU" altLang="hu-HU" sz="1600" b="1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altLang="hu-HU" sz="1600" b="1" smtClean="0">
                <a:latin typeface="Times New Roman" pitchFamily="18" charset="0"/>
                <a:cs typeface="Times New Roman" pitchFamily="18" charset="0"/>
              </a:rPr>
              <a:t>Today</a:t>
            </a:r>
            <a:endParaRPr lang="hu-HU" altLang="hu-HU" sz="16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u-HU" altLang="hu-HU" sz="160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>
              <a:buFont typeface="Arial" charset="0"/>
              <a:buNone/>
            </a:pPr>
            <a:r>
              <a:rPr lang="hu-HU" altLang="hu-HU" sz="16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Arial" charset="0"/>
              <a:buNone/>
            </a:pP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Napoleonic   </a:t>
            </a: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           P</a:t>
            </a: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articularism  </a:t>
            </a: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WWI</a:t>
            </a: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 	 </a:t>
            </a: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WWII</a:t>
            </a: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European </a:t>
            </a: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Crisis</a:t>
            </a: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ars </a:t>
            </a: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	                 n</a:t>
            </a: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ationalisms </a:t>
            </a: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	             </a:t>
            </a:r>
            <a:r>
              <a:rPr lang="en-US" altLang="hu-HU" sz="1800" smtClean="0"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		     	      </a:t>
            </a: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‘unification’ </a:t>
            </a: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hu-HU" sz="1800" b="1" smtClean="0">
                <a:latin typeface="Times New Roman" pitchFamily="18" charset="0"/>
                <a:cs typeface="Times New Roman" pitchFamily="18" charset="0"/>
              </a:rPr>
              <a:t>of EU </a:t>
            </a:r>
            <a:endParaRPr lang="hu-HU" altLang="hu-H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u-HU" altLang="hu-HU" sz="16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hu-HU" sz="1600" smtClean="0">
                <a:latin typeface="Times New Roman" pitchFamily="18" charset="0"/>
                <a:cs typeface="Times New Roman" pitchFamily="18" charset="0"/>
              </a:rPr>
              <a:t>		         	</a:t>
            </a:r>
            <a:r>
              <a:rPr lang="hu-HU" altLang="hu-HU" sz="16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hu-HU" sz="1600" smtClean="0"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hu-HU" altLang="hu-HU" sz="1600" smtClean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5" name="Téglalap 4"/>
          <p:cNvSpPr/>
          <p:nvPr/>
        </p:nvSpPr>
        <p:spPr>
          <a:xfrm>
            <a:off x="250825" y="1341438"/>
            <a:ext cx="504825" cy="5032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755650" y="1341438"/>
            <a:ext cx="3529013" cy="503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4284663" y="1341438"/>
            <a:ext cx="287337" cy="5032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4572000" y="1341438"/>
            <a:ext cx="1295400" cy="50323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5867400" y="1341438"/>
            <a:ext cx="288925" cy="50323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6156325" y="1341438"/>
            <a:ext cx="215900" cy="5032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6372225" y="1341438"/>
            <a:ext cx="2016125" cy="5032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8316913" y="1341438"/>
            <a:ext cx="503237" cy="5032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6396" name="Szövegdoboz 12"/>
          <p:cNvSpPr txBox="1">
            <a:spLocks noChangeArrowheads="1"/>
          </p:cNvSpPr>
          <p:nvPr/>
        </p:nvSpPr>
        <p:spPr bwMode="auto">
          <a:xfrm>
            <a:off x="0" y="2852738"/>
            <a:ext cx="2508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6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6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600">
                <a:solidFill>
                  <a:prstClr val="black"/>
                </a:solidFill>
              </a:rPr>
              <a:t> </a:t>
            </a:r>
            <a:endParaRPr lang="hu-HU" altLang="hu-HU" sz="160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60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6397" name="Szövegdoboz 22"/>
          <p:cNvSpPr txBox="1">
            <a:spLocks noChangeArrowheads="1"/>
          </p:cNvSpPr>
          <p:nvPr/>
        </p:nvSpPr>
        <p:spPr bwMode="auto">
          <a:xfrm>
            <a:off x="250825" y="2852738"/>
            <a:ext cx="8893175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“The shared idea in the background of the first world war was … that  there is nothing such as a factual, objective meaning of the world and of things, and that it is </a:t>
            </a:r>
            <a:r>
              <a:rPr lang="en-US" altLang="hu-HU" sz="1800" u="sng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up to strength and power to create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US" altLang="hu-HU" sz="1800" u="sng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meaning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121</a:t>
            </a: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 “immense event … transcending humankind―a process in some sense </a:t>
            </a:r>
            <a:r>
              <a:rPr lang="en-US" altLang="hu-HU" sz="1800" u="sng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cosmic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119</a:t>
            </a: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“breakthrough of the conception of being that was born in the sixteenth century” 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124</a:t>
            </a: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 u="sng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outburst of sheer Force</a:t>
            </a:r>
            <a:endParaRPr lang="hu-HU" altLang="hu-HU" sz="1800" u="sng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 u="sng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conflict being “the great instrument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which … Force used in its transition from potency to actuality”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124-25</a:t>
            </a: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6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6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6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</a:endParaRPr>
          </a:p>
        </p:txBody>
      </p:sp>
      <p:sp>
        <p:nvSpPr>
          <p:cNvPr id="16398" name="Rectangle 10"/>
          <p:cNvSpPr>
            <a:spLocks noChangeArrowheads="1"/>
          </p:cNvSpPr>
          <p:nvPr/>
        </p:nvSpPr>
        <p:spPr bwMode="auto">
          <a:xfrm>
            <a:off x="0" y="449263"/>
            <a:ext cx="184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80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6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239</Words>
  <Application>Microsoft Office PowerPoint</Application>
  <PresentationFormat>Diavetítés a képernyőre (4:3 oldalarány)</PresentationFormat>
  <Paragraphs>232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9</vt:i4>
      </vt:variant>
      <vt:variant>
        <vt:lpstr>Diacímek</vt:lpstr>
      </vt:variant>
      <vt:variant>
        <vt:i4>9</vt:i4>
      </vt:variant>
    </vt:vector>
  </HeadingPairs>
  <TitlesOfParts>
    <vt:vector size="18" baseType="lpstr">
      <vt:lpstr>Office-téma</vt:lpstr>
      <vt:lpstr>1_Office-téma</vt:lpstr>
      <vt:lpstr>2_Office-téma</vt:lpstr>
      <vt:lpstr>3_Office-téma</vt:lpstr>
      <vt:lpstr>4_Office-téma</vt:lpstr>
      <vt:lpstr>5_Office-téma</vt:lpstr>
      <vt:lpstr>6_Office-téma</vt:lpstr>
      <vt:lpstr>7_Office-téma</vt:lpstr>
      <vt:lpstr>8_Office-téma</vt:lpstr>
      <vt:lpstr>Europe and Post-Europe.  On Jan Patočka’s Philosophy of History</vt:lpstr>
      <vt:lpstr>   Jan Patočka (1907-1977)   </vt:lpstr>
      <vt:lpstr>   Heretical Essays    in the Philosophy of History (1975)</vt:lpstr>
      <vt:lpstr>                      The History of Europe –           Unification and Particularization  </vt:lpstr>
      <vt:lpstr> The European Heritage: Care for the Soul </vt:lpstr>
      <vt:lpstr> Transformation of the Principles       of European Life </vt:lpstr>
      <vt:lpstr> Transformation of the Principles       of European Life </vt:lpstr>
      <vt:lpstr>              Particularism of the 19th Century</vt:lpstr>
      <vt:lpstr>  the Outburst of Force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 and Post-Europe.  On Jan Patočka’s Philosophy of History</dc:title>
  <dc:creator>Miklos</dc:creator>
  <cp:lastModifiedBy>Miklos</cp:lastModifiedBy>
  <cp:revision>1</cp:revision>
  <dcterms:created xsi:type="dcterms:W3CDTF">2020-05-18T07:33:01Z</dcterms:created>
  <dcterms:modified xsi:type="dcterms:W3CDTF">2020-05-18T07:38:43Z</dcterms:modified>
</cp:coreProperties>
</file>