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8E6D-866D-4B5C-B8FC-87020A07B4D1}" type="datetimeFigureOut">
              <a:rPr lang="hu-HU" smtClean="0"/>
              <a:pPr/>
              <a:t>2016.11.04.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C8BE-72FC-4BD6-A00B-FD469841074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20"/>
          </a:xfrm>
        </p:spPr>
        <p:txBody>
          <a:bodyPr>
            <a:normAutofit fontScale="90000"/>
          </a:bodyPr>
          <a:lstStyle/>
          <a:p>
            <a:pPr lvl="0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dirty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Gyakorlat </a:t>
            </a:r>
            <a:r>
              <a:rPr lang="hu-HU" sz="2700" dirty="0">
                <a:latin typeface="Times New Roman" pitchFamily="18" charset="0"/>
                <a:cs typeface="Times New Roman" pitchFamily="18" charset="0"/>
              </a:rPr>
              <a:t>és esemény. 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700" dirty="0" err="1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2700" dirty="0">
                <a:latin typeface="Times New Roman" pitchFamily="18" charset="0"/>
                <a:cs typeface="Times New Roman" pitchFamily="18" charset="0"/>
              </a:rPr>
              <a:t> ősi eszméje és a gyakorlat </a:t>
            </a:r>
            <a:r>
              <a:rPr lang="hu-HU" sz="2700" dirty="0" err="1">
                <a:latin typeface="Times New Roman" pitchFamily="18" charset="0"/>
                <a:cs typeface="Times New Roman" pitchFamily="18" charset="0"/>
              </a:rPr>
              <a:t>re-konceptualizálása</a:t>
            </a:r>
            <a:r>
              <a:rPr lang="hu-H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640960" cy="4370040"/>
          </a:xfrm>
        </p:spPr>
        <p:txBody>
          <a:bodyPr>
            <a:normAutofit/>
          </a:bodyPr>
          <a:lstStyle/>
          <a:p>
            <a:pPr algn="l"/>
            <a:endParaRPr lang="hu-H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Kulcsszavak:  középige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mesotes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igerendszerek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grammatika és gondolkodás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mediális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  esemény - az </a:t>
            </a:r>
            <a:r>
              <a:rPr lang="hu-H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tipológiája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8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alkotótevékenység</a:t>
            </a:r>
          </a:p>
          <a:p>
            <a:endParaRPr lang="hu-H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 központi állítás: </a:t>
            </a:r>
          </a:p>
          <a:p>
            <a:pPr algn="l"/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középige nyelvészeti jelenségében a „</a:t>
            </a:r>
            <a:r>
              <a:rPr lang="hu-H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eszméjébe való ősi belátás tükröződik. 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ezen eszméje </a:t>
            </a:r>
          </a:p>
          <a:p>
            <a:pPr algn="l"/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független a „materiális </a:t>
            </a:r>
            <a:r>
              <a:rPr lang="hu-H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problémájától;</a:t>
            </a:r>
          </a:p>
          <a:p>
            <a:pPr algn="l"/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az emberi gyakorlat </a:t>
            </a:r>
            <a:r>
              <a:rPr lang="hu-H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re-konceptualizálásának</a:t>
            </a:r>
            <a:r>
              <a:rPr lang="hu-H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lehetőségét rejti magában.  </a:t>
            </a:r>
          </a:p>
          <a:p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Esemény és műalkotás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	természet &amp; művészet   — mindkettő „mozgásformája” a játék (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Spiel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a játék „létmódja […] az önmegmutatás-önbemutatás (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Selbst-Darstellung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)” (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Igazság és módszer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	„A természet, amennyiben célok és szándékok nélkül való, erőfeszítés nélküli, önmagát szüntelenül megújító játék, egyenesen a művészet mintaképeként jelenhet meg.” „Az önmegmutatás […] a természet univerzális létaspektusa” (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Igazság és módszer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Folytonosság: 	    	     művészet &amp; természet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közt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Ontológiai vonatkozás: 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mimetikus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bemutatás &amp; „mintaképe”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közt 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	     	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művészet  &amp;    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Sache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közt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 műalkotást létfolyamatként (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Seinsvorgang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 fogjuk fel […Például a] kép is megmutatkozási folyamat. A mintaképre való vonatkozása olyannyira nem jelenti létautonómiájának csökkenését, hogy a képet illetően indokoltnak láttuk egyenesen létgyarapodásáról (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Zuwachs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 beszélni” (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Igazság és módszer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Esemény, alkotás, cselekvés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8326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Az önbemutatás (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Selbst-Darstellung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):	 ontológiai fogalom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= „a lét” emanációszerű önbemutatásának anonim eseménye </a:t>
            </a:r>
          </a:p>
          <a:p>
            <a:pPr>
              <a:buNone/>
            </a:pP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	→ a lét spekulatív, ön-tükröző, önmagát bemutató szerkezete (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Igazság és módszer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Elkészítés-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előzetes terv – célszerűség, alkalmasság → ismételhetőség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↔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Alkotótevékenység: egyszeri-helyettesíthetetlen → eseményszerű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= a 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techné</a:t>
            </a: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hagyatkozik, s az értelemképződés  eseményében való részesedést célozza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 nyelvhasználat tanúsága: </a:t>
            </a:r>
            <a:r>
              <a:rPr lang="hu-HU" sz="2300" i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i="1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i="1" dirty="0" err="1" smtClean="0">
                <a:latin typeface="Times New Roman" pitchFamily="18" charset="0"/>
                <a:cs typeface="Times New Roman" pitchFamily="18" charset="0"/>
              </a:rPr>
              <a:t>poetry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(költeményt írni); </a:t>
            </a:r>
            <a:r>
              <a:rPr lang="hu-HU" sz="2300" i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i="1" dirty="0" err="1" smtClean="0">
                <a:latin typeface="Times New Roman" pitchFamily="18" charset="0"/>
                <a:cs typeface="Times New Roman" pitchFamily="18" charset="0"/>
              </a:rPr>
              <a:t>poetize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(verselni) </a:t>
            </a:r>
            <a:r>
              <a:rPr lang="hu-HU" sz="2300" dirty="0">
                <a:latin typeface="Times New Roman" pitchFamily="18" charset="0"/>
                <a:cs typeface="Times New Roman" pitchFamily="18" charset="0"/>
              </a:rPr>
              <a:t>― tiszta </a:t>
            </a:r>
            <a:r>
              <a:rPr lang="hu-HU" sz="2300" dirty="0" err="1"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2300" dirty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3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		               </a:t>
            </a:r>
            <a:r>
              <a:rPr lang="hu-HU" sz="2300" i="1" dirty="0" err="1" smtClean="0">
                <a:latin typeface="Times New Roman" pitchFamily="18" charset="0"/>
                <a:cs typeface="Times New Roman" pitchFamily="18" charset="0"/>
              </a:rPr>
              <a:t>zu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i="1" dirty="0" err="1" smtClean="0">
                <a:latin typeface="Times New Roman" pitchFamily="18" charset="0"/>
                <a:cs typeface="Times New Roman" pitchFamily="18" charset="0"/>
              </a:rPr>
              <a:t>dichten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(sűríteni, tömöríteni) 		             ― tiszta </a:t>
            </a:r>
            <a:r>
              <a:rPr lang="hu-HU" sz="2300" dirty="0" err="1" smtClean="0"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   			          ↔ </a:t>
            </a:r>
            <a:r>
              <a:rPr lang="hu-HU" sz="2300" i="1" dirty="0" smtClean="0">
                <a:latin typeface="Times New Roman" pitchFamily="18" charset="0"/>
                <a:cs typeface="Times New Roman" pitchFamily="18" charset="0"/>
              </a:rPr>
              <a:t>költeni </a:t>
            </a:r>
            <a:r>
              <a:rPr lang="hu-HU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300" dirty="0" smtClean="0">
                <a:latin typeface="Times New Roman" pitchFamily="18" charset="0"/>
                <a:cs typeface="Times New Roman" pitchFamily="18" charset="0"/>
              </a:rPr>
              <a:t>mint a „bábáskodni”)	  ― esemény orientált aktív </a:t>
            </a:r>
            <a:r>
              <a:rPr lang="hu-HU" sz="2300" dirty="0" err="1" smtClean="0">
                <a:latin typeface="Times New Roman" pitchFamily="18" charset="0"/>
                <a:cs typeface="Times New Roman" pitchFamily="18" charset="0"/>
              </a:rPr>
              <a:t>ágencia</a:t>
            </a:r>
            <a:endParaRPr lang="hu-H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 kreatív alkotótevékenység „köztes” a 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poieszsisz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közt </a:t>
            </a:r>
            <a:r>
              <a:rPr lang="hu-HU" sz="2600" i="1" dirty="0" smtClean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úton van a </a:t>
            </a:r>
            <a:r>
              <a:rPr lang="hu-HU" sz="26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 felé!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--------------------</a:t>
            </a:r>
          </a:p>
          <a:p>
            <a:pPr>
              <a:buNone/>
            </a:pPr>
            <a:r>
              <a:rPr lang="hu-HU" sz="2600" dirty="0" err="1" smtClean="0">
                <a:latin typeface="Times New Roman" pitchFamily="18" charset="0"/>
                <a:cs typeface="Times New Roman" pitchFamily="18" charset="0"/>
              </a:rPr>
              <a:t>Szubjektivizálódás</a:t>
            </a: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: nem csak a szubjektivitás filozófiáját először kifejtő újkorban, hanem 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		            → már az ősi, mediális szemléletmód háttérbe szorulásával megkezdődött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Mediális tevékenységi módok (alkotás és praxis) ↔ „új” barbarizmus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lvl="0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középige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mesotes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dirty="0">
                <a:latin typeface="Times New Roman" pitchFamily="18" charset="0"/>
                <a:cs typeface="Times New Roman" pitchFamily="18" charset="0"/>
              </a:rPr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688632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mediális- avagy középige a magyar nyelv egyik ritka sajátossága: </a:t>
            </a:r>
            <a:r>
              <a:rPr lang="hu-HU" sz="1700" dirty="0" smtClean="0"/>
              <a:t>	</a:t>
            </a:r>
          </a:p>
          <a:p>
            <a:pPr>
              <a:lnSpc>
                <a:spcPct val="110000"/>
              </a:lnSpc>
              <a:buNone/>
            </a:pPr>
            <a:r>
              <a:rPr lang="hu-HU" sz="1600" i="1" dirty="0" smtClean="0"/>
              <a:t>				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kinyílik,      elnémul,        megmutatkozik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(mediális) </a:t>
            </a:r>
          </a:p>
          <a:p>
            <a:pPr>
              <a:lnSpc>
                <a:spcPct val="110000"/>
              </a:lnSpc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				kinyitják,    elnémítják,    megmutatják  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(aktív)</a:t>
            </a:r>
          </a:p>
          <a:p>
            <a:pPr>
              <a:lnSpc>
                <a:spcPct val="110000"/>
              </a:lnSpc>
              <a:buNone/>
            </a:pP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				kinyittatik,  elnémíttatik,  megmutattatik   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(passzív – régies)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nagyobb nyugati nyelvekben a középige 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nem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különül el alaktanilag.</a:t>
            </a:r>
          </a:p>
          <a:p>
            <a:pPr>
              <a:buNone/>
            </a:pPr>
            <a:r>
              <a:rPr lang="hu-HU" sz="15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Például:     „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reads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easily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.”             – aktív forma </a:t>
            </a:r>
          </a:p>
          <a:p>
            <a:pPr>
              <a:lnSpc>
                <a:spcPct val="170000"/>
              </a:lnSpc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  	„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Dieses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Buch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liest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sich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leicht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.”   – reflexív forma </a:t>
            </a:r>
          </a:p>
          <a:p>
            <a:pPr>
              <a:buNone/>
            </a:pPr>
            <a:r>
              <a:rPr lang="hu-HU" sz="15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ógörög nyelvtanba bevezetést nyújtó mértékadó munkák szerint a középige:  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„úgy ábrázolja az alanyt, mint aki vagy önmagára visszaható (reflexív) módon, 	vagy saját érdekében cselekszik” (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Chase-Phillips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Harvard University, 1961)  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	„gyakran olyan cselekvések [kifejezésére] használatos, melyek valamilyen 	módon 	érintik az alanyt” (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Wilding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Oxford, 1986). 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középige eredeti funkciója és jelentése jellemzően a háttérbe szorult: 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az aktivitás és passzivitás terminusaiban való gondolkodás vált uralkodóvá. 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Nyelvészeti </a:t>
            </a:r>
            <a:r>
              <a:rPr lang="hu-HU" sz="2700" dirty="0">
                <a:latin typeface="Times New Roman" pitchFamily="18" charset="0"/>
                <a:cs typeface="Times New Roman" pitchFamily="18" charset="0"/>
              </a:rPr>
              <a:t>kutatás a középige önálló jelentéséről</a:t>
            </a:r>
            <a:r>
              <a:rPr lang="hu-HU" sz="2700" dirty="0"/>
              <a:t/>
            </a:r>
            <a:br>
              <a:rPr lang="hu-HU" sz="2700" dirty="0"/>
            </a:b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középige ősibb, mint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passzív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igealak. </a:t>
            </a: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középige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önálló jelentéssel bír: nem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vezetendő vissza az aktív és passzív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valamiféle keverékére.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Emile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	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középige 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zajló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esemény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vonatkozásában pozícionált 				„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szub-jektum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” aktivitását fejezi ki.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ősi indoeurópai nyelvekben csak aktív és mediális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igenemek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léteztek.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Mindkettőben az esemény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áll az előtérben, nem az alany. 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a középigéről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a) Az indoeurópai nyelvek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fejlődéstörténete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tükrében az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aktív-passzív megkülönböztetés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távolról sem eredendő. 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b) Az aktív-passzív szembenállást megelőzően az igerendszer az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aktív-mediális-passzív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hármasból állt --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de csak „a görög nyelv történetének egy adott periódusában”.</a:t>
            </a:r>
          </a:p>
          <a:p>
            <a:pPr>
              <a:buNone/>
            </a:pPr>
            <a:endParaRPr lang="hu-HU" sz="1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c) A passzív igenem az ősibb mediálisból származik.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d) Az ősi igerendszer két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igenemből, aktívból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mediálisból állt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e) Az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igék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kategorizálására használatos terminusaink a görög grammatikusoktól erednek, s pusztán „a nyelv bizonyos stádiumának egy sajátosságát” fejezik ki. 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f) Az ősiség, a történeti eredet kérdéséből nem szabad az „</a:t>
            </a:r>
            <a:r>
              <a:rPr lang="hu-HU" sz="1900" dirty="0" err="1">
                <a:latin typeface="Times New Roman" pitchFamily="18" charset="0"/>
                <a:cs typeface="Times New Roman" pitchFamily="18" charset="0"/>
              </a:rPr>
              <a:t>autenticitás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” megítélésére következtetnünk. </a:t>
            </a:r>
          </a:p>
          <a:p>
            <a:pPr>
              <a:buNone/>
            </a:pP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g) Az aktív-mediális, illetve az aktív-passzív szembenállások különböző természetűek. 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h) A mediális manapság általánosan elfogadott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jelentése: </a:t>
            </a: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az „pusztán a cselekvés egy bizonyos viszonyát jelzi az alanyhoz, vagy az alany valamiféle »érdekeltségét« abban.” 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>
                <a:latin typeface="Times New Roman" pitchFamily="18" charset="0"/>
                <a:cs typeface="Times New Roman" pitchFamily="18" charset="0"/>
              </a:rPr>
              <a:t>i) Ez nem kielégítő, mert nem tisztán nyelvészeti meghatározás. 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a középigéről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j) A mediális ige jelentésének meghatározásakor a csakis aktív (</a:t>
            </a:r>
            <a:r>
              <a:rPr lang="hu-HU" sz="1800" i="1" dirty="0" err="1">
                <a:latin typeface="Times New Roman" pitchFamily="18" charset="0"/>
                <a:cs typeface="Times New Roman" pitchFamily="18" charset="0"/>
              </a:rPr>
              <a:t>activa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i="1" dirty="0" err="1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), illetve csakis mediális (</a:t>
            </a:r>
            <a:r>
              <a:rPr lang="hu-HU" sz="1800" i="1" dirty="0" err="1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hu-H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i="1" dirty="0" err="1">
                <a:latin typeface="Times New Roman" pitchFamily="18" charset="0"/>
                <a:cs typeface="Times New Roman" pitchFamily="18" charset="0"/>
              </a:rPr>
              <a:t>tantum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 végződést megengedő igék összehasonlításából kell kiindulni. </a:t>
            </a:r>
          </a:p>
          <a:p>
            <a:pPr>
              <a:buNone/>
            </a:pP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I.   Amelyek csak aktívak: van [!!];  megy; él; folyik; mászik; hajlik; fúj (a szél); eszik; iszik; ad. </a:t>
            </a:r>
          </a:p>
          <a:p>
            <a:pPr>
              <a:buNone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II. Amelyek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csak mediálisak: születik; meghal; valamiből következik; valaminek ura [!!]; fekszik; ül;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élvez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- élvezi valaminek a hasznát; elszenved [!!] - kibír valamit;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beszél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[!!]; etc.” </a:t>
            </a:r>
          </a:p>
          <a:p>
            <a:pPr>
              <a:buNone/>
            </a:pP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 Az aktív és a mediális közti „tisztán nyelvészeti megkülönböztetés” elve „az alany és a folyamat közti viszonyon fordul meg”: </a:t>
            </a:r>
            <a:endParaRPr lang="hu-HU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aktívban az igék olyan </a:t>
            </a:r>
            <a:r>
              <a:rPr lang="hu-HU" sz="1600" u="sng" dirty="0">
                <a:latin typeface="Times New Roman" pitchFamily="18" charset="0"/>
                <a:cs typeface="Times New Roman" pitchFamily="18" charset="0"/>
              </a:rPr>
              <a:t>folyamat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ot jelölnek, amely </a:t>
            </a:r>
            <a:r>
              <a:rPr lang="hu-HU" sz="1600" u="sng" dirty="0">
                <a:latin typeface="Times New Roman" pitchFamily="18" charset="0"/>
                <a:cs typeface="Times New Roman" pitchFamily="18" charset="0"/>
              </a:rPr>
              <a:t>az alanyon kívül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megy végbe. A mediálisban […] az ige </a:t>
            </a:r>
            <a:r>
              <a:rPr lang="hu-HU" sz="1600" u="sng" dirty="0">
                <a:latin typeface="Times New Roman" pitchFamily="18" charset="0"/>
                <a:cs typeface="Times New Roman" pitchFamily="18" charset="0"/>
              </a:rPr>
              <a:t>az alanyban összpontosuló folyamat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ot jelez”. </a:t>
            </a:r>
          </a:p>
          <a:p>
            <a:pPr>
              <a:buNone/>
            </a:pPr>
            <a:r>
              <a:rPr lang="hu-HU" sz="17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 Ez az elv nem az igék szemantikai természete mentén tájékozódik: „állapotot kifejező igék és cselekvést kifejező igék egyaránt képviselve vannak a két osztályban.”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m) Az elv nem támaszkodik az „érdekeltség” eszméjére. </a:t>
            </a:r>
          </a:p>
          <a:p>
            <a:pPr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hu-H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36104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filozófiai jelentőségének körülhatárolása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</a:rPr>
              <a:t>Benveniste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 nézetei mentén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Autofit/>
          </a:bodyPr>
          <a:lstStyle/>
          <a:p>
            <a:pPr lvl="0">
              <a:buAutoNum type="arabicParenR"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Kétséges, hogy  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ősiség tényéből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ne lehetne 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autenticitás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megítélésére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következtetni. </a:t>
            </a:r>
          </a:p>
          <a:p>
            <a:pPr marL="0" lvl="0" indent="0">
              <a:buNone/>
            </a:pPr>
            <a:endParaRPr lang="hu-HU" sz="1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2) A 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meszotesz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nem mint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középsőt”,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hanem mint „mediálist” kell  elgondolni. </a:t>
            </a:r>
            <a:endParaRPr lang="hu-H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3) 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(ősi) aktív-mediális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és 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(nyugati) aktív-passzív szembenállás összevetése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>
              <a:buNone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a) Az ősi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igenemek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egyszerre fejezték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ki: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eseményt -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történés alanyát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alany lokalitását.</a:t>
            </a: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b) A nyugati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igenemekben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lineáris szemlélet tükröződik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: alany → cselekvés → alany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	c) Feledésbe merült két eszme: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„tiszta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esemény”, ill. a „pozícionált alany”.  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4) Az aktív-mediális különbségnek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nincs köze az aktivitásban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való „érdekeltség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eszméjéhez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Ez a tény teszi lehetségessé, hogy a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eszméje ontológiai relevanciára tegyen szert. </a:t>
            </a:r>
          </a:p>
          <a:p>
            <a:pPr>
              <a:buNone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Összegezve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ősi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igerendszerek: ige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alany,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esemény és ágens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terminusaiban gondolkodtak. 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nyugati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igerendszerek: alany és tárgy,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cselekvő és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szenvedő terminusaiban gondolkodnak.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mediális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megközelítés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filozófiai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jelentőségének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előzetes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körülhatárolása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grammatika meghatározza a gondolkodást:   </a:t>
            </a:r>
          </a:p>
          <a:p>
            <a:pPr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Nietzsche:	„minden metafizika alapja a grammatikába vetett hit” (1873 -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A nem morálisan fölfogott …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		„Az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ural-altáji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nyelvi térség filozófusai (ahol a szubjektum-fogalom a legfejletlenebb) nagy 	valószínűséggel másképp fognak »a világba« pillantani, […] mint az indogermánok vagy a 	muzulmánok” – „bizonyos grammatikai funkciók kényszer[ének]” köszönhetően. (1886 -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Túl 	jón és rosszon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Heidegger: „a létezőt 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lété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ben megragadni. Ez utóbbi feladathoz többnyire nemcsak a szavak hiányoznak, 	hanem mindenekelőtt a »nyelvtan«” (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Lét és idő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hu-H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görögök óta a mediális gondolkodásmód eltűnt a filozófia színteréről. E „felejtés” három aspektusa: </a:t>
            </a:r>
            <a:endParaRPr lang="hu-H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i) A mediális megközelítés mint a modern szubjektivizmus meghaladásának módja. </a:t>
            </a:r>
            <a:endParaRPr lang="hu-H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) A hermeneutikai filozófia mint a mediális gondolkodás ontológiai újraélesztése. </a:t>
            </a:r>
            <a:endParaRPr lang="hu-H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Medialitás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és az analitikus, ill. hermeneutikai filozófiák közti feszültség.  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4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4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 az </a:t>
            </a:r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mediális tipológiája </a:t>
            </a: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Nyelv mint közép (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Mitte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der 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Sprache</a:t>
            </a: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Gadamer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): 	</a:t>
            </a:r>
            <a:endParaRPr lang="hu-HU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„a nyelv […] a végesség lenyomata (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Spur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)”, „médium – közép −, melyben az Én és a 	világ […] eredeti összetartozásában mutatkozik meg” (</a:t>
            </a:r>
            <a:r>
              <a:rPr lang="hu-HU" sz="1600" i="1" dirty="0" smtClean="0">
                <a:latin typeface="Times New Roman" pitchFamily="18" charset="0"/>
                <a:cs typeface="Times New Roman" pitchFamily="18" charset="0"/>
              </a:rPr>
              <a:t>Igazság és módszer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504, 523).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→ Ősi indoeurópai + nyugati nyelvek igerendszerei → az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három értelme:</a:t>
            </a:r>
          </a:p>
          <a:p>
            <a:pPr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tiszta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spontán aktivitás (híján van az esemény eszméjének)        - nyugati aktív  ― 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esemény-orientált mediális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eseménybe ágyazódó aktivitás           - ősi mediális  ― </a:t>
            </a:r>
            <a:r>
              <a:rPr lang="hu-HU" sz="16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esemény-orientált aktív </a:t>
            </a:r>
            <a:r>
              <a:rPr lang="hu-HU" sz="1600" dirty="0" err="1" smtClean="0">
                <a:latin typeface="Times New Roman" pitchFamily="18" charset="0"/>
                <a:cs typeface="Times New Roman" pitchFamily="18" charset="0"/>
              </a:rPr>
              <a:t>ágencia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eseményre vonatkozó külsődleges aktivitás  - ősi aktív  ― …?.....</a:t>
            </a:r>
          </a:p>
          <a:p>
            <a:pPr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sz="18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éles szembeállítását társadalmi-kulturális értékítéletek is motiválhatták.  </a:t>
            </a:r>
          </a:p>
          <a:p>
            <a:pPr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Arisztotelész a </a:t>
            </a:r>
            <a:r>
              <a:rPr lang="hu-HU" sz="2700" i="1" dirty="0" err="1" smtClean="0">
                <a:latin typeface="Times New Roman" pitchFamily="18" charset="0"/>
                <a:cs typeface="Times New Roman" pitchFamily="18" charset="0"/>
              </a:rPr>
              <a:t>poieszisz-praxisz</a:t>
            </a:r>
            <a:r>
              <a:rPr lang="hu-H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700" dirty="0" smtClean="0">
                <a:latin typeface="Times New Roman" pitchFamily="18" charset="0"/>
                <a:cs typeface="Times New Roman" pitchFamily="18" charset="0"/>
              </a:rPr>
              <a:t>megkülönböztetésről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 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0465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Arisztotelész: </a:t>
            </a:r>
          </a:p>
          <a:p>
            <a:pPr>
              <a:buNone/>
            </a:pP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egy számára külsődleges célra vonatkozik  ↔ 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magában foglalja a célját</a:t>
            </a:r>
            <a:endParaRPr lang="hu-H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„az olyan cselekvés, aminek vége van, egy se cél, hanem csak eszköz a cél felé vivő úton […] Az a folyamat ellenben, melyben benne van a cél, befejezett cselekvés.” (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Metafizika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, IX, 1048b 25-31)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	„mindenki, aki alkot, valami célból alkot; s az alkotott mű (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poieton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) sem egyszerűen cél, hanem mindig valamivel kapcsolatban áll, és valamiért van (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prosz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ti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kai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tinosz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). A cselekvés ellenben más: a helyes cselekvés (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eupraxia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) már önmagában véve is cél, s a kívánság éppen erre irányul” (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Nikomakhoszi etika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, VI, 1139b 1-6)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Taminiaux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: „aktualitás és 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potencialitás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nem azonos módon funkcionálnak a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, illetve a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	esetében: […] míg a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esetében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dünamisz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külsődleges az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energeia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vonatkozásában, 	addig a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esetében a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dünamisz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 benne foglaltatik az </a:t>
            </a:r>
            <a:r>
              <a:rPr lang="hu-HU" sz="1900" i="1" dirty="0" err="1" smtClean="0">
                <a:latin typeface="Times New Roman" pitchFamily="18" charset="0"/>
                <a:cs typeface="Times New Roman" pitchFamily="18" charset="0"/>
              </a:rPr>
              <a:t>energeiá</a:t>
            </a:r>
            <a:r>
              <a:rPr lang="hu-HU" sz="1900" dirty="0" err="1" smtClean="0">
                <a:latin typeface="Times New Roman" pitchFamily="18" charset="0"/>
                <a:cs typeface="Times New Roman" pitchFamily="18" charset="0"/>
              </a:rPr>
              <a:t>ban</a:t>
            </a:r>
            <a:r>
              <a:rPr lang="hu-HU" sz="1900" dirty="0" smtClean="0">
                <a:latin typeface="Times New Roman" pitchFamily="18" charset="0"/>
                <a:cs typeface="Times New Roman" pitchFamily="18" charset="0"/>
              </a:rPr>
              <a:t>” (1991, 123).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poieszisz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dünamisz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↔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energeia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             ↔        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	 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dünamisz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energeia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u-HU" sz="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elkészítés  → 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prosz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ti”: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ami valamely további cél eléréséhez hasznos     — termékek</a:t>
            </a: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cselekvés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hou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heneka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ami csak a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során és révén érhető el  —  helyes cselekvés </a:t>
            </a:r>
          </a:p>
          <a:p>
            <a:pPr>
              <a:buNone/>
            </a:pPr>
            <a:endParaRPr lang="hu-HU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.….?.......   → valami nem hasznos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nem is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eupraxia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ám a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poieszisz-</a:t>
            </a:r>
            <a:r>
              <a:rPr lang="hu-HU" sz="2100" dirty="0" err="1" smtClean="0">
                <a:latin typeface="Times New Roman" pitchFamily="18" charset="0"/>
                <a:cs typeface="Times New Roman" pitchFamily="18" charset="0"/>
              </a:rPr>
              <a:t>szel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rokon </a:t>
            </a:r>
          </a:p>
          <a:p>
            <a:pPr>
              <a:buNone/>
            </a:pPr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	      és a </a:t>
            </a:r>
            <a:r>
              <a:rPr lang="hu-HU" sz="2100" i="1" dirty="0" err="1" smtClean="0">
                <a:latin typeface="Times New Roman" pitchFamily="18" charset="0"/>
                <a:cs typeface="Times New Roman" pitchFamily="18" charset="0"/>
              </a:rPr>
              <a:t>praxisz</a:t>
            </a:r>
            <a:r>
              <a:rPr lang="hu-H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kiválóságát megillető dicsőséggel jár	     — pl. műalkotások</a:t>
            </a:r>
          </a:p>
          <a:p>
            <a:pPr>
              <a:buNone/>
            </a:pPr>
            <a:endParaRPr lang="hu-H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221</Words>
  <Application>Microsoft Office PowerPoint</Application>
  <PresentationFormat>Diavetítés a képernyőre (4:3 oldalarány)</PresentationFormat>
  <Paragraphs>163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  Gyakorlat és esemény.  A medialitás ősi eszméje és a gyakorlat re-konceptualizálása  </vt:lpstr>
      <vt:lpstr> A középige (mesotes) </vt:lpstr>
      <vt:lpstr> Nyelvészeti kutatás a középige önálló jelentéséről </vt:lpstr>
      <vt:lpstr>Benveniste a középigéről </vt:lpstr>
      <vt:lpstr>Benveniste a középigéről </vt:lpstr>
      <vt:lpstr>A medialitás filozófiai jelentőségének körülhatárolása Benveniste nézetei mentén </vt:lpstr>
      <vt:lpstr>A mediális megközelítés filozófiai jelentőségének előzetes körülhatárolása</vt:lpstr>
      <vt:lpstr>Poieszisz, praxisz, s az ágencia mediális tipológiája </vt:lpstr>
      <vt:lpstr>    Arisztotelész a poieszisz-praxisz megkülönböztetésről   </vt:lpstr>
      <vt:lpstr>Esemény és műalkotás </vt:lpstr>
      <vt:lpstr>Esemény, alkotás, cselekvés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Gyakorlat és esemény. A medialitás ősi eszméje és a gyakorlat re-konceptualizálása  </dc:title>
  <dc:creator>User</dc:creator>
  <cp:lastModifiedBy>User</cp:lastModifiedBy>
  <cp:revision>61</cp:revision>
  <dcterms:created xsi:type="dcterms:W3CDTF">2016-11-01T17:02:30Z</dcterms:created>
  <dcterms:modified xsi:type="dcterms:W3CDTF">2016-11-04T18:05:06Z</dcterms:modified>
</cp:coreProperties>
</file>