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8E70-0196-4DD1-9339-E44417107343}" type="datetimeFigureOut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B5E65-9F22-4930-AA31-16BF30DD0CD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CB4-BD89-4D1F-8212-2DE8733470D2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C50A-28DC-4FE7-861C-F4DC811CA516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1ECC-3B38-4D06-ACD5-B7E2A1F6802C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2F67-112C-4312-87FB-9B35032077FB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636-BAA8-4598-AF40-4BCF27BB3C37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943-E558-4736-AC7A-A1B93A8EDE03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1623-8A7F-44E7-B27F-0A379BF9F7FD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CF2-E665-4F0B-9160-4205094BFB10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59D6-B1EB-44F6-9929-7F97D2B9D483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EF6F-3E09-4FBD-BB98-5342BE04C42A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CCB-038D-4092-B5B5-D006F6608E5C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4C3B-13B9-4582-BB69-16F13F68E526}" type="datetime1">
              <a:rPr lang="hu-HU" smtClean="0"/>
              <a:pPr/>
              <a:t>2019.06.06.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792087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Hermeneutika mint társadalomkritikai paradigmaváltás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hu-H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Hermeneutika </a:t>
            </a:r>
            <a:r>
              <a:rPr lang="hu-H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„és” </a:t>
            </a:r>
            <a:r>
              <a:rPr lang="hu-H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társadalomkritika? </a:t>
            </a:r>
          </a:p>
          <a:p>
            <a:pPr marL="457200" indent="-457200" algn="l">
              <a:lnSpc>
                <a:spcPct val="150000"/>
              </a:lnSpc>
            </a:pPr>
            <a:r>
              <a:rPr lang="hu-H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Kétségek: </a:t>
            </a:r>
            <a:r>
              <a:rPr lang="hu-H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Hermeneutika</a:t>
            </a:r>
            <a:r>
              <a:rPr lang="hu-H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hu-H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         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‒ a megértés és helyes értelmezés tana (jogtudomány, filológia, teológia, bölcsészet)</a:t>
            </a:r>
          </a:p>
          <a:p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‒ Heidegger / </a:t>
            </a:r>
            <a:r>
              <a:rPr lang="hu-H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nem sok szó esik társadalomkritikáról, politikáról</a:t>
            </a:r>
          </a:p>
          <a:p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‒ nincs kifejezett politika- vagy társadalomfilozófiai hozzájárulásuk </a:t>
            </a:r>
          </a:p>
          <a:p>
            <a:pPr algn="l"/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    ‒ ontológiai igényű </a:t>
            </a:r>
          </a:p>
          <a:p>
            <a:pPr algn="l"/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‒ fenomenológiai-deskriptív </a:t>
            </a:r>
          </a:p>
          <a:p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‒ a szakirodalom sem állítja előtérbe a hermeneutika ez irányú affinitását   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Habermas:    </a:t>
            </a:r>
            <a:r>
              <a:rPr lang="hu-H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„a modernség és a nyugati racionalizmus történeti fejlődése  közötti </a:t>
            </a:r>
          </a:p>
          <a:p>
            <a:pPr algn="l"/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belső összefüggést” hangsúlyozza (</a:t>
            </a:r>
            <a:r>
              <a:rPr lang="hu-HU" sz="4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</a:t>
            </a:r>
            <a:r>
              <a:rPr lang="hu-H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4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disk</a:t>
            </a:r>
            <a:r>
              <a:rPr lang="hu-H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modernségről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1998: 8) 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„hermeneutikai racionalitás” → társadalomkritikai hozadék </a:t>
            </a:r>
          </a:p>
          <a:p>
            <a:pPr algn="l"/>
            <a:r>
              <a:rPr lang="hu-H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hu-H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Habermas</a:t>
            </a:r>
            <a:r>
              <a:rPr lang="hu-H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Mindmáig nem jutottunk túl azon a tudati állapoton, amelyet az </a:t>
            </a:r>
            <a:r>
              <a:rPr lang="hu-H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ifjúhegeliánusok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           idéztek elő, amikor elhatárolódtak Hegeltől és általában a filozófiától. … mi máig </a:t>
            </a:r>
          </a:p>
          <a:p>
            <a:pPr algn="l"/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 is az </a:t>
            </a:r>
            <a:r>
              <a:rPr lang="hu-H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ifjúhegeliánusok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kortársai vagyunk, </a:t>
            </a:r>
            <a:r>
              <a:rPr lang="hu-H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azok maradtunk.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(1998: 47)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― három távlat: a paradigma      ↔       hermeneutika: váltás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modernség </a:t>
            </a:r>
            <a:r>
              <a:rPr lang="hu-H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racionalitás összefüggése → Hegel</a:t>
            </a:r>
          </a:p>
          <a:p>
            <a:pPr algn="l">
              <a:lnSpc>
                <a:spcPct val="150000"/>
              </a:lnSpc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hu-H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10. A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dialogikus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gyakorlati ész</a:t>
            </a:r>
            <a:r>
              <a:rPr lang="hu-HU" sz="27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kritikai töltete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dialogikus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gyakorlati ész</a:t>
            </a:r>
            <a:r>
              <a:rPr lang="hu-HU" sz="1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kritikai töltete      ↔   	   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operacionális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értelem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véges-történeti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beágyazottságú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	&amp;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univerzalista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ész ellenében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    				     absztrakt, a történeti életösszefüggéstől eltávolodik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radikálisak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	   ↔	      </a:t>
            </a:r>
            <a:r>
              <a:rPr lang="hu-HU" sz="2000" u="sng" dirty="0" err="1" smtClean="0">
                <a:latin typeface="Times New Roman" pitchFamily="18" charset="0"/>
                <a:cs typeface="Times New Roman" pitchFamily="18" charset="0"/>
              </a:rPr>
              <a:t>hermeneuták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         ↔	</a:t>
            </a:r>
            <a:r>
              <a:rPr lang="hu-HU" sz="2000" u="sng" dirty="0" err="1" smtClean="0">
                <a:latin typeface="Times New Roman" pitchFamily="18" charset="0"/>
                <a:cs typeface="Times New Roman" pitchFamily="18" charset="0"/>
              </a:rPr>
              <a:t>neokonzervatívak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utópikus ésszerűség	   	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dialogikus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gyakorlati ész         	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operacionális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értelem </a:t>
            </a:r>
          </a:p>
          <a:p>
            <a:pPr>
              <a:buNone/>
            </a:pP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egalitarizmus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a véges-történeti megértés        	</a:t>
            </a:r>
            <a:r>
              <a:rPr lang="hu-HU" sz="1800" smtClean="0">
                <a:latin typeface="Times New Roman" pitchFamily="18" charset="0"/>
                <a:cs typeface="Times New Roman" pitchFamily="18" charset="0"/>
              </a:rPr>
              <a:t>konstitucionalizmus 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túl sok		              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„érzék az itt és most tehető,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	túl kevés	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elvont	                        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a lehetséges és a helyes iránt”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(IM 22) 	észhasználatról lemond  	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 élcsapat    		    valamennyi polgár 		szakértők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			    	                ↓      ↓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 		     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mindennapi erkölcsi és politikai gyakorlatot illető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  		 személyes felelősség és döntéshozási feladat hangsúlyozása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Times New Roman" pitchFamily="18" charset="0"/>
                <a:cs typeface="Times New Roman" pitchFamily="18" charset="0"/>
              </a:rPr>
              <a:t>2. A modernitás hegeli kritikája – I. 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976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A filozófia valamennyi alakja önnön „korának gondolata”, „tudás korának szubsztanciális mozzanatáról”. </a:t>
            </a: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3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Előadások a filozófia történetéről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1977: 59-60) </a:t>
            </a:r>
          </a:p>
          <a:p>
            <a:pPr>
              <a:buNone/>
            </a:pP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Hegel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filozófiája: a modernitás lényegének megragadása   </a:t>
            </a:r>
          </a:p>
          <a:p>
            <a:pPr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új kor „elve” a szubjektivitás: 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„A szubjektum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különösségének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joga, … a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szubjektív szabadság 		                            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joga a forduló- és középpont az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ókor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és a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kor közötti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			          különbségben.” (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Jogfilozófia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1983, §124: 142)</a:t>
            </a: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szubjektivitás lényege: 	           i) a reflexió, az abban rejlő szabadság → elkülönböződés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= a totalitásból való kihullás →  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idegen, objektív hatalmakkal találja szemben magát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→ meghasonlás-elidegenedés, hamis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identitás → </a:t>
            </a: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a modernitás lényegileg szorul a kritikára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 meghasonlottság felismerése a filozófia születésének pillanata: </a:t>
            </a: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„Amikor az emberek életéből eltűnik az egyesítés hatalma, amikor az ellentétek elveszítették eleven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 … kölcsönhatásukat és önállóságra tesznek szert, akkor kialakul a filozófia szükséglete”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					(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Ifjúkori írások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1982: 160)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véges szubjektivitás elve 	        + 		kritikájának elve: az Ész mint abszolút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reflexió (= értelem) 	       ↔  		reflexió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mint ész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(= „spekuláció”)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3. A modernitás hegeli kritikája – II.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1926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„Az abszolútumot meg kell konstruálni a tudat számára – ez a filozófia feladata” (i. m.: 164)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„A reflexió csak akkor ész, … ha az abszolútumra vonatkozik; Ebben … a rész csak mint az abszolútumra való vonatkozás létezik” 				           (i. m.: 168) </a:t>
            </a:r>
            <a:r>
              <a:rPr lang="hu-HU" sz="2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modernség hegeli kritikája: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felismeri a szubjektivitás elvén nyugvó modernitás fölényét,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de a szükségképpeni meghasonlottságot is, ezért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a szubjektivitás elvének egyoldalúságát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igyekszik felmutatni,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az abszolút ésszerűség mint totalitás irányában való túlhaladása révén.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→ „ami ésszerű, az valóságos; s ami valóságos, az ésszerű”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Jogfilozófia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1983: 20)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   a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meghasonlott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szubjektivitás az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ésszerű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totalitás mozzanata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e tétel: a kor „igazolása”      	           ↔ ám az felszámolja a fennálló kritikáját </a:t>
            </a:r>
          </a:p>
          <a:p>
            <a:pPr>
              <a:buNone/>
            </a:pPr>
            <a:r>
              <a:rPr lang="hu-HU" dirty="0" smtClean="0"/>
              <a:t>‒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„az önmagát megértő szubjektum logikája”</a:t>
            </a:r>
          </a:p>
          <a:p>
            <a:pPr>
              <a:buNone/>
            </a:pPr>
            <a:r>
              <a:rPr lang="hu-HU" dirty="0" smtClean="0"/>
              <a:t>‒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polgári társadalom „felemelése” az államba </a:t>
            </a:r>
          </a:p>
          <a:p>
            <a:pPr>
              <a:buNone/>
            </a:pPr>
            <a:r>
              <a:rPr lang="hu-HU" dirty="0" smtClean="0"/>
              <a:t>‒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egy erős állam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institucionalizmusa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hu-HU" dirty="0" smtClean="0"/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Csak az abszolútum filozófiája számára tűnhetnek fel ésszerűként a valóság meghasonlottságai.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4. A modernitás-kritika három távlata – I. </a:t>
            </a:r>
            <a:r>
              <a:rPr lang="hu-HU" dirty="0" smtClean="0"/>
              <a:t>	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192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Az utókor elutasítja az ész hegeli fogalmát        ↔         az ortodox hegeliánusok (apologéták)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		↓</a:t>
            </a:r>
          </a:p>
          <a:p>
            <a:pPr>
              <a:buNone/>
            </a:pPr>
            <a:r>
              <a:rPr lang="hu-HU" sz="5000" dirty="0" smtClean="0">
                <a:latin typeface="Times New Roman" pitchFamily="18" charset="0"/>
                <a:cs typeface="Times New Roman" pitchFamily="18" charset="0"/>
              </a:rPr>
              <a:t>Három távlat: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A )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modernséghez hű kritikusok:  bal- és jobboldali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ifjúhegeliánusok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   			B) a modernség szellemének aláásása: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anti-hegeliánusok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(Nietzsche, etc.)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			       -----------------------------------------------------------------------------------------------			</a:t>
            </a:r>
          </a:p>
          <a:p>
            <a:pPr>
              <a:lnSpc>
                <a:spcPct val="120000"/>
              </a:lnSpc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A) egy szerényebb ész-fogalom átmentése →</a:t>
            </a:r>
            <a:r>
              <a:rPr lang="hu-H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hangsúlyt kap a jövőre nyitott mindenkori jelen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	       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→ tér nyílik a kor kritikája számára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lnSpc>
                <a:spcPct val="120000"/>
              </a:lnSpc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abszolút ész „határai”: 	a külső és belső természet érzéki valósága (Feuerbach)</a:t>
            </a:r>
          </a:p>
          <a:p>
            <a:pPr>
              <a:lnSpc>
                <a:spcPct val="120000"/>
              </a:lnSpc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a gazdasági alapok anyagi léte (Marx)</a:t>
            </a:r>
          </a:p>
          <a:p>
            <a:pPr>
              <a:lnSpc>
                <a:spcPct val="120000"/>
              </a:lnSpc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a paradox egzisztencia meghaladhatatlansága (Kierkegaard)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u-HU" sz="4500" u="sng" dirty="0" smtClean="0">
                <a:latin typeface="Times New Roman" pitchFamily="18" charset="0"/>
                <a:cs typeface="Times New Roman" pitchFamily="18" charset="0"/>
              </a:rPr>
              <a:t>Radikálisak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(„mozgás pártja”) 	↔  	2. </a:t>
            </a:r>
            <a:r>
              <a:rPr lang="hu-HU" sz="4500" u="sng" dirty="0" err="1" smtClean="0">
                <a:latin typeface="Times New Roman" pitchFamily="18" charset="0"/>
                <a:cs typeface="Times New Roman" pitchFamily="18" charset="0"/>
              </a:rPr>
              <a:t>Neokonzervatívak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(„maradás pártja”)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az ésszerű totalitás utópikus reménye élteti	          lemond az erkölcsi totalitás eszményéről, az utópiáról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felszámolná a köz- és magánszféra közti szakadást	objektív és szubjektív szférák elválása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társadalom önszerveződése 			az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operacionalitást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szem előtt tartó kritika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állam: a meghasonlott társ. erkölcs kifejeződése          államiság és vallás, ill. tradíciók „kompenzálnak”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élcsapataként tekintenek magukra 	         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autom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. modernizáció, leértékelt kulturális modernség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egalitarizmus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          =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konstitucionalizmus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(az egyenlőség illuzórikus)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76672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5. A modernitás-kritika három távlata – II. 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4200" u="sng" dirty="0" smtClean="0">
                <a:latin typeface="Times New Roman" pitchFamily="18" charset="0"/>
                <a:cs typeface="Times New Roman" pitchFamily="18" charset="0"/>
              </a:rPr>
              <a:t>Anti-hegeliánusok</a:t>
            </a:r>
            <a:r>
              <a:rPr lang="hu-HU" sz="4200" dirty="0" smtClean="0">
                <a:latin typeface="Times New Roman" pitchFamily="18" charset="0"/>
                <a:cs typeface="Times New Roman" pitchFamily="18" charset="0"/>
              </a:rPr>
              <a:t> (a Nietzsche megnyitotta út)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 kritika mértéke:  	nem az ész, nem az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operacionális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értelem, nem egy példaszerű múlt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			hanem „a modern jövőtudat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radikalizálása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”       → gyakran utópikus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Nietzsche a modern meghasonlottság bírálója ↔ a felvilágosodás csak elmélyíti  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a tudás „belső túlvilága” &amp; külső konformizmus   ‒  </a:t>
            </a:r>
            <a:r>
              <a:rPr lang="hu-HU" sz="3400" i="1" dirty="0" smtClean="0">
                <a:latin typeface="Times New Roman" pitchFamily="18" charset="0"/>
                <a:cs typeface="Times New Roman" pitchFamily="18" charset="0"/>
              </a:rPr>
              <a:t>A történelem hasznáról </a:t>
            </a:r>
            <a:r>
              <a:rPr lang="hu-HU" sz="3400" i="1" dirty="0" smtClean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1995: 47)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	„Nekünk, moderneknek saját magunkból merítve nincs semmink”  (i. m.: 49)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az ész =  a hatalom elfajzott akarása	        ↔   	a hatalom-akarás töretlensége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       					a legsajátabb irracionális erőit is mozgósító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       				              „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in-dividuum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” eszményképe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	   ↨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Habermas:     Nietzsche és követői irracionalisták-anarchikusok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„a 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neokonzervativizmus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vagy az esztétikailag inspirált anarchizmus … az »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utófelvilágosodás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« köntösébe bújtatva csak cinkosságát leplezi az 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ellenfelvilágosodás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»tiszteletre méltó« tradíciójával” 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									(1998: 10).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↔ Nietzsche &amp; az „erkölcsi totalitás” eszméje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„Az a nép, amelyiknek kultúrát tulajdonítunk, egész valóságában valami élően Egy kell hogy legyen, s nem hullhat szét nyomorultul belsővé és külsővé, tartalommá és formává”  (1995: 50)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6. Hermeneutika: a modernitás-kritika negyedik távlata?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Habermas hamis fényben tűnteti fel a hermeneutikát: </a:t>
            </a: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‒ 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(a modernitással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kompenzatorikusan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megbékélő)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neokonzervativizmus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‒  Heidegger: a metafizika kritikája a nyugati racionalizmus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nietzscheiánus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aláásása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„Heidegger észkritikája egy … tartalmilag üres beállítódás-váltás távolságtartó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radikalitásában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ér véget: el az autonómiától, odaadni magunkat a létnek” (1998: 86-87).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Tézisünk: a hermeneutika nem illik bele a vázolt konstellációba 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	– azt a hermeneutikától idegen fogalmi háló szervezi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7. A hermeneutika ontológiai igénye – Heidegger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90465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 hermeneutika: a megértés és értelmezés tana   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(egyes szaktudományok segéddiszciplínája) 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	            filozófiai rangra ontológiai igényű fellépésével emelkedett (Heidegger)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1) Az ontológiai differencia:         létező	    ↔	lét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 – a létező dolgok „objektív” tulajdonságai 	      </a:t>
            </a: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≠ 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e dolgok létezésének számunkra való értelme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              – „létértelem” csak a létmegértésben adódik </a:t>
            </a:r>
          </a:p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2) Az embert létmegértése tűntet ki:     a megértés-értelmezés az emberi lét végbemenési módja </a:t>
            </a:r>
          </a:p>
          <a:p>
            <a:pPr lvl="0"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„A megértés (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Verstehen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) lenni-tudás (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Seinkönnen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).”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(2001: 172) → valamit </a:t>
            </a:r>
            <a:r>
              <a:rPr lang="hu-HU" sz="4000" i="1" dirty="0" smtClean="0">
                <a:latin typeface="Times New Roman" pitchFamily="18" charset="0"/>
                <a:cs typeface="Times New Roman" pitchFamily="18" charset="0"/>
              </a:rPr>
              <a:t>mint 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valamit ragad meg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        lehetőségeket vázol fel, önmegértést foglal magában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        tudás-képesség mely nem válik el a tényleges léttől</a:t>
            </a:r>
          </a:p>
          <a:p>
            <a:pPr>
              <a:buNone/>
            </a:pP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= véges-történeti „racionalitás”        ↔         reflexív „értelem” (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Verstand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) és „ész” (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Vernunft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≠ „irracionalizmus”		          ↔         a szemlélődő-teoretikus hagyomány ellenében </a:t>
            </a:r>
          </a:p>
          <a:p>
            <a:pPr>
              <a:buNone/>
            </a:pPr>
            <a:r>
              <a:rPr lang="hu-HU" sz="38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Zoon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logon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i="1" dirty="0" err="1" smtClean="0">
                <a:latin typeface="Times New Roman" pitchFamily="18" charset="0"/>
                <a:cs typeface="Times New Roman" pitchFamily="18" charset="0"/>
              </a:rPr>
              <a:t>echon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„Az ember eszes lény” ↔ </a:t>
            </a:r>
            <a:r>
              <a:rPr lang="hu-HU" sz="4500" i="1" dirty="0" smtClean="0">
                <a:latin typeface="Times New Roman" pitchFamily="18" charset="0"/>
                <a:cs typeface="Times New Roman" pitchFamily="18" charset="0"/>
              </a:rPr>
              <a:t>„logosszal”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bír: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megértő-értelmező-beszélő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lény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8. A hermeneutika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gyakorlati-dialogikus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fordulata –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: a hermeneutika gyakorlati,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etikai-társadalmi-politikai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jelentőségre tesz szert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u="sng" dirty="0" smtClean="0">
                <a:latin typeface="Times New Roman" pitchFamily="18" charset="0"/>
                <a:cs typeface="Times New Roman" pitchFamily="18" charset="0"/>
              </a:rPr>
              <a:t>A megértés egyfajta </a:t>
            </a:r>
            <a:r>
              <a:rPr lang="hu-HU" sz="3800" i="1" u="sng" dirty="0" err="1" smtClean="0">
                <a:latin typeface="Times New Roman" pitchFamily="18" charset="0"/>
                <a:cs typeface="Times New Roman" pitchFamily="18" charset="0"/>
              </a:rPr>
              <a:t>phroneszisz</a:t>
            </a:r>
            <a:r>
              <a:rPr lang="hu-HU" sz="3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(gyakorlati ész – Arisztotelész)  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↔ absztrakt-elméleti tudás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										      a közösség </a:t>
            </a:r>
            <a:r>
              <a:rPr lang="hu-HU" sz="3400" i="1" dirty="0" smtClean="0">
                <a:latin typeface="Times New Roman" pitchFamily="18" charset="0"/>
                <a:cs typeface="Times New Roman" pitchFamily="18" charset="0"/>
              </a:rPr>
              <a:t>ethosz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ának elsajátításán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alapul	    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↔ technikai-mesterségbeli tudás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applikatív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értelem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alkalmazása az értelmező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szituációjára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= önmegértés 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„megtestesült ész és tudás”: nem elválasztható a keletkezett 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léttől (</a:t>
            </a:r>
            <a:r>
              <a:rPr lang="hu-HU" sz="3400" i="1" dirty="0" err="1" smtClean="0">
                <a:latin typeface="Times New Roman" pitchFamily="18" charset="0"/>
                <a:cs typeface="Times New Roman" pitchFamily="18" charset="0"/>
              </a:rPr>
              <a:t>gewordenes</a:t>
            </a:r>
            <a:r>
              <a:rPr lang="hu-H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400" i="1" dirty="0" err="1" smtClean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általános és közös „érzék”: minden irányban (ízlés, moralitás, jog, politika) orientál 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Az (ön)megértés kontextusa: a bennünket megszólító hagyományok összefüggése </a:t>
            </a:r>
          </a:p>
          <a:p>
            <a:pPr lvl="0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→  a gyakorlati ész </a:t>
            </a:r>
            <a:r>
              <a:rPr lang="hu-HU" sz="3800" u="sng" dirty="0" smtClean="0">
                <a:latin typeface="Times New Roman" pitchFamily="18" charset="0"/>
                <a:cs typeface="Times New Roman" pitchFamily="18" charset="0"/>
              </a:rPr>
              <a:t>csak </a:t>
            </a:r>
            <a:r>
              <a:rPr lang="hu-HU" sz="3800" u="sng" dirty="0" err="1" smtClean="0">
                <a:latin typeface="Times New Roman" pitchFamily="18" charset="0"/>
                <a:cs typeface="Times New Roman" pitchFamily="18" charset="0"/>
              </a:rPr>
              <a:t>dialogikusan</a:t>
            </a:r>
            <a:r>
              <a:rPr lang="hu-HU" sz="3800" u="sng" dirty="0" smtClean="0">
                <a:latin typeface="Times New Roman" pitchFamily="18" charset="0"/>
                <a:cs typeface="Times New Roman" pitchFamily="18" charset="0"/>
              </a:rPr>
              <a:t> közvetíthető</a:t>
            </a:r>
          </a:p>
          <a:p>
            <a:pPr lvl="0"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 =  „racionalitás”, melyben konstitutív a múlttal és a kortársakkal folytatott igaz párbeszéd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dialogikus-gyakorlati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ész </a:t>
            </a:r>
            <a:r>
              <a:rPr lang="hu-HU" sz="3800" u="sng" dirty="0" smtClean="0">
                <a:latin typeface="Times New Roman" pitchFamily="18" charset="0"/>
                <a:cs typeface="Times New Roman" pitchFamily="18" charset="0"/>
              </a:rPr>
              <a:t>jelentősége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			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 dialógusban létrejövő és megőrződő szolidaritás irányába mutat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 		             = egy „hermeneutikai közösség” eszménye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800" i="1" dirty="0" smtClean="0">
                <a:latin typeface="Times New Roman" pitchFamily="18" charset="0"/>
                <a:cs typeface="Times New Roman" pitchFamily="18" charset="0"/>
              </a:rPr>
              <a:t>	→ a párbeszédek mentén kiépülő társadalmi kötelékek jelentősége </a:t>
            </a:r>
            <a:endParaRPr lang="hu-HU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	↔ szemben az „osztálynélküli társadalom” eszményével (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egalitarizmus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	↔ szemben egy bürokratikusan integrált társadalom valóságával (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konstitucionalizmus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hu-HU" sz="27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 kordiagnózisa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Korunk „a tudományok kora”</a:t>
            </a:r>
          </a:p>
          <a:p>
            <a:pPr lvl="0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veszélyei:   – a tudomány táplálta technológia eluralkodik a társadalmon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 	      – a közvélemény hathatós technikák révén való manipulálása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=   gyakorlati-politikai ész aláásása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→ morális és politikai orientációvesztés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→ uralkodó passzivitás és konformizmus, vagy elfogult és vak aktivizmus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Mindkettő a gyakorlati-politikai megértés és belátás hiányáról tanúskodik!</a:t>
            </a:r>
            <a:r>
              <a:rPr lang="hu-H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–  elvesztett orientáció helyére a tudomány és a szakértők bálványozása lép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          Maga a társadalmi és politikai gyakorlat van veszélyben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                      a technológiailag fejlett társadalmakban.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231</Words>
  <Application>Microsoft Office PowerPoint</Application>
  <PresentationFormat>Diavetítés a képernyőre (4:3 oldalarány)</PresentationFormat>
  <Paragraphs>202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Hermeneutika mint társadalomkritikai paradigmaváltás</vt:lpstr>
      <vt:lpstr>2. A modernitás hegeli kritikája – I.   </vt:lpstr>
      <vt:lpstr>3. A modernitás hegeli kritikája – II.</vt:lpstr>
      <vt:lpstr>4. A modernitás-kritika három távlata – I.   </vt:lpstr>
      <vt:lpstr>5. A modernitás-kritika három távlata – II. </vt:lpstr>
      <vt:lpstr>  6. Hermeneutika: a modernitás-kritika negyedik távlata? </vt:lpstr>
      <vt:lpstr> 7. A hermeneutika ontológiai igénye – Heidegger </vt:lpstr>
      <vt:lpstr> 8. A hermeneutika gyakorlati-dialogikus fordulata – Gadamer  </vt:lpstr>
      <vt:lpstr> 9. Gadamer kordiagnózisa  </vt:lpstr>
      <vt:lpstr>10. A dialogikus gyakorlati ész kritikai töltete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Hermeneutika mint társadalomkritikai paradigmaváltás</dc:title>
  <dc:creator>User</dc:creator>
  <cp:lastModifiedBy>User</cp:lastModifiedBy>
  <cp:revision>198</cp:revision>
  <dcterms:created xsi:type="dcterms:W3CDTF">2017-11-02T21:10:47Z</dcterms:created>
  <dcterms:modified xsi:type="dcterms:W3CDTF">2019-06-06T14:47:51Z</dcterms:modified>
</cp:coreProperties>
</file>