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621B3-C561-4895-A9E5-19F98DE015C1}" type="datetimeFigureOut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21CC0-3C86-4661-AFC0-B746058F67F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AD3C-7308-4FCA-B6AF-AE04C1A0C016}" type="datetime1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A904-718B-4C72-9988-E8D182C9A8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D828-1C9C-4F66-A31E-33EDE9E7CCAE}" type="datetime1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A904-718B-4C72-9988-E8D182C9A8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F8C7-DE77-47EE-AAE0-B18C24413878}" type="datetime1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A904-718B-4C72-9988-E8D182C9A8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E466-04E3-4221-A3C3-7090A83B7A89}" type="datetime1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A904-718B-4C72-9988-E8D182C9A8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7019-2E7A-4074-8850-533E296BBB40}" type="datetime1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A904-718B-4C72-9988-E8D182C9A8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C19D-8246-471D-9AA6-B93EFAD3F113}" type="datetime1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A904-718B-4C72-9988-E8D182C9A8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637D-FA8A-4CA7-B81B-C01B2ADE9F07}" type="datetime1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A904-718B-4C72-9988-E8D182C9A8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9374-1B72-42B4-AAB8-1EA842CB9165}" type="datetime1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A904-718B-4C72-9988-E8D182C9A8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8D99-57C2-4899-8F29-B750D94B6FB5}" type="datetime1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A904-718B-4C72-9988-E8D182C9A8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43FA-FCB3-4D0F-8F46-7A192460479C}" type="datetime1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A904-718B-4C72-9988-E8D182C9A8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A59B-6C60-4F90-8D9E-492F5F2CBF80}" type="datetime1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A904-718B-4C72-9988-E8D182C9A8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7DF16-0F88-4506-86DA-9957D03A9900}" type="datetime1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9A904-718B-4C72-9988-E8D182C9A83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352928" cy="1224135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Hyperreality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versus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Hermeneutic Universe? </a:t>
            </a:r>
            <a:r>
              <a:rPr lang="hu-H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100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On the Chances of Orientation in the Postmodern Era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892480" cy="547260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l"/>
            <a:endParaRPr lang="hu-H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 words: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hyperreality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Baudrillard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 -  hermeneutic universe (Heidegger,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practical reason  -  “informational” autocracy  -  simulation of democracy </a:t>
            </a:r>
          </a:p>
          <a:p>
            <a:pPr algn="l"/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endParaRPr lang="hu-H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Central claims: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For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Baudrillard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simulacra constitute the (hyper)reality of today.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For the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hermeneuts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simulacra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 never invade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hermeneutic universe.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For “informational” autocrats, the target is the hermeneutic universe.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Simulation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may succeed on a mass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level.</a:t>
            </a:r>
          </a:p>
          <a:p>
            <a:pPr algn="l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Democracy cannot survive without the spreading of education and information. </a:t>
            </a:r>
          </a:p>
          <a:p>
            <a:pPr algn="l"/>
            <a:r>
              <a:rPr lang="en-US" sz="2000" dirty="0" smtClean="0"/>
              <a:t>   		― 	― 	― 	―           ― 	―  </a:t>
            </a:r>
          </a:p>
          <a:p>
            <a:pPr algn="l"/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Two initial questions :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How do the main kinds of simulacra function?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What is the genesis of our concept of “reality”? </a:t>
            </a:r>
            <a:endParaRPr lang="en-US" sz="2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Baudrillard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on the production of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hyperreality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The “symbolic order.” 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Baudrillard’s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basic distinction: 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“symbolic order”  	 ↔  	attempts to neutralize it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producing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 “reality,”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			           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1600" dirty="0" err="1" smtClean="0">
                <a:latin typeface="Times New Roman" pitchFamily="18" charset="0"/>
                <a:cs typeface="Times New Roman" pitchFamily="18" charset="0"/>
              </a:rPr>
              <a:t>hyperreality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,” “</a:t>
            </a:r>
            <a:r>
              <a:rPr lang="en-GB" sz="1600" dirty="0" err="1" smtClean="0">
                <a:latin typeface="Times New Roman" pitchFamily="18" charset="0"/>
                <a:cs typeface="Times New Roman" pitchFamily="18" charset="0"/>
              </a:rPr>
              <a:t>virtuality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,” “integral reality”)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      → critique of orthodox Marxism’s “paradigm of production”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ymbolic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exchange”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= ritual of mutual gift-giving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= organizing principle of “primitive” societies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an anthropological constant</a:t>
            </a:r>
            <a:r>
              <a:rPr lang="hu-HU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= safeguarding basic singularities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↔ against accumulation of power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║  “radical illusoriness of the world” &amp; “the world is given to us”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hu-HU" sz="1400" i="1" dirty="0" err="1" smtClean="0">
                <a:latin typeface="Times New Roman" pitchFamily="18" charset="0"/>
                <a:cs typeface="Times New Roman" pitchFamily="18" charset="0"/>
              </a:rPr>
              <a:t>Lucidity</a:t>
            </a: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i="1" dirty="0" err="1" smtClean="0">
                <a:latin typeface="Times New Roman" pitchFamily="18" charset="0"/>
                <a:cs typeface="Times New Roman" pitchFamily="18" charset="0"/>
              </a:rPr>
              <a:t>Pact</a:t>
            </a:r>
            <a:endParaRPr lang="hu-H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→ the “world” is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something represented or produced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→ “things” are not primary constituents of the symbolic world 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GB" sz="2700" dirty="0" err="1" smtClean="0">
                <a:latin typeface="Times New Roman" pitchFamily="18" charset="0"/>
                <a:cs typeface="Times New Roman" pitchFamily="18" charset="0"/>
              </a:rPr>
              <a:t>Baudrillard</a:t>
            </a: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 on the production of </a:t>
            </a:r>
            <a:r>
              <a:rPr lang="en-GB" sz="2700" dirty="0" err="1" smtClean="0">
                <a:latin typeface="Times New Roman" pitchFamily="18" charset="0"/>
                <a:cs typeface="Times New Roman" pitchFamily="18" charset="0"/>
              </a:rPr>
              <a:t>hyperreality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 The “regime of signs.”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Two main influences: </a:t>
            </a:r>
            <a:endParaRPr lang="hu-H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Henri Lefebvre’s Marxist critique of everydayness </a:t>
            </a:r>
            <a:r>
              <a:rPr lang="hu-H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hu-H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S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aussure’s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semiotics</a:t>
            </a:r>
            <a:endParaRPr lang="hu-H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↓					    ↓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“logic” of consumption </a:t>
            </a:r>
            <a:r>
              <a:rPr lang="hu-H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 	    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hu-H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protest against the naturalizing tendency of classic Marxism</a:t>
            </a:r>
            <a:r>
              <a:rPr lang="hu-H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↓</a:t>
            </a:r>
            <a:endParaRPr lang="hu-H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consumption is an autonomous system </a:t>
            </a:r>
            <a:r>
              <a:rPr lang="hu-H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    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↓</a:t>
            </a:r>
            <a:endParaRPr lang="hu-H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defines needs, 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use- and exchange-values, behaviour</a:t>
            </a:r>
            <a:r>
              <a:rPr lang="hu-H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	    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↓</a:t>
            </a:r>
            <a:endParaRPr lang="hu-H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goods became sign-objects having sign-value		</a:t>
            </a:r>
            <a:r>
              <a:rPr lang="hu-H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↓		</a:t>
            </a:r>
            <a:endParaRPr lang="hu-H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			</a:t>
            </a:r>
            <a:r>
              <a:rPr lang="hu-H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     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sign = contingent relation between signifier &amp; signified</a:t>
            </a:r>
            <a:endParaRPr lang="hu-H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           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signifier is defined by its differences to other signifiers</a:t>
            </a:r>
            <a:endParaRPr lang="hu-H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hu-H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   social-economic model for a differential system of prestige</a:t>
            </a:r>
            <a:endParaRPr lang="hu-H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Baudrillard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modifies it: 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endParaRPr lang="hu-H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II.   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 signified beyond the system of signifiers 	</a:t>
            </a:r>
            <a:endParaRPr lang="hu-H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hu-H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     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→ universe of self-referential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signifiers generating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hyperreality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		 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technological determinism ‒ “unconscious social logic”</a:t>
            </a:r>
            <a:endParaRPr lang="hu-H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Autofit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On the “hermeneutic universe”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5832648"/>
          </a:xfrm>
        </p:spPr>
        <p:txBody>
          <a:bodyPr>
            <a:normAutofit/>
          </a:bodyPr>
          <a:lstStyle/>
          <a:p>
            <a:pPr algn="l"/>
            <a:endParaRPr lang="hu-H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Baudrillard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“regime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signs 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obsession with the system 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/>
              <a:t>‒</a:t>
            </a:r>
            <a:r>
              <a:rPr lang="hu-HU" sz="2000" dirty="0" smtClean="0"/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itself a simulacrum</a:t>
            </a:r>
          </a:p>
          <a:p>
            <a:pPr algn="l"/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 - - - - - - - - - - - - - - - - - - - - - - - - - -</a:t>
            </a:r>
            <a:endParaRPr lang="en-US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Heidegger:  </a:t>
            </a:r>
            <a:r>
              <a:rPr lang="hu-H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everydayness 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↔ 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authenticity</a:t>
            </a:r>
          </a:p>
          <a:p>
            <a:pPr algn="l"/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world of production 	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resoluteness for our own finite Being</a:t>
            </a:r>
          </a:p>
          <a:p>
            <a:pPr algn="l"/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signs are constitutive	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original understanding of 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meaning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Being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public context of references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“private” hermeneutic universe </a:t>
            </a:r>
          </a:p>
          <a:p>
            <a:pPr algn="l"/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hu-H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  - - - - - - - - - - - - - - - - - - - - - - - - - - 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endParaRPr lang="hu-H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Origin of the banality of everydayness</a:t>
            </a:r>
          </a:p>
          <a:p>
            <a:pPr algn="l"/>
            <a:r>
              <a:rPr lang="hu-H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 </a:t>
            </a:r>
            <a:r>
              <a:rPr lang="en-US" sz="20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Baudrillard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↔ 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Heidegger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systemic production of simulacra 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existential fleeing from authenticity </a:t>
            </a:r>
          </a:p>
          <a:p>
            <a:pPr algn="l"/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spirit of Marxian sociology 	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Kantian spirit of defending freedom</a:t>
            </a:r>
          </a:p>
          <a:p>
            <a:pPr algn="l"/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“hermeneutics of suspicion” 	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“hermeneutics of trust”</a:t>
            </a:r>
          </a:p>
          <a:p>
            <a:pPr algn="l"/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technological determinism	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resoluteness as countermovement</a:t>
            </a:r>
          </a:p>
          <a:p>
            <a:pPr algn="l"/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Chances of orientation. 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700" dirty="0" err="1" smtClean="0">
                <a:latin typeface="Times New Roman" pitchFamily="18" charset="0"/>
                <a:cs typeface="Times New Roman" pitchFamily="18" charset="0"/>
              </a:rPr>
              <a:t>Gadamer’s</a:t>
            </a: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protest</a:t>
            </a: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 against the </a:t>
            </a:r>
            <a:r>
              <a:rPr lang="en-GB" sz="2700" dirty="0" err="1" smtClean="0">
                <a:latin typeface="Times New Roman" pitchFamily="18" charset="0"/>
                <a:cs typeface="Times New Roman" pitchFamily="18" charset="0"/>
              </a:rPr>
              <a:t>technicization</a:t>
            </a: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 of praxis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u="sng" dirty="0" err="1" smtClean="0">
                <a:latin typeface="Times New Roman" pitchFamily="18" charset="0"/>
                <a:cs typeface="Times New Roman" pitchFamily="18" charset="0"/>
              </a:rPr>
              <a:t>Baudrillard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↔ 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2000" u="sng" dirty="0" err="1" smtClean="0"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dialogical understanding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			                   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= public aspect of authenticity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world of simulacra 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      	    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dialogical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ermeneutic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universe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like a “room full of mirrors” 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is a standard for understanding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			 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hist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validity of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GB" sz="2000" i="1" dirty="0" err="1" smtClean="0">
                <a:latin typeface="Times New Roman" pitchFamily="18" charset="0"/>
                <a:cs typeface="Times New Roman" pitchFamily="18" charset="0"/>
              </a:rPr>
              <a:t>Sachen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understanding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no chance for orientation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     	    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opens prospects for orientation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             - - - - - - - - - - - - - - - - - - - - - - - - - - - </a:t>
            </a: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GB" sz="2000" u="sng" dirty="0" smtClean="0">
                <a:latin typeface="Times New Roman" pitchFamily="18" charset="0"/>
                <a:cs typeface="Times New Roman" pitchFamily="18" charset="0"/>
              </a:rPr>
              <a:t>Orientation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signs merely refer-indicate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↔ 	genuine words and images convey meaning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by deciphering sings  	 	dialogical understanding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practical reason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		  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threat:</a:t>
            </a:r>
            <a:r>
              <a:rPr lang="hu-H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technical manipulation of public opinion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		         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→ social-political praxis is endangered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A904-718B-4C72-9988-E8D182C9A831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pPr algn="l"/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“Informational” autocrats’ attack on the hermeneutic universe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9046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New autocrats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:   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simulate democracy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monopolize power by manipulating information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Key is the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“image:”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to communicate that of a competent leader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Mimicking democracy is part of the image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elections are to be held―popularity will secure victory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democratic institutions are to be preserved―and disintegrated in a disguised manner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The ruler concentrates on three areas (where his competence is inferred from):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                           ― living standards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― state propaganda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― messages of informed elite sent via independent media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↓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His chief goal:   to control the media    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smtClean="0">
                <a:latin typeface="Times New Roman" pitchFamily="18" charset="0"/>
                <a:cs typeface="Times New Roman" pitchFamily="18" charset="0"/>
              </a:rPr>
              <a:t>&amp;     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the informed elite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His main instruments: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 co-opting or driving to self-censorship &amp; censorship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A904-718B-4C72-9988-E8D182C9A831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“Informational” autocrats’ attack on the hermeneutic universe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Result: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majority of citizens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identify with the will of government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or practice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self-censorship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remaining political opposition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: is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subjected to censorship, harassing, punishing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GB" sz="2400" dirty="0" smtClean="0"/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↓</a:t>
            </a: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Formally democratic institutions are not able to put constraints on informational autocrats.</a:t>
            </a:r>
            <a:endParaRPr lang="hu-H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The sustainability of such regimes depends on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1) the size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the informed elite 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  			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2) the susceptibility of the masses to political messages.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Attacks on higher education are key strategic elements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of new autocracies. </a:t>
            </a:r>
          </a:p>
          <a:p>
            <a:pPr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Spreading of education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and information may, if at all, undermine their rule.</a:t>
            </a:r>
            <a:endParaRPr lang="hu-H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A904-718B-4C72-9988-E8D182C9A831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108</Words>
  <Application>Microsoft Office PowerPoint</Application>
  <PresentationFormat>Diavetítés a képernyőre (4:3 oldalarány)</PresentationFormat>
  <Paragraphs>110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 Hyperreality versus Hermeneutic Universe?   On the Chances of Orientation in the Postmodern Era </vt:lpstr>
      <vt:lpstr>I. Baudrillard on the production of hyperreality. 1. The “symbolic order.” </vt:lpstr>
      <vt:lpstr> I. Baudrillard on the production of hyperreality. 2. The “regime of signs.” </vt:lpstr>
      <vt:lpstr>II. On the “hermeneutic universe”  </vt:lpstr>
      <vt:lpstr>III. Chances of orientation.  Gadamer’s protest against the technicization of praxis  </vt:lpstr>
      <vt:lpstr>IV. “Informational” autocrats’ attack on the hermeneutic universe </vt:lpstr>
      <vt:lpstr>IV. “Informational” autocrats’ attack on the hermeneutic universe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User</cp:lastModifiedBy>
  <cp:revision>62</cp:revision>
  <dcterms:created xsi:type="dcterms:W3CDTF">2018-08-31T20:14:39Z</dcterms:created>
  <dcterms:modified xsi:type="dcterms:W3CDTF">2018-09-02T18:01:00Z</dcterms:modified>
</cp:coreProperties>
</file>