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58" r:id="rId4"/>
    <p:sldId id="267" r:id="rId5"/>
    <p:sldId id="263" r:id="rId6"/>
    <p:sldId id="264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DF097-F422-4CC8-9C06-398EB497690D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B5DBE-7D11-4DA8-82F6-1B6429FBA8B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1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ABA35-C2E4-4E39-80EF-E07CA6A98D8E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87B1-0ED8-4195-9F40-9D714CE1809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. Európa és az Európa utáni kor.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Jan </a:t>
            </a:r>
            <a:r>
              <a:rPr lang="hu-HU" sz="3600" dirty="0" err="1">
                <a:latin typeface="Times New Roman" pitchFamily="18" charset="0"/>
                <a:cs typeface="Times New Roman" pitchFamily="18" charset="0"/>
              </a:rPr>
              <a:t>Patočka</a:t>
            </a:r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 történelemfilozófiájáról</a:t>
            </a: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endParaRPr lang="hu-HU" sz="2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Patočka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(1907-1977) 	― csehszlovák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fenomenológus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―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Husserl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 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Heidegger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tanítványa; </a:t>
            </a:r>
            <a:r>
              <a:rPr lang="hu-H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Eugen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Fink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barátja</a:t>
            </a: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― a Charta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’77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csehszlovák emberjogi mozgalom szószólója  </a:t>
            </a:r>
            <a:endParaRPr lang="hu-HU" sz="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jelentős hozzájárulások:  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―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fenomenológia </a:t>
            </a:r>
            <a:r>
              <a:rPr lang="hu-H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(Husserl &amp; Heidegger </a:t>
            </a:r>
            <a:r>
              <a:rPr lang="hu-H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értelmezője és kritikusa</a:t>
            </a:r>
            <a:r>
              <a:rPr lang="hu-H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―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ókori görög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filozófia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	</a:t>
            </a:r>
            <a:endParaRPr lang="hu-H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―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történelemfilozófia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―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cseh filozófiatörténet </a:t>
            </a:r>
            <a:endParaRPr lang="hu-HU" sz="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többnyire eltiltották a tanítástól </a:t>
            </a:r>
            <a:endParaRPr lang="hu-HU" sz="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megkésett recepció: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1976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‒’92: 	11 művét fordították le </a:t>
            </a:r>
            <a:r>
              <a:rPr lang="hu-H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franciára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1987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‒’92: 	5 kötetét </a:t>
            </a:r>
            <a:r>
              <a:rPr lang="hu-HU" sz="2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németre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összkiadás (?)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554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1989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Válogatott </a:t>
            </a:r>
            <a:r>
              <a:rPr lang="hu-H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írásai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jelentek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</a:t>
            </a:r>
            <a:r>
              <a:rPr lang="hu-HU" sz="2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angolul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1996‒2002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4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kötetét fordították le </a:t>
            </a:r>
            <a:r>
              <a:rPr lang="hu-H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angolra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864096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19. század partikularizmusa &amp; az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Erő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kitörése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1512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1799-1815		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	                        1914-18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1939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-45  1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950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		  Ma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Napoleoni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Partikularizmus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Világ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Világ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urópai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Európa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háború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nacionalizmusok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	       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háború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háború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egységesülés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” 	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krízis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51520" y="1340768"/>
            <a:ext cx="504056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755576" y="1340768"/>
            <a:ext cx="3528392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283968" y="1340768"/>
            <a:ext cx="288032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4572000" y="1340768"/>
            <a:ext cx="129614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5868144" y="1340768"/>
            <a:ext cx="288032" cy="5040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156176" y="1340768"/>
            <a:ext cx="216024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6372200" y="1340768"/>
            <a:ext cx="2016224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8316416" y="1340768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0" y="2852936"/>
            <a:ext cx="4139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↓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terjeszti 	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nemzetállam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burzsoá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forradalmi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kapitalizmus szolgálatában 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szellemet	 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nacionalista mozgalmak  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‒ 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egyetemesség: csak 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szocialista eszmékben 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Porosz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Németország: növekvő ipari termelés             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→ megerősödő proletariátus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extrém társadalmi feszültség </a:t>
            </a: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mobilizálással oldani fel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I. Világháború egyik fő oka 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400" dirty="0" err="1">
                <a:latin typeface="Times New Roman" pitchFamily="18" charset="0"/>
                <a:cs typeface="Times New Roman" pitchFamily="18" charset="0"/>
              </a:rPr>
              <a:t>Halévy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/>
              <a:t> </a:t>
            </a:r>
            <a:endParaRPr lang="hu-HU" sz="1600" dirty="0" smtClean="0"/>
          </a:p>
          <a:p>
            <a:r>
              <a:rPr lang="hu-HU" sz="1600" dirty="0" smtClean="0"/>
              <a:t> </a:t>
            </a:r>
            <a:endParaRPr lang="hu-HU" sz="16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283968" y="2564904"/>
            <a:ext cx="486003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„Az általános eszme, amely az első világháború hátterében állt, az a … meggyőződés volt, hogy nem létezik olyasmi mint a világ és a dolgok tárgyi, objektív értelme, s hogy az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erő és a hatalom dolga, hogy ilyen értelmet létrehozzon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” (351)</a:t>
            </a:r>
          </a:p>
          <a:p>
            <a:endParaRPr lang="hu-H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„óriási, …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az emberiségen … túlnövő esemény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úgyszólván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kozmikus történés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” (349)</a:t>
            </a: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 létező megértésének … a megváltozása, mely a 17. századi mechanikus természettudományban …. gyökerezett” (354)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u="sng" dirty="0" err="1">
                <a:latin typeface="Times New Roman" pitchFamily="18" charset="0"/>
                <a:cs typeface="Times New Roman" pitchFamily="18" charset="0"/>
              </a:rPr>
              <a:t>nyers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dirty="0" err="1">
                <a:latin typeface="Times New Roman" pitchFamily="18" charset="0"/>
                <a:cs typeface="Times New Roman" pitchFamily="18" charset="0"/>
              </a:rPr>
              <a:t>Erő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</a:rPr>
              <a:t>kitörése</a:t>
            </a:r>
            <a:endParaRPr lang="hu-H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 viszályt … az Erő használta fel eszközül, hogy a potenciálist aktuálissá változtassa” (354)</a:t>
            </a: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449102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11. Az erőszak gazdasága ― A mindennapok lázadása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Erő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mint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legfőbb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létező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= a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Lét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legfőbb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elfedése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„Az </a:t>
            </a: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ember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megszűnt a Léthez való viszony lenni, és hatalmassá, az egyik leghatalmasabb </a:t>
            </a: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erővé vált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.  Különösen  mint társadalmi létező, gigantikus </a:t>
            </a: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transzformátor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rá vált, felszabadítva az </a:t>
            </a:r>
            <a:r>
              <a:rPr lang="hu-HU" sz="1500" dirty="0">
                <a:latin typeface="Times New Roman" pitchFamily="18" charset="0"/>
                <a:cs typeface="Times New Roman" pitchFamily="18" charset="0"/>
              </a:rPr>
              <a:t>évmilliárdokon át 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felhalmozott 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és mindeddig megkötött kozmikus erőket.  Úgy tűnik, mintha a puszta erők világában  egy nagy akkumulátorrá vált volna, amely egyrészt az erőket létezésének és szaporodásának biztosítására használja, másrészt </a:t>
            </a: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maga is be van kapcsolva ebbe a folyamatba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: őt is felhalmozzák, számba veszik, kihasználják és manipulálják mint az erő bármely más állapotát.” (347) </a:t>
            </a:r>
          </a:p>
          <a:p>
            <a:pPr>
              <a:buNone/>
            </a:pPr>
            <a:endParaRPr lang="hu-HU" sz="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Nappal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indítékai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laboratóriummá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alakítani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világot, amelyben aktivizálódnak az elraktározott energiák 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„a viszályhoz folyamodni, hogy mozgósítsa az erőt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(csak az angolban)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(354)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háború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mindennapok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kedvéért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mély függés a háborútól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(350)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5496" y="4149081"/>
            <a:ext cx="5112568" cy="23083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Európa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mindennapok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	     	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filozófia)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→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↕ 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↔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Felelősség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     →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kereszténység)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→</a:t>
            </a:r>
            <a:endParaRPr lang="hu-HU" dirty="0"/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szent/démoni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orgiasztikus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	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27984" y="4149081"/>
            <a:ext cx="4716016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Poszt-Európa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mindennapok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munka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filozófia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    ↓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↓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F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elelősség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kereszténység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felerősíti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felhasználja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	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démonit-orgiasztikusat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Az erőszak gazdasága ― A mindennapok lázadása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1196752"/>
            <a:ext cx="9108504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Racionalizmusa </a:t>
            </a:r>
            <a:r>
              <a:rPr lang="hu-HU" sz="2100" u="sng" dirty="0" smtClean="0">
                <a:latin typeface="Times New Roman" pitchFamily="18" charset="0"/>
                <a:cs typeface="Times New Roman" pitchFamily="18" charset="0"/>
              </a:rPr>
              <a:t>felszámolja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a mindennapok &amp; az </a:t>
            </a:r>
            <a:r>
              <a:rPr lang="hu-HU" sz="2100" dirty="0" err="1" smtClean="0">
                <a:latin typeface="Times New Roman" pitchFamily="18" charset="0"/>
                <a:cs typeface="Times New Roman" pitchFamily="18" charset="0"/>
              </a:rPr>
              <a:t>orgiasztikus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ellentéte </a:t>
            </a:r>
          </a:p>
          <a:p>
            <a:pPr>
              <a:buNone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hu-HU" sz="2100" u="sng" dirty="0" smtClean="0">
                <a:latin typeface="Times New Roman" pitchFamily="18" charset="0"/>
                <a:cs typeface="Times New Roman" pitchFamily="18" charset="0"/>
              </a:rPr>
              <a:t>meghaladásának a </a:t>
            </a:r>
            <a:r>
              <a:rPr lang="hu-HU" sz="2100" u="sng" dirty="0">
                <a:latin typeface="Times New Roman" pitchFamily="18" charset="0"/>
                <a:cs typeface="Times New Roman" pitchFamily="18" charset="0"/>
              </a:rPr>
              <a:t>hagyományos módjait </a:t>
            </a:r>
            <a:endParaRPr lang="hu-HU" sz="9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hu-HU" sz="2100" u="sng" dirty="0">
                <a:latin typeface="Times New Roman" pitchFamily="18" charset="0"/>
                <a:cs typeface="Times New Roman" pitchFamily="18" charset="0"/>
              </a:rPr>
              <a:t>kisajátítja &amp; átalakítja a tudást 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a mindennapok szolgálatában</a:t>
            </a:r>
          </a:p>
          <a:p>
            <a:pPr>
              <a:buNone/>
            </a:pPr>
            <a:r>
              <a:rPr lang="hu-HU" sz="1900" b="1" dirty="0">
                <a:latin typeface="Times New Roman" pitchFamily="18" charset="0"/>
                <a:cs typeface="Times New Roman" pitchFamily="18" charset="0"/>
              </a:rPr>
              <a:t>hagyományos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 tudás: felülemelkedés a mindennapokon &amp; fegyelmezi a démonit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		         = </a:t>
            </a:r>
            <a:r>
              <a:rPr lang="hu-HU" sz="1900" b="1" dirty="0">
                <a:latin typeface="Times New Roman" pitchFamily="18" charset="0"/>
                <a:cs typeface="Times New Roman" pitchFamily="18" charset="0"/>
              </a:rPr>
              <a:t>önmagunkhoz-való viszony</a:t>
            </a:r>
          </a:p>
          <a:p>
            <a:pPr>
              <a:buNone/>
            </a:pPr>
            <a:r>
              <a:rPr lang="hu-HU" sz="1900" b="1" dirty="0">
                <a:latin typeface="Times New Roman" pitchFamily="18" charset="0"/>
                <a:cs typeface="Times New Roman" pitchFamily="18" charset="0"/>
              </a:rPr>
              <a:t>új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 tudás: uralni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„a nem spirituálisan, hanem  … materiálisan felfogott  valóságot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mint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objektumot” 				        → </a:t>
            </a:r>
            <a:r>
              <a:rPr lang="hu-HU" sz="1900" b="1" dirty="0">
                <a:latin typeface="Times New Roman" pitchFamily="18" charset="0"/>
                <a:cs typeface="Times New Roman" pitchFamily="18" charset="0"/>
              </a:rPr>
              <a:t>kizárja az önismeretet </a:t>
            </a:r>
            <a:endParaRPr lang="hu-HU" sz="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hu-HU" sz="2100" u="sng" dirty="0">
                <a:latin typeface="Times New Roman" pitchFamily="18" charset="0"/>
                <a:cs typeface="Times New Roman" pitchFamily="18" charset="0"/>
              </a:rPr>
              <a:t>kisajátítja &amp; átalakítja a </a:t>
            </a:r>
            <a:r>
              <a:rPr lang="hu-HU" sz="2100" u="sng" dirty="0" err="1">
                <a:latin typeface="Times New Roman" pitchFamily="18" charset="0"/>
                <a:cs typeface="Times New Roman" pitchFamily="18" charset="0"/>
              </a:rPr>
              <a:t>démonikust-orgisztikust</a:t>
            </a:r>
            <a:r>
              <a:rPr lang="hu-HU" sz="21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mindennapok szolgálatában </a:t>
            </a:r>
            <a:r>
              <a:rPr lang="hu-HU" sz="9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elkerüli </a:t>
            </a: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a felelősséget =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történelem-utáni </a:t>
            </a: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&amp; értelmetlen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mindennapok </a:t>
            </a:r>
            <a:r>
              <a:rPr lang="hu-H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unalom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metafizikai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állapota 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felfokozza a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démonikus-orgiasztikus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önfeledést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→ az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orgiasztikus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új áradatához vezet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→ a démoni erőszakot </a:t>
            </a: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alkalmazható energiává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domesztikál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ja → </a:t>
            </a: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felfokozott képesség az átalakításra</a:t>
            </a:r>
          </a:p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maga </a:t>
            </a:r>
            <a:r>
              <a:rPr lang="hu-HU" sz="1900" b="1" dirty="0">
                <a:latin typeface="Times New Roman" pitchFamily="18" charset="0"/>
                <a:cs typeface="Times New Roman" pitchFamily="18" charset="0"/>
              </a:rPr>
              <a:t>a mindennapi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is átalakul: az </a:t>
            </a:r>
            <a:r>
              <a:rPr lang="hu-HU" sz="1900" b="1" dirty="0">
                <a:latin typeface="Times New Roman" pitchFamily="18" charset="0"/>
                <a:cs typeface="Times New Roman" pitchFamily="18" charset="0"/>
              </a:rPr>
              <a:t>élethez mint erőszakhoz való kötődés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sé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válik</a:t>
            </a:r>
            <a:endParaRPr lang="hu-HU" sz="1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„Az élet egész komolysága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, önnön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léte iránti minden érdeke a társadalmi harc területére összpontosul. A mindennapiság és a harcért való végtelen és kegyetlen rajongás összetartozik.” (344) 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13. The Experience of the Front Line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. Jan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Patočka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i="1" dirty="0">
                <a:latin typeface="Times New Roman" pitchFamily="18" charset="0"/>
                <a:cs typeface="Times New Roman" pitchFamily="18" charset="0"/>
              </a:rPr>
              <a:t>Eretnek esszék a történelem filozófiájáról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(1975)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3"/>
            <a:ext cx="8964488" cy="55967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Tartalom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	 Prehisztorikus elmélkedések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	A történelem kezdete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	Van-e a történelemnek értelme?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	Európa és az európai örökség a 19. század végéig 	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	Hanyatló-e a műszaki civilizáció, és ha igen, miért?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6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	A 20. század háborúi ‒ a 20. század mint háború	  		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Σ: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reflexiók 	―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Európa lényegéről &amp; annak történeti sorsáról</a:t>
            </a:r>
          </a:p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―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megtört örökségéről &amp; az Európa utáni kor lényegéről </a:t>
            </a:r>
          </a:p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annak érdekében, hogy 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felmutassa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Európa spirituális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alapzatát, s így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     elkerülhetővé tegye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humanitásának szertefoszlását 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„Külső’ történet”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megvilágítása  —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lélek „belső”, eredendő története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révén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	   az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embernek önmagához és világához való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   legbensőbb,  alapvető viszonyulásmódjai szerint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87B1-0ED8-4195-9F40-9D714CE1809B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1080120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3. Európa történelme – Egységesülés és </a:t>
            </a:r>
            <a:r>
              <a:rPr lang="hu-HU" sz="3100" dirty="0" err="1">
                <a:latin typeface="Times New Roman" pitchFamily="18" charset="0"/>
                <a:cs typeface="Times New Roman" pitchFamily="18" charset="0"/>
              </a:rPr>
              <a:t>partikularizáció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 </a:t>
            </a:r>
            <a:endParaRPr lang="hu-HU" dirty="0"/>
          </a:p>
          <a:p>
            <a:endParaRPr lang="hu-HU" dirty="0" smtClean="0"/>
          </a:p>
          <a:p>
            <a:pPr algn="l"/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			</a:t>
            </a:r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Fordulópont</a:t>
            </a:r>
          </a:p>
          <a:p>
            <a:pPr algn="l"/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27               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i.sz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476     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800 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16. sz.│    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1806 </a:t>
            </a:r>
          </a:p>
          <a:p>
            <a:pPr algn="l"/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lang="hu-HU" sz="5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					           ↓     ↓ ↓</a:t>
            </a:r>
          </a:p>
          <a:p>
            <a:pPr algn="l"/>
            <a:endParaRPr lang="hu-H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</a:t>
            </a:r>
            <a:r>
              <a:rPr lang="hu-H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óleoni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↓ 								 háborúk	 ↓  ↓</a:t>
            </a:r>
          </a:p>
          <a:p>
            <a:pPr algn="l"/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	 ↓  ↓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   </a:t>
            </a:r>
            <a:r>
              <a:rPr lang="hu-HU" sz="7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Európai </a:t>
            </a:r>
            <a:r>
              <a:rPr lang="hu-H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l"/>
            <a:r>
              <a:rPr lang="hu-HU" sz="7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				             partikularizmus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hu-H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(nemzetállamok)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↓							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↓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	     ↓ 								         </a:t>
            </a:r>
            <a:r>
              <a:rPr lang="hu-H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Európai </a:t>
            </a:r>
          </a:p>
          <a:p>
            <a:pPr algn="l"/>
            <a:r>
              <a:rPr lang="hu-HU" sz="7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	     „egyesülés”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        	</a:t>
            </a:r>
            <a:endParaRPr lang="hu-H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hu-H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*eredeti nevén </a:t>
            </a:r>
            <a:r>
              <a:rPr lang="hu-H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Szent Római </a:t>
            </a:r>
            <a:r>
              <a:rPr lang="hu-H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Birodalom </a:t>
            </a:r>
            <a:endParaRPr lang="hu-H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hu-HU" sz="5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görög városállamok megjelenésétől kezdve a Német-római Birodalom 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megszűnéséig </a:t>
            </a:r>
          </a:p>
          <a:p>
            <a:pPr algn="l"/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egyfajta </a:t>
            </a:r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folytonosság, s 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így </a:t>
            </a:r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egység jellemezte Európát, mely </a:t>
            </a:r>
            <a:r>
              <a:rPr lang="hu-H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minden </a:t>
            </a:r>
            <a:r>
              <a:rPr lang="hu-H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átalakulásán átívelt.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				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	</a:t>
            </a:r>
            <a:r>
              <a:rPr lang="hu-H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endParaRPr lang="hu-H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														 	</a:t>
            </a:r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 </a:t>
            </a:r>
            <a:endParaRPr lang="hu-HU" dirty="0"/>
          </a:p>
          <a:p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pPr algn="l"/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pPr algn="l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9512" y="1844824"/>
            <a:ext cx="129614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Görög város-államok 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75656" y="1844824"/>
            <a:ext cx="1080120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ómai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Köz-társaság</a:t>
            </a:r>
            <a:endParaRPr lang="hu-HU" b="1" dirty="0"/>
          </a:p>
        </p:txBody>
      </p:sp>
      <p:sp>
        <p:nvSpPr>
          <p:cNvPr id="7" name="Téglalap 6"/>
          <p:cNvSpPr/>
          <p:nvPr/>
        </p:nvSpPr>
        <p:spPr>
          <a:xfrm>
            <a:off x="2555776" y="1844824"/>
            <a:ext cx="1512168" cy="8640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Római Birodalom</a:t>
            </a:r>
            <a:endParaRPr lang="hu-HU" b="1" dirty="0"/>
          </a:p>
        </p:txBody>
      </p:sp>
      <p:sp>
        <p:nvSpPr>
          <p:cNvPr id="8" name="Téglalap 7"/>
          <p:cNvSpPr/>
          <p:nvPr/>
        </p:nvSpPr>
        <p:spPr>
          <a:xfrm>
            <a:off x="4067944" y="1844824"/>
            <a:ext cx="864096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4932040" y="1844824"/>
            <a:ext cx="3312368" cy="8640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Német-római Birodalom* </a:t>
            </a:r>
            <a:endParaRPr lang="hu-HU" b="1" dirty="0"/>
          </a:p>
        </p:txBody>
      </p:sp>
      <p:sp>
        <p:nvSpPr>
          <p:cNvPr id="10" name="Téglalap 9"/>
          <p:cNvSpPr/>
          <p:nvPr/>
        </p:nvSpPr>
        <p:spPr>
          <a:xfrm>
            <a:off x="8244408" y="1844824"/>
            <a:ext cx="72008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8316416" y="1844824"/>
            <a:ext cx="432048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5" name="Kép 14" descr="The Roman Empire in AD 117, at its greatest extent at the time of Trajan's death (with its vassals in pink).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3501008"/>
            <a:ext cx="27363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Kép 17" descr="https://i.pinimg.com/originals/3c/ca/07/3cca0763aa5c1bf2c880d8953f9e6bf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églalap 12"/>
          <p:cNvSpPr/>
          <p:nvPr/>
        </p:nvSpPr>
        <p:spPr>
          <a:xfrm>
            <a:off x="8748464" y="1844824"/>
            <a:ext cx="1440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Európa öröksége: A lélek gondozása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1440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1800" dirty="0" smtClean="0"/>
              <a:t>					</a:t>
            </a:r>
            <a:r>
              <a:rPr lang="hu-HU" sz="2100" dirty="0" smtClean="0"/>
              <a:t>                 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1095-1291	 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i.e.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. sz.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i.sz.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476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      8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7 nagy keresztes hadjárat                          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1806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Ma</a:t>
            </a:r>
          </a:p>
          <a:p>
            <a:pPr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      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7504" y="1340768"/>
            <a:ext cx="1656184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 sz="14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hu-HU" sz="14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örögség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&amp; R</a:t>
            </a:r>
            <a:r>
              <a:rPr lang="hu-HU" sz="14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ómai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u-H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Köztársaság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763688" y="1340768"/>
            <a:ext cx="1440160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ómai</a:t>
            </a:r>
            <a:r>
              <a:rPr lang="hu-H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Birodalom</a:t>
            </a:r>
            <a:endParaRPr lang="hu-H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03848" y="1340768"/>
            <a:ext cx="936104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4139952" y="1340768"/>
            <a:ext cx="3672408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Német-római Birodalom  </a:t>
            </a:r>
            <a:endParaRPr lang="hu-H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812360" y="1340768"/>
            <a:ext cx="554360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251520" y="486916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Polisz</a:t>
            </a:r>
            <a:r>
              <a:rPr lang="hu-H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törekvés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felismert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igazságon és igazságosságon alapuló közösségre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lélek gondozása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tesz igazzá és igazságossá  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élethosszig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tartó kérdezés, önfegyelem, ön-egyesítő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intellektuális-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és életgyakorlat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89046" y="2060848"/>
            <a:ext cx="47709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― </a:t>
            </a:r>
            <a:r>
              <a:rPr lang="hu-HU" sz="16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Róma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veleje: a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birodalom eszméje </a:t>
            </a:r>
            <a:endPara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‒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államiság: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etnikai/területi alapon 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→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törvényesség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egyetemessége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― Római Közt. lényegileg egy polisz 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Arisztotelész)</a:t>
            </a:r>
          </a:p>
          <a:p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―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művelődés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sztoikus-platóni eszméje 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Cicero &amp; Seneca)</a:t>
            </a:r>
          </a:p>
          <a:p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Sztoicizmus: a platóni hagyomány átalakítása </a:t>
            </a: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Róma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egyetemes államának nevelési kovászává </a:t>
            </a:r>
          </a:p>
          <a:p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―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 a görög </a:t>
            </a:r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polisz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örökségét vitte tovább </a:t>
            </a:r>
          </a:p>
          <a:p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pusztulása: államszervezet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polgárai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elidegenedése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860032" y="2060848"/>
            <a:ext cx="4283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vallás mint az államiság alapja  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Szent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Birodalom eszméjének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nyugati verziója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          ‒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spirituális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&amp; világi hatalmak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kettőssége    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 &amp; az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előbbi fensőbbsége</a:t>
            </a: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Ʃ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: eredete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spirituális: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történeti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teológia (</a:t>
            </a:r>
            <a:r>
              <a:rPr lang="hu-HU" sz="1600" i="1" dirty="0" err="1">
                <a:latin typeface="Times New Roman" pitchFamily="18" charset="0"/>
                <a:cs typeface="Times New Roman" pitchFamily="18" charset="0"/>
              </a:rPr>
              <a:t>Epistles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=  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Római Birodalom öröksége</a:t>
            </a: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Német-római Birodalom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eszméje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) a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sztoik.-plat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. művelődés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kudarca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&amp;   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új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formában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való megvalósulása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Ʃ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másvilág igazságán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alapuló „város” 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5. A „természeti népek” történetietlen élete 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endParaRPr lang="hu-H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>
            <a:noAutofit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természetes szembenállás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’	ember 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      emberfeletti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(istenek, démonok, szellemek, etc.)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                nappal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      éj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         mindennapok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↔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ünnep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világi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      szent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   	           megszokott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↔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rendkívüli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közt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‒‒‒‒‒‒‒‒‒‒‒‒‒‒‒‒‒‒‒‒‒‒‒‒‒‒‒‒‒‒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Ʃ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‘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mindennapok’ 	↔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szent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/ démonikus /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orgiasztikus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Nem az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ember áll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világ közepén →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helye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ki van jelölve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&amp; hajlandó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elfogadni azt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világot emberfeletti erők terminusaiban értik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élet érthető-rendezett: tiszteletben tartott viszonyok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(egyén &amp;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csoport / közösség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világ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közt)  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= 	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eleve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adott, magától értetődő,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nem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problematikus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értelem világa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érdemes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élni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   Ʃ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élet célja maga az élés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Prehistorikus </a:t>
            </a: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élet ‒ Korai magas civilizációk 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endParaRPr lang="hu-H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Eposzok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800" i="1" dirty="0" err="1">
                <a:latin typeface="Times New Roman" pitchFamily="18" charset="0"/>
                <a:cs typeface="Times New Roman" pitchFamily="18" charset="0"/>
              </a:rPr>
              <a:t>Atrahaszísz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, Gilgames,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Teremtés 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könyve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 → az emberiség eredeti, szolgai önértése 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isteni élet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(mentes a haláltól)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↔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emberi élet 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veszélyeztetett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munka  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↔ rendeltetése 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halál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értelem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istenek életében	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↔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maximuma: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privát boldogság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világ az istenekhez tartozik	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↔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alapegysége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háztartás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élők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és holtak közti viszony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		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faj halhatatlansága &amp; egyedek: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tűnékenyek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Ʃ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„elfogadások – függőségek” sötét sora 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Korai </a:t>
            </a: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magas civilizációk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kísérletek az élet biztosítására 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hu-HU" sz="1800" i="1" dirty="0" err="1">
                <a:latin typeface="Times New Roman" pitchFamily="18" charset="0"/>
                <a:cs typeface="Times New Roman" pitchFamily="18" charset="0"/>
              </a:rPr>
              <a:t>future</a:t>
            </a:r>
            <a:endParaRPr lang="hu-HU" sz="1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városalapítások (hogy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védelmet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biztosítsanak)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= monumentális háztartások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Ezen „érintetlen természetes világgal … szemben  azonban nem a szabad ember áll, az ő számára itt nincsen tér, mely saját birtoka és műve lehetne, olyan cél, mely a puszta létfenntartás fölé emelné. (272)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50106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7. A történelem kezdete ― a „felelősség” kiépülése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Történelem-előtti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élet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↔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Történelmi élet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ontológiai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metafora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tükrözi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ontológiai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differencia 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(Heidegger)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ember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↔ emberfeletti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&amp; eltorzítja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létező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↔ Lét 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Heidegger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hu-HU" sz="1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b="1" dirty="0" err="1" smtClean="0">
                <a:latin typeface="Times New Roman" pitchFamily="18" charset="0"/>
                <a:cs typeface="Times New Roman" pitchFamily="18" charset="0"/>
              </a:rPr>
              <a:t>inautenticitás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‒ gondoskodás 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létezőkről    ↔  </a:t>
            </a:r>
            <a:r>
              <a:rPr lang="hu-HU" sz="1800" b="1" dirty="0" err="1" smtClean="0">
                <a:latin typeface="Times New Roman" pitchFamily="18" charset="0"/>
                <a:cs typeface="Times New Roman" pitchFamily="18" charset="0"/>
              </a:rPr>
              <a:t>autenticitás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saját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létünk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hitelességének gondja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élet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élet kedvéért = dekadencia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  autentikusabb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életformák felkutatása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nem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problematikus  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↔ 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igazság kedvéért ‒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problematikusság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” 									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dráma 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bukott önmagunk” /  „akárki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”      &amp;      igaz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önmagunk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közt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u="sng" dirty="0" err="1" smtClean="0">
                <a:latin typeface="Times New Roman" pitchFamily="18" charset="0"/>
                <a:cs typeface="Times New Roman" pitchFamily="18" charset="0"/>
              </a:rPr>
              <a:t>Patočka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	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mindennapok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Önmagunk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választása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    ↕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       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Felelősség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= kettős visszautasítás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szent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/ démoni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küzdelem az uralásáért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ek-sztázis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az élet rabságából)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szabadságot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ígér  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↔ 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feladva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világot             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világ”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= projekt (megteremtendő)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8. A történelem kezdete ― </a:t>
            </a: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Filozófia </a:t>
            </a: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&amp; Politika megszületése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73325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értelemvesztés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tapasztalata: az áthagyományozott értelem már nem kielégítő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‒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megnyílás a Lét csodájára → kérdezés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‒ </a:t>
            </a: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a filozófia születése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mint értelemadási kísérlet 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szakítás a történelem előttivel	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→  	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u="sng" dirty="0">
                <a:latin typeface="Times New Roman" pitchFamily="18" charset="0"/>
                <a:cs typeface="Times New Roman" pitchFamily="18" charset="0"/>
              </a:rPr>
              <a:t>politikai élet felemelkedése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Arendt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munka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↔ 	cselekvés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kiválóság kedvéért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privát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↔ 	nyilvános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háztartás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↔ 	polisz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Filozófia &amp; politika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„Az igaznak, az igazságosnak, annak az embernek a sorsa, aki életpályájául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szabta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ki az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igazságban való élet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et, szükségképpen elvezet egy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új emberi közösség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eszméjéhez: csak az igazságnak ilyen közösségében tud élni anélkül, hogy elpusztulna a valósággal való konfliktusa során.” (317)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Autentikus-felelős életre való törekvés =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lélek gondozása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=    lényegileg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történeti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      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Ʃ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: Európa születése        =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Történelem kezdete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>9. Az európai élet elveinek átalakulása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908720"/>
            <a:ext cx="3851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          Fordulópont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: a 16.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század</a:t>
            </a:r>
            <a:endParaRPr lang="hu-HU" sz="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terjeszkedés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nyugatra: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tülekedés a javakért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keresztény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gyakorlat a világihoz fordul 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politikai jelentőségű 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esp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É.-Amerikában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‒ a tudás mint hatalom új eszméje (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Bacon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‒ állam: tulajdont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védő fegyveres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intézmény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gazdasági élet kapitalista szerveződése </a:t>
            </a:r>
          </a:p>
          <a:p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birtoklásunk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elsőbbsége a léttel szemben kizárja az egységet és az egyetemességet, és hiábavalónak bizonyult minden kísérlet, amely ezt hatalommal akarta pótolni.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851920" y="908720"/>
            <a:ext cx="52920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Új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politikai rend &amp;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18. </a:t>
            </a:r>
            <a:r>
              <a:rPr lang="hu-H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sz-i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felvilágosodás</a:t>
            </a:r>
            <a:endParaRPr lang="hu-H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Franciaország felemelkedése → a Német-római Birodalom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			          perifériára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szorul 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Új-Anglia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új </a:t>
            </a:r>
            <a:r>
              <a:rPr lang="hu-HU" sz="1600" u="sng" dirty="0">
                <a:latin typeface="Times New Roman" pitchFamily="18" charset="0"/>
                <a:cs typeface="Times New Roman" pitchFamily="18" charset="0"/>
              </a:rPr>
              <a:t>emberi rend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+ nyomás keletről: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Oroszország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Felvilágosodás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Európa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adaptációja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új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gazdasági rendhez  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Franciaország &amp; Egyesült Államok veszi át a vezetést  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‒ modernitás: alapvetően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forradalmi </a:t>
            </a:r>
            <a:endParaRPr lang="hu-HU" sz="16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francia felvilágosodás lerombolja a spirituális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tekintélyt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ipar, technológia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kapitalista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gazd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. rend szövetsége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   →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technikai forradalom</a:t>
            </a:r>
            <a:r>
              <a:rPr lang="hu-HU" sz="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→ roppant technológiai-katonai fölény létrehozása 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‒ a világméretű piac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európai fizikai hatalom szolgálatában </a:t>
            </a: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184979" y="3212976"/>
            <a:ext cx="3024336" cy="13681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lélek </a:t>
            </a:r>
            <a:r>
              <a:rPr lang="hu-H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gondozása, </a:t>
            </a:r>
            <a:endParaRPr lang="hu-H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tulajdon </a:t>
            </a:r>
            <a:r>
              <a:rPr lang="hu-H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létünk</a:t>
            </a:r>
            <a:r>
              <a:rPr lang="hu-H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ért </a:t>
            </a:r>
            <a:r>
              <a:rPr lang="hu-H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való </a:t>
            </a:r>
            <a:r>
              <a:rPr lang="hu-H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gond	       	      ↕</a:t>
            </a:r>
            <a:endParaRPr lang="hu-H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hu-H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birtoklás</a:t>
            </a:r>
            <a:r>
              <a:rPr lang="hu-H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nak, a külvilág </a:t>
            </a:r>
            <a:endParaRPr lang="hu-H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meghódításának </a:t>
            </a:r>
            <a:r>
              <a:rPr lang="hu-H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gondja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5125</TotalTime>
  <Words>517</Words>
  <Application>Microsoft Office PowerPoint</Application>
  <PresentationFormat>Diavetítés a képernyőre (4:3 oldalarány)</PresentationFormat>
  <Paragraphs>309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Office-téma</vt:lpstr>
      <vt:lpstr>   1. Európa és az Európa utáni kor.  Jan Patočka történelemfilozófiájáról   </vt:lpstr>
      <vt:lpstr>2. Jan Patočka: Eretnek esszék a történelem filozófiájáról (1975)</vt:lpstr>
      <vt:lpstr> 3. Európa történelme – Egységesülés és partikularizáció </vt:lpstr>
      <vt:lpstr> 4. Európa öröksége: A lélek gondozása  </vt:lpstr>
      <vt:lpstr> 5. A „természeti népek” történetietlen élete  </vt:lpstr>
      <vt:lpstr> 6. Prehistorikus élet ‒ Korai magas civilizációk  </vt:lpstr>
      <vt:lpstr>7. A történelem kezdete ― a „felelősség” kiépülése</vt:lpstr>
      <vt:lpstr>8. A történelem kezdete ―  Filozófia &amp; Politika megszületése</vt:lpstr>
      <vt:lpstr> 9. Az európai élet elveinek átalakulása  </vt:lpstr>
      <vt:lpstr>10.     A 19. század partikularizmusa &amp; az Erő kitörése</vt:lpstr>
      <vt:lpstr>11. Az erőszak gazdasága ― A mindennapok lázadása </vt:lpstr>
      <vt:lpstr>12. Az erőszak gazdasága ― A mindennapok lázadása </vt:lpstr>
      <vt:lpstr>13. The Experience of the Front Line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Nyírő</cp:lastModifiedBy>
  <cp:revision>210</cp:revision>
  <dcterms:created xsi:type="dcterms:W3CDTF">2019-04-20T16:08:02Z</dcterms:created>
  <dcterms:modified xsi:type="dcterms:W3CDTF">2019-10-22T11:52:03Z</dcterms:modified>
</cp:coreProperties>
</file>