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56" r:id="rId6"/>
    <p:sldId id="257" r:id="rId7"/>
    <p:sldId id="258" r:id="rId8"/>
    <p:sldId id="260" r:id="rId9"/>
    <p:sldId id="261" r:id="rId10"/>
    <p:sldId id="266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0C19-BAF6-4C30-B824-82A1C7C4A517}" type="datetimeFigureOut">
              <a:rPr lang="hu-HU" smtClean="0"/>
              <a:pPr/>
              <a:t>2019.06.06.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C685C-DC4F-4BE2-98D6-BEF2AC2040E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0C19-BAF6-4C30-B824-82A1C7C4A517}" type="datetimeFigureOut">
              <a:rPr lang="hu-HU" smtClean="0"/>
              <a:pPr/>
              <a:t>2019.06.06.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C685C-DC4F-4BE2-98D6-BEF2AC2040E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0C19-BAF6-4C30-B824-82A1C7C4A517}" type="datetimeFigureOut">
              <a:rPr lang="hu-HU" smtClean="0"/>
              <a:pPr/>
              <a:t>2019.06.06.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C685C-DC4F-4BE2-98D6-BEF2AC2040E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0C19-BAF6-4C30-B824-82A1C7C4A517}" type="datetimeFigureOut">
              <a:rPr lang="hu-HU" smtClean="0"/>
              <a:pPr/>
              <a:t>2019.06.06.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C685C-DC4F-4BE2-98D6-BEF2AC2040E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0C19-BAF6-4C30-B824-82A1C7C4A517}" type="datetimeFigureOut">
              <a:rPr lang="hu-HU" smtClean="0"/>
              <a:pPr/>
              <a:t>2019.06.06.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C685C-DC4F-4BE2-98D6-BEF2AC2040E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0C19-BAF6-4C30-B824-82A1C7C4A517}" type="datetimeFigureOut">
              <a:rPr lang="hu-HU" smtClean="0"/>
              <a:pPr/>
              <a:t>2019.06.06.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C685C-DC4F-4BE2-98D6-BEF2AC2040E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0C19-BAF6-4C30-B824-82A1C7C4A517}" type="datetimeFigureOut">
              <a:rPr lang="hu-HU" smtClean="0"/>
              <a:pPr/>
              <a:t>2019.06.06.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C685C-DC4F-4BE2-98D6-BEF2AC2040E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0C19-BAF6-4C30-B824-82A1C7C4A517}" type="datetimeFigureOut">
              <a:rPr lang="hu-HU" smtClean="0"/>
              <a:pPr/>
              <a:t>2019.06.06.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C685C-DC4F-4BE2-98D6-BEF2AC2040E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0C19-BAF6-4C30-B824-82A1C7C4A517}" type="datetimeFigureOut">
              <a:rPr lang="hu-HU" smtClean="0"/>
              <a:pPr/>
              <a:t>2019.06.06.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C685C-DC4F-4BE2-98D6-BEF2AC2040E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0C19-BAF6-4C30-B824-82A1C7C4A517}" type="datetimeFigureOut">
              <a:rPr lang="hu-HU" smtClean="0"/>
              <a:pPr/>
              <a:t>2019.06.06.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C685C-DC4F-4BE2-98D6-BEF2AC2040E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0C19-BAF6-4C30-B824-82A1C7C4A517}" type="datetimeFigureOut">
              <a:rPr lang="hu-HU" smtClean="0"/>
              <a:pPr/>
              <a:t>2019.06.06.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C685C-DC4F-4BE2-98D6-BEF2AC2040E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A0C19-BAF6-4C30-B824-82A1C7C4A517}" type="datetimeFigureOut">
              <a:rPr lang="hu-HU" smtClean="0"/>
              <a:pPr/>
              <a:t>2019.06.06.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C685C-DC4F-4BE2-98D6-BEF2AC2040E3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100" dirty="0" smtClean="0">
                <a:latin typeface="Times New Roman" pitchFamily="18" charset="0"/>
                <a:cs typeface="Times New Roman" pitchFamily="18" charset="0"/>
              </a:rPr>
              <a:t>A mediális esemény ősi eszméje és ontológiai újraélesztése a </a:t>
            </a:r>
            <a:r>
              <a:rPr lang="hu-HU" sz="3100" i="1" dirty="0" smtClean="0">
                <a:latin typeface="Times New Roman" pitchFamily="18" charset="0"/>
                <a:cs typeface="Times New Roman" pitchFamily="18" charset="0"/>
              </a:rPr>
              <a:t>Lét és idő</a:t>
            </a:r>
            <a:r>
              <a:rPr lang="hu-HU" sz="3100" dirty="0" smtClean="0">
                <a:latin typeface="Times New Roman" pitchFamily="18" charset="0"/>
                <a:cs typeface="Times New Roman" pitchFamily="18" charset="0"/>
              </a:rPr>
              <a:t>ben 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980728"/>
            <a:ext cx="8964488" cy="5877272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just">
              <a:buNone/>
            </a:pPr>
            <a:endParaRPr lang="hu-H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hu-HU" sz="6400" dirty="0" smtClean="0">
                <a:latin typeface="Times New Roman" pitchFamily="18" charset="0"/>
                <a:cs typeface="Times New Roman" pitchFamily="18" charset="0"/>
              </a:rPr>
              <a:t>       „A </a:t>
            </a:r>
            <a:r>
              <a:rPr lang="hu-HU" sz="6400" dirty="0" err="1" smtClean="0">
                <a:latin typeface="Times New Roman" pitchFamily="18" charset="0"/>
                <a:cs typeface="Times New Roman" pitchFamily="18" charset="0"/>
              </a:rPr>
              <a:t>φαινόμενον</a:t>
            </a:r>
            <a:r>
              <a:rPr lang="hu-HU" sz="6400" dirty="0" smtClean="0">
                <a:latin typeface="Times New Roman" pitchFamily="18" charset="0"/>
                <a:cs typeface="Times New Roman" pitchFamily="18" charset="0"/>
              </a:rPr>
              <a:t> görög kifejezés, melyből a »fenomén« terminus ered, </a:t>
            </a:r>
            <a:r>
              <a:rPr lang="hu-HU" sz="6400" b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6400" b="1" dirty="0" err="1" smtClean="0">
                <a:latin typeface="Times New Roman" pitchFamily="18" charset="0"/>
                <a:cs typeface="Times New Roman" pitchFamily="18" charset="0"/>
              </a:rPr>
              <a:t>φαίνεσθαι</a:t>
            </a:r>
            <a:r>
              <a:rPr lang="hu-HU" sz="6400" dirty="0" smtClean="0">
                <a:latin typeface="Times New Roman" pitchFamily="18" charset="0"/>
                <a:cs typeface="Times New Roman" pitchFamily="18" charset="0"/>
              </a:rPr>
              <a:t> igéből </a:t>
            </a:r>
            <a:endParaRPr lang="hu-HU" sz="6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hu-HU" sz="6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6400" dirty="0" smtClean="0">
                <a:latin typeface="Times New Roman" pitchFamily="18" charset="0"/>
                <a:cs typeface="Times New Roman" pitchFamily="18" charset="0"/>
              </a:rPr>
              <a:t>származik</a:t>
            </a:r>
            <a:r>
              <a:rPr lang="hu-HU" sz="6400" dirty="0" smtClean="0">
                <a:latin typeface="Times New Roman" pitchFamily="18" charset="0"/>
                <a:cs typeface="Times New Roman" pitchFamily="18" charset="0"/>
              </a:rPr>
              <a:t>, ami </a:t>
            </a:r>
            <a:r>
              <a:rPr lang="hu-HU" sz="6400" b="1" dirty="0" smtClean="0">
                <a:latin typeface="Times New Roman" pitchFamily="18" charset="0"/>
                <a:cs typeface="Times New Roman" pitchFamily="18" charset="0"/>
              </a:rPr>
              <a:t>azt jelenti: megmutatkozni</a:t>
            </a:r>
            <a:r>
              <a:rPr lang="hu-HU" sz="6400" dirty="0" smtClean="0">
                <a:latin typeface="Times New Roman" pitchFamily="18" charset="0"/>
                <a:cs typeface="Times New Roman" pitchFamily="18" charset="0"/>
              </a:rPr>
              <a:t>; … a </a:t>
            </a:r>
            <a:r>
              <a:rPr lang="hu-HU" sz="6400" dirty="0" err="1" smtClean="0">
                <a:latin typeface="Times New Roman" pitchFamily="18" charset="0"/>
                <a:cs typeface="Times New Roman" pitchFamily="18" charset="0"/>
              </a:rPr>
              <a:t>φαίνεσθαι</a:t>
            </a:r>
            <a:r>
              <a:rPr lang="hu-H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6400" b="1" dirty="0" smtClean="0">
                <a:latin typeface="Times New Roman" pitchFamily="18" charset="0"/>
                <a:cs typeface="Times New Roman" pitchFamily="18" charset="0"/>
              </a:rPr>
              <a:t>maga </a:t>
            </a:r>
            <a:r>
              <a:rPr lang="hu-HU" sz="6400" b="1" i="1" dirty="0" smtClean="0">
                <a:latin typeface="Times New Roman" pitchFamily="18" charset="0"/>
                <a:cs typeface="Times New Roman" pitchFamily="18" charset="0"/>
              </a:rPr>
              <a:t>mediális </a:t>
            </a:r>
            <a:r>
              <a:rPr lang="hu-HU" sz="6400" b="1" dirty="0" smtClean="0">
                <a:latin typeface="Times New Roman" pitchFamily="18" charset="0"/>
                <a:cs typeface="Times New Roman" pitchFamily="18" charset="0"/>
              </a:rPr>
              <a:t>képzés</a:t>
            </a:r>
            <a:r>
              <a:rPr lang="hu-H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u-HU" sz="6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hu-HU" sz="6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6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6400" dirty="0" err="1" smtClean="0">
                <a:latin typeface="Times New Roman" pitchFamily="18" charset="0"/>
                <a:cs typeface="Times New Roman" pitchFamily="18" charset="0"/>
              </a:rPr>
              <a:t>φαίνω</a:t>
            </a:r>
            <a:r>
              <a:rPr lang="hu-HU" sz="6400" i="1" dirty="0" err="1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hu-HU" sz="6400" dirty="0" err="1" smtClean="0">
                <a:latin typeface="Times New Roman" pitchFamily="18" charset="0"/>
                <a:cs typeface="Times New Roman" pitchFamily="18" charset="0"/>
              </a:rPr>
              <a:t>ból</a:t>
            </a:r>
            <a:r>
              <a:rPr lang="hu-HU" sz="6400" dirty="0" smtClean="0">
                <a:latin typeface="Times New Roman" pitchFamily="18" charset="0"/>
                <a:cs typeface="Times New Roman" pitchFamily="18" charset="0"/>
              </a:rPr>
              <a:t> (napvilágra hozni, fénybe állítani)” (LI 45)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		              </a:t>
            </a:r>
            <a:r>
              <a:rPr lang="hu-HU" sz="55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hu-HU" sz="7200" dirty="0" smtClean="0">
                <a:latin typeface="Times New Roman" pitchFamily="18" charset="0"/>
                <a:cs typeface="Times New Roman" pitchFamily="18" charset="0"/>
              </a:rPr>
              <a:t>= a fenomén mint </a:t>
            </a:r>
            <a:r>
              <a:rPr lang="hu-HU" sz="7200" i="1" dirty="0" smtClean="0">
                <a:latin typeface="Times New Roman" pitchFamily="18" charset="0"/>
                <a:cs typeface="Times New Roman" pitchFamily="18" charset="0"/>
              </a:rPr>
              <a:t>mediális értelmű megmutatkozás</a:t>
            </a:r>
            <a:r>
              <a:rPr lang="hu-HU" sz="7200" dirty="0" smtClean="0">
                <a:latin typeface="Times New Roman" pitchFamily="18" charset="0"/>
                <a:cs typeface="Times New Roman" pitchFamily="18" charset="0"/>
              </a:rPr>
              <a:t> eszméje </a:t>
            </a:r>
            <a:r>
              <a:rPr lang="hu-HU" sz="25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hu-HU" sz="7200" u="sng" dirty="0" smtClean="0">
                <a:latin typeface="Times New Roman" pitchFamily="18" charset="0"/>
                <a:cs typeface="Times New Roman" pitchFamily="18" charset="0"/>
              </a:rPr>
              <a:t>Jelentősége</a:t>
            </a:r>
            <a:r>
              <a:rPr lang="hu-HU" sz="72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endParaRPr lang="hu-H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6400" dirty="0" smtClean="0">
                <a:latin typeface="Times New Roman" pitchFamily="18" charset="0"/>
                <a:cs typeface="Times New Roman" pitchFamily="18" charset="0"/>
              </a:rPr>
              <a:t>1. „A fenomén fenomenológiai fogalma 	     ↔ 	vulgáris fenoménfogalom </a:t>
            </a:r>
          </a:p>
          <a:p>
            <a:pPr>
              <a:buNone/>
            </a:pPr>
            <a:r>
              <a:rPr lang="hu-HU" sz="6400" dirty="0" smtClean="0">
                <a:latin typeface="Times New Roman" pitchFamily="18" charset="0"/>
                <a:cs typeface="Times New Roman" pitchFamily="18" charset="0"/>
              </a:rPr>
              <a:t>       a megmutatkozón a létező létét, értelmét, 	a létező, melyet „a kanti értelemben vett empirikus módosulásait és </a:t>
            </a:r>
            <a:r>
              <a:rPr lang="hu-HU" sz="6400" dirty="0" err="1" smtClean="0">
                <a:latin typeface="Times New Roman" pitchFamily="18" charset="0"/>
                <a:cs typeface="Times New Roman" pitchFamily="18" charset="0"/>
              </a:rPr>
              <a:t>derivátumait</a:t>
            </a:r>
            <a:r>
              <a:rPr lang="hu-HU" sz="6400" dirty="0" smtClean="0">
                <a:latin typeface="Times New Roman" pitchFamily="18" charset="0"/>
                <a:cs typeface="Times New Roman" pitchFamily="18" charset="0"/>
              </a:rPr>
              <a:t> érti” (53)		szemléleten keresztül lehet megközelíteni” (48) </a:t>
            </a:r>
          </a:p>
          <a:p>
            <a:pPr>
              <a:buNone/>
            </a:pPr>
            <a:r>
              <a:rPr lang="hu-HU" sz="6400" dirty="0" smtClean="0">
                <a:latin typeface="Times New Roman" pitchFamily="18" charset="0"/>
                <a:cs typeface="Times New Roman" pitchFamily="18" charset="0"/>
              </a:rPr>
              <a:t> 				    = ontológiai differencia 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6400" dirty="0" smtClean="0">
                <a:latin typeface="Times New Roman" pitchFamily="18" charset="0"/>
                <a:cs typeface="Times New Roman" pitchFamily="18" charset="0"/>
              </a:rPr>
              <a:t>2. a) „Lét” csak a létmegértésben „adódik”;       b) a jelenvalólétet a létmegértés tünteti ki a létezők körében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6400" dirty="0" smtClean="0">
                <a:latin typeface="Times New Roman" pitchFamily="18" charset="0"/>
                <a:cs typeface="Times New Roman" pitchFamily="18" charset="0"/>
              </a:rPr>
              <a:t>   „csak addig »adódik« lét, ameddig jelenvalólét,                      „A létmegértés a jelenvalólét egyik  </a:t>
            </a:r>
          </a:p>
          <a:p>
            <a:pPr>
              <a:buNone/>
            </a:pPr>
            <a:r>
              <a:rPr lang="hu-HU" sz="6400" dirty="0" smtClean="0">
                <a:latin typeface="Times New Roman" pitchFamily="18" charset="0"/>
                <a:cs typeface="Times New Roman" pitchFamily="18" charset="0"/>
              </a:rPr>
              <a:t>     azaz a létmegértés </a:t>
            </a:r>
            <a:r>
              <a:rPr lang="hu-HU" sz="6400" dirty="0" err="1" smtClean="0">
                <a:latin typeface="Times New Roman" pitchFamily="18" charset="0"/>
                <a:cs typeface="Times New Roman" pitchFamily="18" charset="0"/>
              </a:rPr>
              <a:t>ontikus</a:t>
            </a:r>
            <a:r>
              <a:rPr lang="hu-HU" sz="6400" dirty="0" smtClean="0">
                <a:latin typeface="Times New Roman" pitchFamily="18" charset="0"/>
                <a:cs typeface="Times New Roman" pitchFamily="18" charset="0"/>
              </a:rPr>
              <a:t> lehetősége </a:t>
            </a:r>
            <a:r>
              <a:rPr lang="hu-HU" sz="6400" i="1" dirty="0" smtClean="0"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hu-HU" sz="6400" dirty="0" smtClean="0">
                <a:latin typeface="Times New Roman" pitchFamily="18" charset="0"/>
                <a:cs typeface="Times New Roman" pitchFamily="18" charset="0"/>
              </a:rPr>
              <a:t>”. (247)                    </a:t>
            </a:r>
            <a:r>
              <a:rPr lang="hu-HU" sz="6400" dirty="0" err="1" smtClean="0">
                <a:latin typeface="Times New Roman" pitchFamily="18" charset="0"/>
                <a:cs typeface="Times New Roman" pitchFamily="18" charset="0"/>
              </a:rPr>
              <a:t>létmeghatározottsága</a:t>
            </a:r>
            <a:r>
              <a:rPr lang="hu-HU" sz="6400" dirty="0" smtClean="0">
                <a:latin typeface="Times New Roman" pitchFamily="18" charset="0"/>
                <a:cs typeface="Times New Roman" pitchFamily="18" charset="0"/>
              </a:rPr>
              <a:t>.” (28)</a:t>
            </a:r>
            <a:endParaRPr lang="hu-H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			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7200" dirty="0" smtClean="0">
                <a:latin typeface="Times New Roman" pitchFamily="18" charset="0"/>
                <a:cs typeface="Times New Roman" pitchFamily="18" charset="0"/>
              </a:rPr>
              <a:t>Ʃ:  A „mediális megmutatkozás” eszméje alapjaiban hatja át </a:t>
            </a:r>
          </a:p>
          <a:p>
            <a:pPr>
              <a:buNone/>
            </a:pPr>
            <a:r>
              <a:rPr lang="hu-HU" sz="7200" dirty="0" smtClean="0">
                <a:latin typeface="Times New Roman" pitchFamily="18" charset="0"/>
                <a:cs typeface="Times New Roman" pitchFamily="18" charset="0"/>
              </a:rPr>
              <a:t>      a </a:t>
            </a:r>
            <a:r>
              <a:rPr lang="hu-HU" sz="7200" dirty="0" err="1" smtClean="0">
                <a:latin typeface="Times New Roman" pitchFamily="18" charset="0"/>
                <a:cs typeface="Times New Roman" pitchFamily="18" charset="0"/>
              </a:rPr>
              <a:t>fundamentálontológia</a:t>
            </a:r>
            <a:r>
              <a:rPr lang="hu-HU" sz="7200" dirty="0" smtClean="0">
                <a:latin typeface="Times New Roman" pitchFamily="18" charset="0"/>
                <a:cs typeface="Times New Roman" pitchFamily="18" charset="0"/>
              </a:rPr>
              <a:t>, s ezzel  az egzisztencia analitikája programjának az egészét. </a:t>
            </a:r>
          </a:p>
          <a:p>
            <a:pPr>
              <a:buNone/>
            </a:pPr>
            <a:r>
              <a:rPr lang="hu-HU" sz="7200" dirty="0" smtClean="0">
                <a:latin typeface="Times New Roman" pitchFamily="18" charset="0"/>
                <a:cs typeface="Times New Roman" pitchFamily="18" charset="0"/>
              </a:rPr>
              <a:t>	   </a:t>
            </a:r>
            <a:r>
              <a:rPr lang="hu-HU" sz="6400" dirty="0" smtClean="0">
                <a:latin typeface="Times New Roman" pitchFamily="18" charset="0"/>
                <a:cs typeface="Times New Roman" pitchFamily="18" charset="0"/>
              </a:rPr>
              <a:t>↨         ↨        ↨</a:t>
            </a:r>
          </a:p>
          <a:p>
            <a:pPr>
              <a:buNone/>
            </a:pPr>
            <a:r>
              <a:rPr lang="hu-HU" sz="7200" u="sng" dirty="0" smtClean="0">
                <a:latin typeface="Times New Roman" pitchFamily="18" charset="0"/>
                <a:cs typeface="Times New Roman" pitchFamily="18" charset="0"/>
              </a:rPr>
              <a:t>Nem világos azonban </a:t>
            </a:r>
            <a:r>
              <a:rPr lang="hu-HU" sz="7200" dirty="0" smtClean="0">
                <a:latin typeface="Times New Roman" pitchFamily="18" charset="0"/>
                <a:cs typeface="Times New Roman" pitchFamily="18" charset="0"/>
              </a:rPr>
              <a:t>	sem      i) a megmutatkozás ontológiai értelme		        </a:t>
            </a:r>
          </a:p>
          <a:p>
            <a:pPr>
              <a:buNone/>
            </a:pPr>
            <a:r>
              <a:rPr lang="hu-HU" sz="7200" dirty="0" smtClean="0">
                <a:latin typeface="Times New Roman" pitchFamily="18" charset="0"/>
                <a:cs typeface="Times New Roman" pitchFamily="18" charset="0"/>
              </a:rPr>
              <a:t>				sem     </a:t>
            </a:r>
            <a:r>
              <a:rPr lang="hu-HU" sz="7200" dirty="0" err="1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hu-HU" sz="7200" dirty="0" smtClean="0">
                <a:latin typeface="Times New Roman" pitchFamily="18" charset="0"/>
                <a:cs typeface="Times New Roman" pitchFamily="18" charset="0"/>
              </a:rPr>
              <a:t>) a megmutatkozás mediális mivoltának jelentősége</a:t>
            </a:r>
            <a:endParaRPr lang="hu-H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10. Egy mediális filozófiai antropológia vázlata </a:t>
            </a:r>
            <a:endParaRPr lang="hu-H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90465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sz="1600" dirty="0" smtClean="0"/>
              <a:t>		</a:t>
            </a:r>
            <a:r>
              <a:rPr lang="hu-HU" sz="1600" b="1" dirty="0" smtClean="0"/>
              <a:t>             </a:t>
            </a:r>
            <a:r>
              <a:rPr lang="hu-HU" sz="2200" b="1" dirty="0" smtClean="0">
                <a:latin typeface="Times New Roman" pitchFamily="18" charset="0"/>
                <a:cs typeface="Times New Roman" pitchFamily="18" charset="0"/>
              </a:rPr>
              <a:t>az emberi ittlét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	      ↔ 	</a:t>
            </a:r>
            <a:r>
              <a:rPr lang="hu-HU" sz="2200" b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200" b="1" smtClean="0">
                <a:latin typeface="Times New Roman" pitchFamily="18" charset="0"/>
                <a:cs typeface="Times New Roman" pitchFamily="18" charset="0"/>
              </a:rPr>
              <a:t>nem-ittlétszerű létezők</a:t>
            </a:r>
            <a:endParaRPr lang="hu-H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900" u="sng" dirty="0" smtClean="0">
                <a:latin typeface="Times New Roman" pitchFamily="18" charset="0"/>
                <a:cs typeface="Times New Roman" pitchFamily="18" charset="0"/>
              </a:rPr>
              <a:t>fogalmiság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1700" dirty="0" err="1" smtClean="0">
                <a:latin typeface="Times New Roman" pitchFamily="18" charset="0"/>
                <a:cs typeface="Times New Roman" pitchFamily="18" charset="0"/>
              </a:rPr>
              <a:t>egzisztenciálék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 	      ↔ 	   </a:t>
            </a:r>
            <a:r>
              <a:rPr lang="hu-HU" sz="1700" dirty="0" err="1" smtClean="0">
                <a:latin typeface="Times New Roman" pitchFamily="18" charset="0"/>
                <a:cs typeface="Times New Roman" pitchFamily="18" charset="0"/>
              </a:rPr>
              <a:t>kategoriák</a:t>
            </a:r>
            <a:endParaRPr lang="hu-HU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 	            </a:t>
            </a:r>
            <a:r>
              <a:rPr lang="hu-HU" sz="1700" dirty="0" err="1" smtClean="0">
                <a:latin typeface="Times New Roman" pitchFamily="18" charset="0"/>
                <a:cs typeface="Times New Roman" pitchFamily="18" charset="0"/>
              </a:rPr>
              <a:t>szünkategorémák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hu-HU" sz="1700" i="1" dirty="0" err="1" smtClean="0">
                <a:latin typeface="Times New Roman" pitchFamily="18" charset="0"/>
                <a:cs typeface="Times New Roman" pitchFamily="18" charset="0"/>
              </a:rPr>
              <a:t>um-</a:t>
            </a:r>
            <a:r>
              <a:rPr lang="hu-HU" sz="17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1700" i="1" dirty="0" err="1" smtClean="0">
                <a:latin typeface="Times New Roman" pitchFamily="18" charset="0"/>
                <a:cs typeface="Times New Roman" pitchFamily="18" charset="0"/>
              </a:rPr>
              <a:t>zu-</a:t>
            </a:r>
            <a:r>
              <a:rPr lang="hu-HU" sz="1700" i="1" dirty="0" smtClean="0">
                <a:latin typeface="Times New Roman" pitchFamily="18" charset="0"/>
                <a:cs typeface="Times New Roman" pitchFamily="18" charset="0"/>
              </a:rPr>
              <a:t>, mit-, 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stb.)</a:t>
            </a: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	   </a:t>
            </a:r>
            <a:r>
              <a:rPr lang="hu-HU" sz="1700" dirty="0" err="1" smtClean="0">
                <a:latin typeface="Times New Roman" pitchFamily="18" charset="0"/>
                <a:cs typeface="Times New Roman" pitchFamily="18" charset="0"/>
              </a:rPr>
              <a:t>tetikus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None/>
            </a:pPr>
            <a:r>
              <a:rPr lang="hu-HU" sz="900" b="1" dirty="0" smtClean="0">
                <a:latin typeface="Times New Roman" pitchFamily="18" charset="0"/>
                <a:cs typeface="Times New Roman" pitchFamily="18" charset="0"/>
              </a:rPr>
              <a:t>  	          	          </a:t>
            </a:r>
            <a:endParaRPr lang="hu-HU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900" u="sng" dirty="0" smtClean="0">
                <a:latin typeface="Times New Roman" pitchFamily="18" charset="0"/>
                <a:cs typeface="Times New Roman" pitchFamily="18" charset="0"/>
              </a:rPr>
              <a:t>ontológiai státusz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hu-HU" sz="1900" b="1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hu-HU" sz="1700" dirty="0" err="1" smtClean="0">
                <a:latin typeface="Times New Roman" pitchFamily="18" charset="0"/>
                <a:cs typeface="Times New Roman" pitchFamily="18" charset="0"/>
              </a:rPr>
              <a:t>faktikus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 létlehetőségek</a:t>
            </a:r>
            <a:r>
              <a:rPr lang="hu-HU" sz="1700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↔ 	„valóság”</a:t>
            </a:r>
            <a:r>
              <a:rPr lang="hu-HU" sz="1700" dirty="0" err="1" smtClean="0">
                <a:latin typeface="Times New Roman" pitchFamily="18" charset="0"/>
                <a:cs typeface="Times New Roman" pitchFamily="18" charset="0"/>
              </a:rPr>
              <a:t>-lehetőség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 (mint nem megvalósult)</a:t>
            </a:r>
          </a:p>
          <a:p>
            <a:pPr>
              <a:buNone/>
            </a:pP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	            (</a:t>
            </a:r>
            <a:r>
              <a:rPr lang="hu-HU" sz="1700" i="1" dirty="0" err="1" smtClean="0">
                <a:latin typeface="Times New Roman" pitchFamily="18" charset="0"/>
                <a:cs typeface="Times New Roman" pitchFamily="18" charset="0"/>
              </a:rPr>
              <a:t>dünamisz</a:t>
            </a:r>
            <a:r>
              <a:rPr lang="hu-HU" sz="17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700" i="1" dirty="0" err="1" smtClean="0">
                <a:latin typeface="Times New Roman" pitchFamily="18" charset="0"/>
                <a:cs typeface="Times New Roman" pitchFamily="18" charset="0"/>
              </a:rPr>
              <a:t>echein</a:t>
            </a:r>
            <a:r>
              <a:rPr lang="hu-HU" sz="17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hu-HU" sz="1700" i="1" dirty="0" err="1" smtClean="0">
                <a:latin typeface="Times New Roman" pitchFamily="18" charset="0"/>
                <a:cs typeface="Times New Roman" pitchFamily="18" charset="0"/>
              </a:rPr>
              <a:t>Vermögend-Sein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)	(</a:t>
            </a:r>
            <a:r>
              <a:rPr lang="hu-HU" sz="1700" i="1" dirty="0" err="1" smtClean="0">
                <a:latin typeface="Times New Roman" pitchFamily="18" charset="0"/>
                <a:cs typeface="Times New Roman" pitchFamily="18" charset="0"/>
              </a:rPr>
              <a:t>energeia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		                  a priori		      ↔ 	aktivitás - passzivitás </a:t>
            </a:r>
          </a:p>
          <a:p>
            <a:pPr>
              <a:buNone/>
            </a:pP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1900" u="sng" dirty="0" smtClean="0">
                <a:latin typeface="Times New Roman" pitchFamily="18" charset="0"/>
                <a:cs typeface="Times New Roman" pitchFamily="18" charset="0"/>
              </a:rPr>
              <a:t>az ittlét mozgalmassága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hu-HU" sz="1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motivált tendencia (’19); szenvedélyes cselekvés (’24); hangolt megértés / </a:t>
            </a:r>
          </a:p>
          <a:p>
            <a:pPr>
              <a:buNone/>
            </a:pPr>
            <a:r>
              <a:rPr lang="hu-HU" sz="1600" i="1" dirty="0" smtClean="0">
                <a:latin typeface="Times New Roman" pitchFamily="18" charset="0"/>
                <a:cs typeface="Times New Roman" pitchFamily="18" charset="0"/>
              </a:rPr>
              <a:t>			           </a:t>
            </a:r>
            <a:r>
              <a:rPr lang="hu-HU" sz="1600" b="1" i="1" dirty="0" err="1" smtClean="0">
                <a:latin typeface="Times New Roman" pitchFamily="18" charset="0"/>
                <a:cs typeface="Times New Roman" pitchFamily="18" charset="0"/>
              </a:rPr>
              <a:t>pathé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hu-HU" sz="1600" b="1" i="1" dirty="0" err="1" smtClean="0">
                <a:latin typeface="Times New Roman" pitchFamily="18" charset="0"/>
                <a:cs typeface="Times New Roman" pitchFamily="18" charset="0"/>
              </a:rPr>
              <a:t>energeia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			belevetett kivetülés (’26)</a:t>
            </a:r>
            <a:endParaRPr lang="hu-HU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700" i="1" dirty="0" smtClean="0">
                <a:latin typeface="Times New Roman" pitchFamily="18" charset="0"/>
                <a:cs typeface="Times New Roman" pitchFamily="18" charset="0"/>
              </a:rPr>
              <a:t>		  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	                </a:t>
            </a:r>
          </a:p>
          <a:p>
            <a:pPr>
              <a:buNone/>
            </a:pPr>
            <a:r>
              <a:rPr lang="hu-HU" sz="1900" u="sng" dirty="0" smtClean="0">
                <a:latin typeface="Times New Roman" pitchFamily="18" charset="0"/>
                <a:cs typeface="Times New Roman" pitchFamily="18" charset="0"/>
              </a:rPr>
              <a:t>dedukciója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:         </a:t>
            </a:r>
            <a:r>
              <a:rPr lang="hu-HU" sz="1700" i="1" dirty="0" smtClean="0">
                <a:latin typeface="Times New Roman" pitchFamily="18" charset="0"/>
                <a:cs typeface="Times New Roman" pitchFamily="18" charset="0"/>
              </a:rPr>
              <a:t>„Én halandó (idői) vagyok”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          =   karteziánus hagyomány </a:t>
            </a:r>
            <a:r>
              <a:rPr lang="hu-HU" sz="1700" i="1" dirty="0" smtClean="0">
                <a:latin typeface="Times New Roman" pitchFamily="18" charset="0"/>
                <a:cs typeface="Times New Roman" pitchFamily="18" charset="0"/>
              </a:rPr>
              <a:t>elmélyítése 	     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	    = első, önnön létet illető </a:t>
            </a:r>
            <a:r>
              <a:rPr lang="hu-HU" sz="1700" dirty="0" err="1" smtClean="0">
                <a:latin typeface="Times New Roman" pitchFamily="18" charset="0"/>
                <a:cs typeface="Times New Roman" pitchFamily="18" charset="0"/>
              </a:rPr>
              <a:t>pre-ontológiai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 megértés </a:t>
            </a:r>
          </a:p>
          <a:p>
            <a:pPr>
              <a:buNone/>
            </a:pPr>
            <a:r>
              <a:rPr lang="hu-HU" sz="1300" dirty="0" smtClean="0">
                <a:latin typeface="Times New Roman" pitchFamily="18" charset="0"/>
                <a:cs typeface="Times New Roman" pitchFamily="18" charset="0"/>
              </a:rPr>
              <a:t>			              ↑</a:t>
            </a:r>
          </a:p>
          <a:p>
            <a:pPr>
              <a:buNone/>
            </a:pP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		 eksztatikus </a:t>
            </a:r>
            <a:r>
              <a:rPr lang="hu-HU" sz="1700" dirty="0" err="1" smtClean="0">
                <a:latin typeface="Times New Roman" pitchFamily="18" charset="0"/>
                <a:cs typeface="Times New Roman" pitchFamily="18" charset="0"/>
              </a:rPr>
              <a:t>temporalitás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 (minden szintézis alapja)</a:t>
            </a:r>
            <a:endParaRPr lang="hu-HU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9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900" dirty="0" smtClean="0">
                <a:latin typeface="Times New Roman" pitchFamily="18" charset="0"/>
                <a:cs typeface="Times New Roman" pitchFamily="18" charset="0"/>
              </a:rPr>
              <a:t>	         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Ʃ: </a:t>
            </a:r>
            <a:r>
              <a:rPr lang="hu-HU" sz="1700" dirty="0" err="1" smtClean="0">
                <a:latin typeface="Times New Roman" pitchFamily="18" charset="0"/>
                <a:cs typeface="Times New Roman" pitchFamily="18" charset="0"/>
              </a:rPr>
              <a:t>egzisztenciálék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hu-HU" sz="1700" dirty="0" err="1" smtClean="0">
                <a:latin typeface="Times New Roman" pitchFamily="18" charset="0"/>
                <a:cs typeface="Times New Roman" pitchFamily="18" charset="0"/>
              </a:rPr>
              <a:t>időiesülés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 módozatai → eseményszerűek (</a:t>
            </a:r>
            <a:r>
              <a:rPr lang="hu-HU" sz="1700" b="1" i="1" dirty="0" err="1" smtClean="0">
                <a:latin typeface="Times New Roman" pitchFamily="18" charset="0"/>
                <a:cs typeface="Times New Roman" pitchFamily="18" charset="0"/>
              </a:rPr>
              <a:t>meszotész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hu-HU" sz="1700" i="1" dirty="0" smtClean="0">
                <a:latin typeface="Times New Roman" pitchFamily="18" charset="0"/>
                <a:cs typeface="Times New Roman" pitchFamily="18" charset="0"/>
              </a:rPr>
              <a:t> 	  </a:t>
            </a:r>
            <a:endParaRPr lang="hu-HU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</a:p>
          <a:p>
            <a:pPr>
              <a:buNone/>
            </a:pPr>
            <a:r>
              <a:rPr lang="hu-HU" sz="1900" i="1" u="sng" dirty="0" smtClean="0">
                <a:latin typeface="Times New Roman" pitchFamily="18" charset="0"/>
                <a:cs typeface="Times New Roman" pitchFamily="18" charset="0"/>
              </a:rPr>
              <a:t>Lét és idő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mindennapiság      	           &amp;                  tulajdonképpeniség</a:t>
            </a:r>
          </a:p>
          <a:p>
            <a:pPr>
              <a:buNone/>
            </a:pP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hu-HU" sz="1700" dirty="0" err="1" smtClean="0">
                <a:latin typeface="Times New Roman" pitchFamily="18" charset="0"/>
                <a:cs typeface="Times New Roman" pitchFamily="18" charset="0"/>
              </a:rPr>
              <a:t>distanciálatlan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 „sodródás”   ↔ ellenmozgás ↔   elsajátítás</a:t>
            </a:r>
          </a:p>
          <a:p>
            <a:pPr>
              <a:buNone/>
            </a:pP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                	         mediális „alanytalanság” 		              esemény aktív „uralása” </a:t>
            </a:r>
          </a:p>
          <a:p>
            <a:pPr>
              <a:buNone/>
            </a:pPr>
            <a:r>
              <a:rPr lang="hu-HU" sz="900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Ʃ: az ittlét merőben mediális &amp;. mediálisan aktív létmódjai közti feszültség dinamikája</a:t>
            </a:r>
          </a:p>
          <a:p>
            <a:pPr>
              <a:buNone/>
            </a:pPr>
            <a:endParaRPr lang="hu-H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hu-HU" sz="31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mediális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vagy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középige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hu-HU" sz="3100" i="1" dirty="0" err="1" smtClean="0">
                <a:latin typeface="Times New Roman" pitchFamily="18" charset="0"/>
                <a:cs typeface="Times New Roman" pitchFamily="18" charset="0"/>
              </a:rPr>
              <a:t>meszótész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166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többnyire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az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ógörög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nyelvből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ismert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	↔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nyugati nyelvekben:    </a:t>
            </a:r>
            <a:r>
              <a:rPr lang="hu-HU" sz="1800" i="1" dirty="0" smtClean="0">
                <a:latin typeface="Times New Roman" pitchFamily="18" charset="0"/>
                <a:cs typeface="Times New Roman" pitchFamily="18" charset="0"/>
              </a:rPr>
              <a:t>nem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különül el alaktanilag</a:t>
            </a:r>
          </a:p>
          <a:p>
            <a:pPr>
              <a:buNone/>
            </a:pP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			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       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Pl.:      „</a:t>
            </a:r>
            <a:r>
              <a:rPr lang="hu-HU" sz="1600" dirty="0" err="1" smtClean="0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dirty="0" err="1" smtClean="0">
                <a:latin typeface="Times New Roman" pitchFamily="18" charset="0"/>
                <a:cs typeface="Times New Roman" pitchFamily="18" charset="0"/>
              </a:rPr>
              <a:t>book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dirty="0" err="1" smtClean="0">
                <a:latin typeface="Times New Roman" pitchFamily="18" charset="0"/>
                <a:cs typeface="Times New Roman" pitchFamily="18" charset="0"/>
              </a:rPr>
              <a:t>reads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dirty="0" err="1" smtClean="0">
                <a:latin typeface="Times New Roman" pitchFamily="18" charset="0"/>
                <a:cs typeface="Times New Roman" pitchFamily="18" charset="0"/>
              </a:rPr>
              <a:t>easily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.”               – aktív forma </a:t>
            </a:r>
          </a:p>
          <a:p>
            <a:pPr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		  		    	  „</a:t>
            </a:r>
            <a:r>
              <a:rPr lang="hu-HU" sz="1600" dirty="0" err="1" smtClean="0">
                <a:latin typeface="Times New Roman" pitchFamily="18" charset="0"/>
                <a:cs typeface="Times New Roman" pitchFamily="18" charset="0"/>
              </a:rPr>
              <a:t>Dieses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dirty="0" err="1" smtClean="0">
                <a:latin typeface="Times New Roman" pitchFamily="18" charset="0"/>
                <a:cs typeface="Times New Roman" pitchFamily="18" charset="0"/>
              </a:rPr>
              <a:t>Buch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dirty="0" err="1" smtClean="0">
                <a:latin typeface="Times New Roman" pitchFamily="18" charset="0"/>
                <a:cs typeface="Times New Roman" pitchFamily="18" charset="0"/>
              </a:rPr>
              <a:t>liest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dirty="0" err="1" smtClean="0">
                <a:latin typeface="Times New Roman" pitchFamily="18" charset="0"/>
                <a:cs typeface="Times New Roman" pitchFamily="18" charset="0"/>
              </a:rPr>
              <a:t>sich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dirty="0" err="1" smtClean="0">
                <a:latin typeface="Times New Roman" pitchFamily="18" charset="0"/>
                <a:cs typeface="Times New Roman" pitchFamily="18" charset="0"/>
              </a:rPr>
              <a:t>leicht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.”    – reflexív forma </a:t>
            </a:r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 magyar nyelv gazdag középigékben:	 </a:t>
            </a:r>
            <a:r>
              <a:rPr lang="hu-HU" sz="1600" i="1" dirty="0" smtClean="0">
                <a:latin typeface="Times New Roman" pitchFamily="18" charset="0"/>
                <a:cs typeface="Times New Roman" pitchFamily="18" charset="0"/>
              </a:rPr>
              <a:t>kinyílik,      elnémul,        megmutatkozik  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(mediális) </a:t>
            </a:r>
          </a:p>
          <a:p>
            <a:pPr>
              <a:buNone/>
            </a:pPr>
            <a:r>
              <a:rPr lang="hu-HU" sz="1600" i="1" dirty="0" smtClean="0">
                <a:latin typeface="Times New Roman" pitchFamily="18" charset="0"/>
                <a:cs typeface="Times New Roman" pitchFamily="18" charset="0"/>
              </a:rPr>
              <a:t>					kinyitják,    elnémítják,    megmutatják     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(aktív)</a:t>
            </a:r>
          </a:p>
          <a:p>
            <a:pPr>
              <a:buNone/>
            </a:pPr>
            <a:r>
              <a:rPr lang="hu-HU" sz="1600" i="1" dirty="0" smtClean="0">
                <a:latin typeface="Times New Roman" pitchFamily="18" charset="0"/>
                <a:cs typeface="Times New Roman" pitchFamily="18" charset="0"/>
              </a:rPr>
              <a:t>					kinyittatik,  elnémíttatik,  megmutattatik   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(passzív – régies)</a:t>
            </a:r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8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hu-HU" sz="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Mértékadó ógörög nyelvtani munkák szerint a középige:   </a:t>
            </a:r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„úgy ábrázolja az alanyt, mint aki vagy önmagára visszaható módon, vagy saját érdekében cselekszik”   					(</a:t>
            </a:r>
            <a:r>
              <a:rPr lang="hu-HU" sz="1600" dirty="0" err="1" smtClean="0">
                <a:latin typeface="Times New Roman" pitchFamily="18" charset="0"/>
                <a:cs typeface="Times New Roman" pitchFamily="18" charset="0"/>
              </a:rPr>
              <a:t>Chase-Phillips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, Harvard Un., 1961) </a:t>
            </a:r>
          </a:p>
          <a:p>
            <a:pPr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„gyakran olyan cselekvések [kifejezésére] használatos, melyek valamilyen módon érintik az alanyt” 		    				(</a:t>
            </a:r>
            <a:r>
              <a:rPr lang="hu-HU" sz="1600" dirty="0" err="1" smtClean="0">
                <a:latin typeface="Times New Roman" pitchFamily="18" charset="0"/>
                <a:cs typeface="Times New Roman" pitchFamily="18" charset="0"/>
              </a:rPr>
              <a:t>Wilding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, Oxford, 1986) </a:t>
            </a:r>
          </a:p>
          <a:p>
            <a:pPr>
              <a:buNone/>
            </a:pP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― az alany nézőpontjából fogalmazódnak meg 		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   aktivitás &amp; passzivitás terminusaiban való gondolkodásmódról árulkodnak</a:t>
            </a:r>
          </a:p>
          <a:p>
            <a:endParaRPr lang="hu-H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hu-HU" sz="31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hu-HU" sz="3100" dirty="0" err="1" smtClean="0">
                <a:latin typeface="Times New Roman" pitchFamily="18" charset="0"/>
                <a:cs typeface="Times New Roman" pitchFamily="18" charset="0"/>
              </a:rPr>
              <a:t>Benveniste</a:t>
            </a:r>
            <a:r>
              <a:rPr lang="hu-HU" sz="3100" dirty="0" smtClean="0">
                <a:latin typeface="Times New Roman" pitchFamily="18" charset="0"/>
                <a:cs typeface="Times New Roman" pitchFamily="18" charset="0"/>
              </a:rPr>
              <a:t> legfőbb tézisei </a:t>
            </a:r>
            <a:br>
              <a:rPr lang="hu-H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800" i="1" dirty="0" smtClean="0"/>
              <a:t> </a:t>
            </a:r>
            <a:r>
              <a:rPr lang="hu-HU" sz="1800" i="1" dirty="0" smtClean="0">
                <a:latin typeface="Times New Roman" pitchFamily="18" charset="0"/>
                <a:cs typeface="Times New Roman" pitchFamily="18" charset="0"/>
              </a:rPr>
              <a:t>Problémák az általános nyelvészetben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(Paris, 1966)</a:t>
            </a:r>
            <a:br>
              <a:rPr lang="hu-HU" sz="1800" dirty="0" smtClean="0">
                <a:latin typeface="Times New Roman" pitchFamily="18" charset="0"/>
                <a:cs typeface="Times New Roman" pitchFamily="18" charset="0"/>
              </a:rPr>
            </a:br>
            <a:endParaRPr lang="hu-H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5688632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AutoNum type="arabicParenR"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Az aktív és passzív </a:t>
            </a:r>
            <a:r>
              <a:rPr lang="hu-HU" sz="2000" dirty="0" err="1" smtClean="0">
                <a:latin typeface="Times New Roman" pitchFamily="18" charset="0"/>
                <a:cs typeface="Times New Roman" pitchFamily="18" charset="0"/>
              </a:rPr>
              <a:t>igenemek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közti megkülönböztetés „nem lényegi” </a:t>
            </a:r>
          </a:p>
          <a:p>
            <a:pPr marL="457200" lvl="0" indent="-457200"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az indoeurópai nyelvek igerendszereiben. </a:t>
            </a:r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2)  A passzív igenem a nála ősibb középigéből származik. </a:t>
            </a:r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3)  Az indoeurópai nyelvek fejlődéstörténete: </a:t>
            </a:r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None/>
            </a:pPr>
            <a:r>
              <a:rPr lang="hu-HU" sz="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ősi igerendszerek				  ― mediális-aktív      	     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     „a görög nyelv történetének egy adott periódusában” 	  ― </a:t>
            </a: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akítv-mediális-passzív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  	   nyugati nyelvek				  ― aktív-passzív                  </a:t>
            </a:r>
          </a:p>
          <a:p>
            <a:pPr>
              <a:buNone/>
            </a:pPr>
            <a:r>
              <a:rPr lang="hu-HU" sz="9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4) Az ősi mediális-aktív szembenállás elve: 	nem szemantikai természetű, hanem </a:t>
            </a:r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8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</a:p>
          <a:p>
            <a:pPr>
              <a:buNone/>
            </a:pPr>
            <a:r>
              <a:rPr lang="hu-HU" sz="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„az alany és az ige által kifejezett folyamat közti viszonyon fordul meg”</a:t>
            </a:r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az alany vagy benne foglalt (mediális), </a:t>
            </a:r>
          </a:p>
          <a:p>
            <a:pPr>
              <a:buNone/>
            </a:pP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		     vagy külsődleges (aktív) a történés vonatkozásában 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hu-HU" sz="3100" dirty="0" smtClean="0">
                <a:latin typeface="Times New Roman" pitchFamily="18" charset="0"/>
                <a:cs typeface="Times New Roman" pitchFamily="18" charset="0"/>
              </a:rPr>
              <a:t>4. A </a:t>
            </a:r>
            <a:r>
              <a:rPr lang="hu-HU" sz="3100" dirty="0" err="1" smtClean="0">
                <a:latin typeface="Times New Roman" pitchFamily="18" charset="0"/>
                <a:cs typeface="Times New Roman" pitchFamily="18" charset="0"/>
              </a:rPr>
              <a:t>medialitás</a:t>
            </a:r>
            <a:r>
              <a:rPr lang="hu-HU" sz="3100" dirty="0" smtClean="0">
                <a:latin typeface="Times New Roman" pitchFamily="18" charset="0"/>
                <a:cs typeface="Times New Roman" pitchFamily="18" charset="0"/>
              </a:rPr>
              <a:t> filozófiai jelentőségének körülhatárolása 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908720"/>
            <a:ext cx="8964488" cy="5760640"/>
          </a:xfrm>
        </p:spPr>
        <p:txBody>
          <a:bodyPr>
            <a:normAutofit/>
          </a:bodyPr>
          <a:lstStyle/>
          <a:p>
            <a:pPr>
              <a:buNone/>
            </a:pPr>
            <a:endParaRPr lang="hu-H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1) 	A </a:t>
            </a:r>
            <a:r>
              <a:rPr lang="hu-HU" sz="2200" i="1" dirty="0" err="1" smtClean="0">
                <a:latin typeface="Times New Roman" pitchFamily="18" charset="0"/>
                <a:cs typeface="Times New Roman" pitchFamily="18" charset="0"/>
              </a:rPr>
              <a:t>meszótész</a:t>
            </a:r>
            <a:r>
              <a:rPr lang="hu-HU" sz="2200" i="1" dirty="0" smtClean="0">
                <a:latin typeface="Times New Roman" pitchFamily="18" charset="0"/>
                <a:cs typeface="Times New Roman" pitchFamily="18" charset="0"/>
              </a:rPr>
              <a:t>:     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nem „köztes”      ↔    hanem „mediális” igenem  </a:t>
            </a:r>
            <a:endParaRPr lang="hu-HU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9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2) 	ősi (mediális-aktív) </a:t>
            </a:r>
            <a:r>
              <a:rPr lang="hu-HU" sz="2200" dirty="0" err="1" smtClean="0">
                <a:latin typeface="Times New Roman" pitchFamily="18" charset="0"/>
                <a:cs typeface="Times New Roman" pitchFamily="18" charset="0"/>
              </a:rPr>
              <a:t>igenemek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:     ↔    nyugati (aktív-passzív) </a:t>
            </a:r>
            <a:r>
              <a:rPr lang="hu-HU" sz="2200" dirty="0" err="1" smtClean="0">
                <a:latin typeface="Times New Roman" pitchFamily="18" charset="0"/>
                <a:cs typeface="Times New Roman" pitchFamily="18" charset="0"/>
              </a:rPr>
              <a:t>igenemek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‒ egy (idői) esemény 			   cselekvés </a:t>
            </a:r>
          </a:p>
          <a:p>
            <a:pPr>
              <a:buNone/>
            </a:pP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   ‒  a történés alanya 			   alany</a:t>
            </a:r>
          </a:p>
          <a:p>
            <a:pPr>
              <a:buNone/>
            </a:pP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   ‒  az alany lokalitását 		            =    egydimenziós-lineáris szemlélet 						  (alany→cselekvés→tárgy), </a:t>
            </a:r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1800" u="sng" dirty="0" smtClean="0">
                <a:latin typeface="Times New Roman" pitchFamily="18" charset="0"/>
                <a:cs typeface="Times New Roman" pitchFamily="18" charset="0"/>
              </a:rPr>
              <a:t>esemény áll a középpontban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      	                    </a:t>
            </a:r>
            <a:r>
              <a:rPr lang="hu-HU" sz="1800" u="sng" dirty="0" smtClean="0">
                <a:latin typeface="Times New Roman" pitchFamily="18" charset="0"/>
                <a:cs typeface="Times New Roman" pitchFamily="18" charset="0"/>
              </a:rPr>
              <a:t>az alany áll a középpontban</a:t>
            </a:r>
          </a:p>
          <a:p>
            <a:pPr>
              <a:buNone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hu-HU" sz="1800" i="1" dirty="0" smtClean="0">
                <a:latin typeface="Times New Roman" pitchFamily="18" charset="0"/>
                <a:cs typeface="Times New Roman" pitchFamily="18" charset="0"/>
              </a:rPr>
              <a:t>ige &amp; </a:t>
            </a:r>
            <a:r>
              <a:rPr lang="hu-HU" sz="1800" i="1" dirty="0" err="1" smtClean="0">
                <a:latin typeface="Times New Roman" pitchFamily="18" charset="0"/>
                <a:cs typeface="Times New Roman" pitchFamily="18" charset="0"/>
              </a:rPr>
              <a:t>szub-jektum</a:t>
            </a:r>
            <a:r>
              <a:rPr lang="hu-HU" sz="1800" i="1" dirty="0" smtClean="0">
                <a:latin typeface="Times New Roman" pitchFamily="18" charset="0"/>
                <a:cs typeface="Times New Roman" pitchFamily="18" charset="0"/>
              </a:rPr>
              <a:t>, esemény &amp; ágens 	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hu-HU" sz="1800" i="1" dirty="0" smtClean="0">
                <a:latin typeface="Times New Roman" pitchFamily="18" charset="0"/>
                <a:cs typeface="Times New Roman" pitchFamily="18" charset="0"/>
              </a:rPr>
              <a:t>      szubjektum &amp; objektum, cselekvő &amp; elszenvedő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i="1" dirty="0" smtClean="0">
                <a:latin typeface="Times New Roman" pitchFamily="18" charset="0"/>
                <a:cs typeface="Times New Roman" pitchFamily="18" charset="0"/>
              </a:rPr>
              <a:t>                                   terminusaiban való gondolkodásmód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Ʃ: a </a:t>
            </a:r>
            <a:r>
              <a:rPr lang="hu-HU" sz="2000" dirty="0" err="1" smtClean="0">
                <a:latin typeface="Times New Roman" pitchFamily="18" charset="0"/>
                <a:cs typeface="Times New Roman" pitchFamily="18" charset="0"/>
              </a:rPr>
              <a:t>medialitás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eszméjébe való ősi belátás</a:t>
            </a:r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↔ az átmenet eredményeként feledésbe merült     i) a „tiszta eseménynek”, ill. 	</a:t>
            </a:r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					       </a:t>
            </a:r>
            <a:r>
              <a:rPr lang="hu-HU" sz="2000" dirty="0" err="1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) az alany lokalitásának eszméje  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864095"/>
          </a:xfrm>
        </p:spPr>
        <p:txBody>
          <a:bodyPr>
            <a:normAutofit/>
          </a:bodyPr>
          <a:lstStyle/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5. A  </a:t>
            </a:r>
            <a:r>
              <a:rPr lang="hu-HU" sz="2800" i="1" dirty="0" smtClean="0">
                <a:latin typeface="Times New Roman" pitchFamily="18" charset="0"/>
                <a:cs typeface="Times New Roman" pitchFamily="18" charset="0"/>
              </a:rPr>
              <a:t>Lét és idő 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újszerűsége</a:t>
            </a:r>
            <a:endParaRPr lang="hu-H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964488" cy="5544616"/>
          </a:xfrm>
        </p:spPr>
        <p:txBody>
          <a:bodyPr>
            <a:normAutofit/>
          </a:bodyPr>
          <a:lstStyle/>
          <a:p>
            <a:pPr algn="l"/>
            <a:endParaRPr lang="hu-H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hu-H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A) egy </a:t>
            </a:r>
            <a:r>
              <a:rPr lang="hu-H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fenomenológiai ontológia </a:t>
            </a:r>
            <a:r>
              <a:rPr lang="hu-H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eszméje 	     </a:t>
            </a:r>
            <a:r>
              <a:rPr lang="hu-H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→ 	    Fő mozzanatai</a:t>
            </a:r>
            <a:endParaRPr lang="hu-H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hu-H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			</a:t>
            </a:r>
          </a:p>
          <a:p>
            <a:pPr algn="l"/>
            <a:r>
              <a:rPr lang="hu-H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hu-H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fundamentálontológiai</a:t>
            </a:r>
            <a:r>
              <a:rPr lang="hu-H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igény</a:t>
            </a:r>
            <a:r>
              <a:rPr lang="hu-H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			 ↓</a:t>
            </a:r>
            <a:endParaRPr lang="hu-H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hu-H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			</a:t>
            </a:r>
          </a:p>
          <a:p>
            <a:pPr algn="l"/>
            <a:r>
              <a:rPr lang="hu-H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hu-H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egy mediális filozófiai antropológia </a:t>
            </a:r>
            <a:r>
              <a:rPr lang="hu-H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vázlata</a:t>
            </a:r>
            <a:r>
              <a:rPr lang="hu-H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 ↓</a:t>
            </a:r>
            <a:endParaRPr lang="hu-H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hu-H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hu-H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			</a:t>
            </a:r>
            <a:endParaRPr lang="hu-H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 algn="l">
              <a:lnSpc>
                <a:spcPct val="150000"/>
              </a:lnSpc>
            </a:pPr>
            <a:r>
              <a:rPr lang="hu-H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						 ↓</a:t>
            </a:r>
          </a:p>
          <a:p>
            <a:pPr marL="400050" indent="-400050" algn="l">
              <a:lnSpc>
                <a:spcPct val="150000"/>
              </a:lnSpc>
            </a:pPr>
            <a:r>
              <a:rPr lang="hu-H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i</a:t>
            </a:r>
            <a:r>
              <a:rPr lang="hu-H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a</a:t>
            </a:r>
            <a:r>
              <a:rPr lang="hu-HU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lét a megmutatkozás tiszta eseménye </a:t>
            </a:r>
            <a:r>
              <a:rPr lang="hu-H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hu-HU" sz="18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lét mint fenomén eszméje </a:t>
            </a:r>
            <a:endParaRPr lang="hu-HU" sz="8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hu-HU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</a:t>
            </a:r>
          </a:p>
          <a:p>
            <a:pPr algn="l"/>
            <a:r>
              <a:rPr lang="hu-HU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hu-H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hu-H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a lét megmutatkozása egy </a:t>
            </a:r>
            <a:r>
              <a:rPr lang="hu-H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arról tanúskodó létezőre </a:t>
            </a:r>
            <a:r>
              <a:rPr lang="hu-H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utalt </a:t>
            </a:r>
            <a:r>
              <a:rPr lang="hu-H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hu-HU" sz="18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korreláció </a:t>
            </a:r>
            <a:r>
              <a:rPr lang="hu-HU" sz="1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kérdése  </a:t>
            </a:r>
            <a:endParaRPr lang="hu-HU" sz="8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hu-HU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l"/>
            <a:r>
              <a:rPr lang="hu-HU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hu-H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hu-H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hu-H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az eseményszerű megmutatkozás leírása </a:t>
            </a:r>
            <a:r>
              <a:rPr lang="hu-H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megfelelő eljárás- és beszédmódot igényel </a:t>
            </a:r>
          </a:p>
          <a:p>
            <a:pPr algn="l"/>
            <a:r>
              <a:rPr lang="hu-H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hu-H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                                            – </a:t>
            </a:r>
            <a:r>
              <a:rPr lang="hu-HU" sz="18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fenomenológia mint mediális diszciplína eszméje </a:t>
            </a:r>
            <a:endParaRPr lang="hu-HU" sz="1800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hu-H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6. A</a:t>
            </a:r>
            <a:r>
              <a:rPr lang="hu-H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>
                <a:latin typeface="Times New Roman" pitchFamily="18" charset="0"/>
                <a:cs typeface="Times New Roman" pitchFamily="18" charset="0"/>
              </a:rPr>
              <a:t>lét mint fenomén eszméjének </a:t>
            </a:r>
            <a:r>
              <a:rPr lang="hu-HU" sz="2800" dirty="0" err="1">
                <a:latin typeface="Times New Roman" pitchFamily="18" charset="0"/>
                <a:cs typeface="Times New Roman" pitchFamily="18" charset="0"/>
              </a:rPr>
              <a:t>medialitása</a:t>
            </a:r>
            <a:endParaRPr lang="hu-H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836712"/>
            <a:ext cx="8964488" cy="5832648"/>
          </a:xfrm>
        </p:spPr>
        <p:txBody>
          <a:bodyPr>
            <a:normAutofit/>
          </a:bodyPr>
          <a:lstStyle/>
          <a:p>
            <a:pPr>
              <a:buNone/>
            </a:pPr>
            <a:endParaRPr lang="hu-HU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000" dirty="0" err="1" smtClean="0">
                <a:latin typeface="Times New Roman" pitchFamily="18" charset="0"/>
                <a:cs typeface="Times New Roman" pitchFamily="18" charset="0"/>
              </a:rPr>
              <a:t>φαίνεσθαι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(megmutatkozni) </a:t>
            </a:r>
            <a:r>
              <a:rPr lang="hu-HU" sz="2000" i="1" dirty="0" smtClean="0">
                <a:latin typeface="Times New Roman" pitchFamily="18" charset="0"/>
                <a:cs typeface="Times New Roman" pitchFamily="18" charset="0"/>
              </a:rPr>
              <a:t>mediális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ige  →  eseményszerűen megmutatkozó</a:t>
            </a:r>
          </a:p>
          <a:p>
            <a:pPr>
              <a:buNone/>
            </a:pPr>
            <a:r>
              <a:rPr lang="hu-HU" sz="9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― a „fenomén” terminus ennek pusztán a névszói megnevezése </a:t>
            </a:r>
          </a:p>
          <a:p>
            <a:pPr>
              <a:buNone/>
            </a:pPr>
            <a:r>
              <a:rPr lang="hu-HU" sz="1900" b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(Ami folyik, az a folyó. A játék az, ami lejátszódik.) </a:t>
            </a:r>
            <a:endParaRPr lang="hu-HU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9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 A megmutatkozás:    okok és intenciók híján végbemenő „tiszta esemény” </a:t>
            </a:r>
            <a:endParaRPr lang="hu-HU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9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9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 nem írható le  	 </a:t>
            </a:r>
            <a:r>
              <a:rPr lang="hu-HU" sz="2000" dirty="0" smtClean="0"/>
              <a:t>‒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 sem a kauzalitás fizikai szótárával</a:t>
            </a:r>
          </a:p>
          <a:p>
            <a:pPr>
              <a:buNone/>
            </a:pP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		                </a:t>
            </a:r>
            <a:r>
              <a:rPr lang="hu-HU" sz="2000" dirty="0" smtClean="0"/>
              <a:t>‒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 sem az </a:t>
            </a:r>
            <a:r>
              <a:rPr lang="hu-HU" sz="1900" dirty="0" err="1" smtClean="0">
                <a:latin typeface="Times New Roman" pitchFamily="18" charset="0"/>
                <a:cs typeface="Times New Roman" pitchFamily="18" charset="0"/>
              </a:rPr>
              <a:t>intencionalitás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 mentális szótárával </a:t>
            </a:r>
            <a:endParaRPr lang="hu-HU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900" dirty="0" smtClean="0">
                <a:latin typeface="Times New Roman" pitchFamily="18" charset="0"/>
                <a:cs typeface="Times New Roman" pitchFamily="18" charset="0"/>
              </a:rPr>
              <a:t>						          </a:t>
            </a:r>
          </a:p>
          <a:p>
            <a:pPr>
              <a:buNone/>
            </a:pP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			 </a:t>
            </a:r>
            <a:r>
              <a:rPr lang="hu-HU" sz="2000" dirty="0" smtClean="0"/>
              <a:t>‒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 sem metafizikai terminusokban ‒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nem „valaminek a jelensége” (Kant)</a:t>
            </a:r>
          </a:p>
          <a:p>
            <a:pPr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			                      a „létező léte a legkevésbé lehet olyasmi, ami »mögött«  </a:t>
            </a:r>
          </a:p>
          <a:p>
            <a:pPr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még áll valami, »ami nem jelenik meg«” (53).</a:t>
            </a:r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8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  „A fenomén fenomenológiai fogalma a megmutatkozón a létező létét, értelmét … érti”</a:t>
            </a:r>
          </a:p>
          <a:p>
            <a:pPr>
              <a:buNone/>
            </a:pP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→ a lét „fenomenális állagú”, nem valamely létező entitás</a:t>
            </a:r>
          </a:p>
          <a:p>
            <a:pPr>
              <a:buNone/>
            </a:pP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hu-HU" sz="1900" i="1" dirty="0" smtClean="0">
                <a:latin typeface="Times New Roman" pitchFamily="18" charset="0"/>
                <a:cs typeface="Times New Roman" pitchFamily="18" charset="0"/>
              </a:rPr>
              <a:t>„Ontológia csak fenomenológiaként lehetséges.” 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(53)</a:t>
            </a:r>
          </a:p>
          <a:p>
            <a:pPr>
              <a:buNone/>
            </a:pPr>
            <a:r>
              <a:rPr lang="hu-HU" sz="1800" dirty="0" smtClean="0"/>
              <a:t> </a:t>
            </a:r>
          </a:p>
          <a:p>
            <a:pPr>
              <a:buNone/>
            </a:pPr>
            <a:endParaRPr lang="hu-HU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7. A </a:t>
            </a:r>
            <a:r>
              <a:rPr lang="hu-HU" sz="2800" dirty="0">
                <a:latin typeface="Times New Roman" pitchFamily="18" charset="0"/>
                <a:cs typeface="Times New Roman" pitchFamily="18" charset="0"/>
              </a:rPr>
              <a:t>megmutatkozás belső 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tagoltsága és az idő</a:t>
            </a:r>
            <a:endParaRPr lang="hu-H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61662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hu-HU" sz="7200" dirty="0" smtClean="0">
                <a:latin typeface="Times New Roman" pitchFamily="18" charset="0"/>
                <a:cs typeface="Times New Roman" pitchFamily="18" charset="0"/>
              </a:rPr>
              <a:t>A megmutatkozás végbemenése feltételekre utalt: </a:t>
            </a:r>
          </a:p>
          <a:p>
            <a:pPr>
              <a:buNone/>
            </a:pPr>
            <a:r>
              <a:rPr lang="hu-HU" sz="6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6400" dirty="0" err="1" smtClean="0">
                <a:latin typeface="Times New Roman" pitchFamily="18" charset="0"/>
                <a:cs typeface="Times New Roman" pitchFamily="18" charset="0"/>
              </a:rPr>
              <a:t>valamifél</a:t>
            </a:r>
            <a:r>
              <a:rPr lang="hu-HU" sz="6400" dirty="0" smtClean="0">
                <a:latin typeface="Times New Roman" pitchFamily="18" charset="0"/>
                <a:cs typeface="Times New Roman" pitchFamily="18" charset="0"/>
              </a:rPr>
              <a:t>     „fény” ‒ „amiben valami megnyilvánulóvá, önmagában láthatóvá válhat” (45)</a:t>
            </a:r>
          </a:p>
          <a:p>
            <a:pPr>
              <a:buNone/>
            </a:pPr>
            <a:r>
              <a:rPr lang="hu-HU" sz="6400" dirty="0" smtClean="0">
                <a:latin typeface="Times New Roman" pitchFamily="18" charset="0"/>
                <a:cs typeface="Times New Roman" pitchFamily="18" charset="0"/>
              </a:rPr>
              <a:t>	                      „hely” megnyílt volta </a:t>
            </a:r>
          </a:p>
          <a:p>
            <a:pPr>
              <a:buNone/>
            </a:pPr>
            <a:r>
              <a:rPr lang="hu-HU" sz="6400" dirty="0" smtClean="0">
                <a:latin typeface="Times New Roman" pitchFamily="18" charset="0"/>
                <a:cs typeface="Times New Roman" pitchFamily="18" charset="0"/>
              </a:rPr>
              <a:t>		          „alany”, aki  számára a megmutatkozás az, ami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7200" dirty="0" smtClean="0">
                <a:latin typeface="Times New Roman" pitchFamily="18" charset="0"/>
                <a:cs typeface="Times New Roman" pitchFamily="18" charset="0"/>
              </a:rPr>
              <a:t>Ezeket a </a:t>
            </a:r>
            <a:r>
              <a:rPr lang="hu-HU" sz="7200" i="1" dirty="0" smtClean="0"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hu-HU" sz="7200" dirty="0" smtClean="0">
                <a:latin typeface="Times New Roman" pitchFamily="18" charset="0"/>
                <a:cs typeface="Times New Roman" pitchFamily="18" charset="0"/>
              </a:rPr>
              <a:t> még egyazon létező, ti. a </a:t>
            </a:r>
            <a:r>
              <a:rPr lang="hu-HU" sz="7200" i="1" dirty="0" err="1" smtClean="0">
                <a:latin typeface="Times New Roman" pitchFamily="18" charset="0"/>
                <a:cs typeface="Times New Roman" pitchFamily="18" charset="0"/>
              </a:rPr>
              <a:t>Dasein</a:t>
            </a:r>
            <a:r>
              <a:rPr lang="hu-HU" sz="7200" dirty="0" smtClean="0">
                <a:latin typeface="Times New Roman" pitchFamily="18" charset="0"/>
                <a:cs typeface="Times New Roman" pitchFamily="18" charset="0"/>
              </a:rPr>
              <a:t> létszerkezetében lokalizálja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6400" dirty="0" smtClean="0">
                <a:latin typeface="Times New Roman" pitchFamily="18" charset="0"/>
                <a:cs typeface="Times New Roman" pitchFamily="18" charset="0"/>
              </a:rPr>
              <a:t>	      „E létező legsajátabb létét az </a:t>
            </a:r>
            <a:r>
              <a:rPr lang="hu-HU" sz="6400" dirty="0" err="1" smtClean="0">
                <a:latin typeface="Times New Roman" pitchFamily="18" charset="0"/>
                <a:cs typeface="Times New Roman" pitchFamily="18" charset="0"/>
              </a:rPr>
              <a:t>el-nem-zártság</a:t>
            </a:r>
            <a:r>
              <a:rPr lang="hu-HU" sz="6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hu-HU" sz="6400" i="1" dirty="0" err="1" smtClean="0">
                <a:latin typeface="Times New Roman" pitchFamily="18" charset="0"/>
                <a:cs typeface="Times New Roman" pitchFamily="18" charset="0"/>
              </a:rPr>
              <a:t>Unverschlossenheit</a:t>
            </a:r>
            <a:r>
              <a:rPr lang="hu-HU" sz="6400" dirty="0" smtClean="0">
                <a:latin typeface="Times New Roman" pitchFamily="18" charset="0"/>
                <a:cs typeface="Times New Roman" pitchFamily="18" charset="0"/>
              </a:rPr>
              <a:t>) jellemzi. A »Da« kifejezés </a:t>
            </a:r>
          </a:p>
          <a:p>
            <a:pPr>
              <a:buNone/>
            </a:pPr>
            <a:r>
              <a:rPr lang="hu-HU" sz="6400" dirty="0" smtClean="0">
                <a:latin typeface="Times New Roman" pitchFamily="18" charset="0"/>
                <a:cs typeface="Times New Roman" pitchFamily="18" charset="0"/>
              </a:rPr>
              <a:t>               ezt a lényegi </a:t>
            </a:r>
            <a:r>
              <a:rPr lang="hu-HU" sz="6400" u="sng" dirty="0" smtClean="0">
                <a:latin typeface="Times New Roman" pitchFamily="18" charset="0"/>
                <a:cs typeface="Times New Roman" pitchFamily="18" charset="0"/>
              </a:rPr>
              <a:t>feltárultságot</a:t>
            </a:r>
            <a:r>
              <a:rPr lang="hu-HU" sz="6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hu-HU" sz="6400" i="1" dirty="0" err="1" smtClean="0">
                <a:latin typeface="Times New Roman" pitchFamily="18" charset="0"/>
                <a:cs typeface="Times New Roman" pitchFamily="18" charset="0"/>
              </a:rPr>
              <a:t>Erschlossenheit</a:t>
            </a:r>
            <a:r>
              <a:rPr lang="hu-HU" sz="6400" dirty="0" smtClean="0">
                <a:latin typeface="Times New Roman" pitchFamily="18" charset="0"/>
                <a:cs typeface="Times New Roman" pitchFamily="18" charset="0"/>
              </a:rPr>
              <a:t>) jelenti” (160). 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6600" dirty="0" smtClean="0">
                <a:latin typeface="Times New Roman" pitchFamily="18" charset="0"/>
                <a:cs typeface="Times New Roman" pitchFamily="18" charset="0"/>
              </a:rPr>
              <a:t>	      „Az ember lumen </a:t>
            </a:r>
            <a:r>
              <a:rPr lang="hu-HU" sz="6600" dirty="0" err="1" smtClean="0">
                <a:latin typeface="Times New Roman" pitchFamily="18" charset="0"/>
                <a:cs typeface="Times New Roman" pitchFamily="18" charset="0"/>
              </a:rPr>
              <a:t>naturalé-járól</a:t>
            </a:r>
            <a:r>
              <a:rPr lang="hu-HU" sz="6600" dirty="0" smtClean="0">
                <a:latin typeface="Times New Roman" pitchFamily="18" charset="0"/>
                <a:cs typeface="Times New Roman" pitchFamily="18" charset="0"/>
              </a:rPr>
              <a:t> való </a:t>
            </a:r>
            <a:r>
              <a:rPr lang="hu-HU" sz="6600" dirty="0" err="1" smtClean="0">
                <a:latin typeface="Times New Roman" pitchFamily="18" charset="0"/>
                <a:cs typeface="Times New Roman" pitchFamily="18" charset="0"/>
              </a:rPr>
              <a:t>ontikus</a:t>
            </a:r>
            <a:r>
              <a:rPr lang="hu-HU" sz="6600" dirty="0" smtClean="0">
                <a:latin typeface="Times New Roman" pitchFamily="18" charset="0"/>
                <a:cs typeface="Times New Roman" pitchFamily="18" charset="0"/>
              </a:rPr>
              <a:t> képes beszéd nem jelent mást, mint hogy e </a:t>
            </a:r>
          </a:p>
          <a:p>
            <a:pPr>
              <a:buNone/>
            </a:pPr>
            <a:r>
              <a:rPr lang="hu-HU" sz="6600" dirty="0" smtClean="0">
                <a:latin typeface="Times New Roman" pitchFamily="18" charset="0"/>
                <a:cs typeface="Times New Roman" pitchFamily="18" charset="0"/>
              </a:rPr>
              <a:t>              létező […] önmagában […] van </a:t>
            </a:r>
            <a:r>
              <a:rPr lang="hu-HU" sz="6600" u="sng" dirty="0" smtClean="0">
                <a:latin typeface="Times New Roman" pitchFamily="18" charset="0"/>
                <a:cs typeface="Times New Roman" pitchFamily="18" charset="0"/>
              </a:rPr>
              <a:t>megvilágítva</a:t>
            </a:r>
            <a:r>
              <a:rPr lang="hu-HU" sz="6600" dirty="0" smtClean="0">
                <a:latin typeface="Times New Roman" pitchFamily="18" charset="0"/>
                <a:cs typeface="Times New Roman" pitchFamily="18" charset="0"/>
              </a:rPr>
              <a:t>, […] ő maga világlásként (</a:t>
            </a:r>
            <a:r>
              <a:rPr lang="hu-HU" sz="6600" i="1" dirty="0" err="1" smtClean="0">
                <a:latin typeface="Times New Roman" pitchFamily="18" charset="0"/>
                <a:cs typeface="Times New Roman" pitchFamily="18" charset="0"/>
              </a:rPr>
              <a:t>Lichtung</a:t>
            </a:r>
            <a:r>
              <a:rPr lang="hu-HU" sz="6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hu-HU" sz="6600" i="1" dirty="0" smtClean="0">
                <a:latin typeface="Times New Roman" pitchFamily="18" charset="0"/>
                <a:cs typeface="Times New Roman" pitchFamily="18" charset="0"/>
              </a:rPr>
              <a:t>van.” 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72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7200" i="1" dirty="0" err="1" smtClean="0">
                <a:latin typeface="Times New Roman" pitchFamily="18" charset="0"/>
                <a:cs typeface="Times New Roman" pitchFamily="18" charset="0"/>
              </a:rPr>
              <a:t>Dasein</a:t>
            </a:r>
            <a:r>
              <a:rPr lang="hu-HU" sz="7200" dirty="0" smtClean="0">
                <a:latin typeface="Times New Roman" pitchFamily="18" charset="0"/>
                <a:cs typeface="Times New Roman" pitchFamily="18" charset="0"/>
              </a:rPr>
              <a:t> feltárultsága &amp; megvilágítottsága ← eksztatikus </a:t>
            </a:r>
            <a:r>
              <a:rPr lang="hu-HU" sz="7200" dirty="0" err="1" smtClean="0">
                <a:latin typeface="Times New Roman" pitchFamily="18" charset="0"/>
                <a:cs typeface="Times New Roman" pitchFamily="18" charset="0"/>
              </a:rPr>
              <a:t>időiség</a:t>
            </a:r>
            <a:r>
              <a:rPr lang="hu-H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6400" dirty="0" smtClean="0">
                <a:latin typeface="Times New Roman" pitchFamily="18" charset="0"/>
                <a:cs typeface="Times New Roman" pitchFamily="18" charset="0"/>
              </a:rPr>
              <a:t>Az </a:t>
            </a:r>
            <a:r>
              <a:rPr lang="hu-HU" sz="6400" dirty="0" err="1" smtClean="0">
                <a:latin typeface="Times New Roman" pitchFamily="18" charset="0"/>
                <a:cs typeface="Times New Roman" pitchFamily="18" charset="0"/>
              </a:rPr>
              <a:t>időiség</a:t>
            </a:r>
            <a:r>
              <a:rPr lang="hu-HU" sz="6400" dirty="0" smtClean="0">
                <a:latin typeface="Times New Roman" pitchFamily="18" charset="0"/>
                <a:cs typeface="Times New Roman" pitchFamily="18" charset="0"/>
              </a:rPr>
              <a:t> az, „ami [az ittlétet] a maga számára mind »nyitottá«, mind »világossá« teszi” (405).</a:t>
            </a:r>
          </a:p>
          <a:p>
            <a:pPr>
              <a:buNone/>
            </a:pPr>
            <a:endParaRPr lang="hu-HU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7200" dirty="0" smtClean="0">
                <a:latin typeface="Times New Roman" pitchFamily="18" charset="0"/>
                <a:cs typeface="Times New Roman" pitchFamily="18" charset="0"/>
              </a:rPr>
              <a:t>Analógia? 	</a:t>
            </a:r>
            <a:r>
              <a:rPr lang="hu-HU" sz="72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hu-HU" sz="7200" i="1" u="sng" dirty="0" err="1" smtClean="0">
                <a:latin typeface="Times New Roman" pitchFamily="18" charset="0"/>
                <a:cs typeface="Times New Roman" pitchFamily="18" charset="0"/>
              </a:rPr>
              <a:t>Dasein</a:t>
            </a:r>
            <a:r>
              <a:rPr lang="hu-HU" sz="7200" dirty="0" smtClean="0">
                <a:latin typeface="Times New Roman" pitchFamily="18" charset="0"/>
                <a:cs typeface="Times New Roman" pitchFamily="18" charset="0"/>
              </a:rPr>
              <a:t> 		           </a:t>
            </a:r>
            <a:r>
              <a:rPr lang="hu-HU" sz="7200" i="1" u="sng" dirty="0" smtClean="0">
                <a:latin typeface="Times New Roman" pitchFamily="18" charset="0"/>
                <a:cs typeface="Times New Roman" pitchFamily="18" charset="0"/>
              </a:rPr>
              <a:t>Ősi mediális szemlélet </a:t>
            </a:r>
            <a:endParaRPr lang="hu-HU" sz="7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6400" dirty="0" smtClean="0">
                <a:latin typeface="Times New Roman" pitchFamily="18" charset="0"/>
                <a:cs typeface="Times New Roman" pitchFamily="18" charset="0"/>
              </a:rPr>
              <a:t>	  	      megmutatkozás eseménye		   (idői) esemény</a:t>
            </a:r>
          </a:p>
          <a:p>
            <a:pPr>
              <a:buNone/>
            </a:pPr>
            <a:r>
              <a:rPr lang="hu-HU" sz="6400" dirty="0" smtClean="0">
                <a:latin typeface="Times New Roman" pitchFamily="18" charset="0"/>
                <a:cs typeface="Times New Roman" pitchFamily="18" charset="0"/>
              </a:rPr>
              <a:t>			↓      ↓      ↓		 	↓ </a:t>
            </a:r>
          </a:p>
          <a:p>
            <a:pPr>
              <a:buNone/>
            </a:pPr>
            <a:r>
              <a:rPr lang="hu-HU" sz="6400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hu-HU" sz="6400" u="sng" dirty="0" smtClean="0">
                <a:latin typeface="Times New Roman" pitchFamily="18" charset="0"/>
                <a:cs typeface="Times New Roman" pitchFamily="18" charset="0"/>
              </a:rPr>
              <a:t>feltárultság</a:t>
            </a:r>
            <a:r>
              <a:rPr lang="hu-HU" sz="6400" dirty="0" smtClean="0">
                <a:latin typeface="Times New Roman" pitchFamily="18" charset="0"/>
                <a:cs typeface="Times New Roman" pitchFamily="18" charset="0"/>
              </a:rPr>
              <a:t>    megvilágítottság	            lokalitás </a:t>
            </a:r>
          </a:p>
          <a:p>
            <a:pPr>
              <a:buNone/>
            </a:pPr>
            <a:r>
              <a:rPr lang="hu-HU" sz="6400" dirty="0" smtClean="0">
                <a:latin typeface="Times New Roman" pitchFamily="18" charset="0"/>
                <a:cs typeface="Times New Roman" pitchFamily="18" charset="0"/>
              </a:rPr>
              <a:t>   	   		    ↑     ↑		    		↑</a:t>
            </a:r>
          </a:p>
          <a:p>
            <a:pPr>
              <a:buNone/>
            </a:pPr>
            <a:r>
              <a:rPr lang="hu-HU" sz="6400" dirty="0" smtClean="0">
                <a:latin typeface="Times New Roman" pitchFamily="18" charset="0"/>
                <a:cs typeface="Times New Roman" pitchFamily="18" charset="0"/>
              </a:rPr>
              <a:t>  			   </a:t>
            </a:r>
            <a:r>
              <a:rPr lang="hu-HU" sz="6400" dirty="0" err="1" smtClean="0">
                <a:latin typeface="Times New Roman" pitchFamily="18" charset="0"/>
                <a:cs typeface="Times New Roman" pitchFamily="18" charset="0"/>
              </a:rPr>
              <a:t>időiség</a:t>
            </a:r>
            <a:r>
              <a:rPr lang="hu-HU" sz="6400" dirty="0" smtClean="0">
                <a:latin typeface="Times New Roman" pitchFamily="18" charset="0"/>
                <a:cs typeface="Times New Roman" pitchFamily="18" charset="0"/>
              </a:rPr>
              <a:t>  		     	               alany  </a:t>
            </a:r>
          </a:p>
          <a:p>
            <a:pPr>
              <a:buNone/>
            </a:pPr>
            <a:r>
              <a:rPr lang="hu-HU" sz="6400" dirty="0" smtClean="0">
                <a:latin typeface="Times New Roman" pitchFamily="18" charset="0"/>
                <a:cs typeface="Times New Roman" pitchFamily="18" charset="0"/>
              </a:rPr>
              <a:t>  	 		  (alany)</a:t>
            </a:r>
          </a:p>
          <a:p>
            <a:pPr>
              <a:buNone/>
            </a:pPr>
            <a:endParaRPr lang="hu-HU" sz="6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/>
          </a:bodyPr>
          <a:lstStyle/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. A </a:t>
            </a:r>
            <a:r>
              <a:rPr lang="hu-HU" sz="2800" dirty="0">
                <a:latin typeface="Times New Roman" pitchFamily="18" charset="0"/>
                <a:cs typeface="Times New Roman" pitchFamily="18" charset="0"/>
              </a:rPr>
              <a:t>fenomenológia mint mediális diszciplína eszméje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/>
          </a:bodyPr>
          <a:lstStyle/>
          <a:p>
            <a:pPr>
              <a:buNone/>
            </a:pP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Hozzáférhetőségében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a megmutatkozás „rétegezett” </a:t>
            </a:r>
          </a:p>
          <a:p>
            <a:pPr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					− a fenomének többféleképpen elfedettek: </a:t>
            </a:r>
          </a:p>
          <a:p>
            <a:pPr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					„nincs felfedve”, „betemetett”: „totálisan” v. „torzulásként” (53)</a:t>
            </a:r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Feladat: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„mindenekelőtt </a:t>
            </a:r>
            <a:r>
              <a:rPr lang="hu-HU" sz="1700" i="1" dirty="0" smtClean="0">
                <a:latin typeface="Times New Roman" pitchFamily="18" charset="0"/>
                <a:cs typeface="Times New Roman" pitchFamily="18" charset="0"/>
              </a:rPr>
              <a:t>el kell nyernünk 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a fenomenológia tárgyaitól a lét és </a:t>
            </a:r>
          </a:p>
          <a:p>
            <a:pPr>
              <a:buNone/>
            </a:pP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		  a lét-struktúrák </a:t>
            </a:r>
            <a:r>
              <a:rPr lang="hu-HU" sz="1700" u="sng" dirty="0" err="1" smtClean="0">
                <a:latin typeface="Times New Roman" pitchFamily="18" charset="0"/>
                <a:cs typeface="Times New Roman" pitchFamily="18" charset="0"/>
              </a:rPr>
              <a:t>előfordulásmódját</a:t>
            </a:r>
            <a:r>
              <a:rPr lang="hu-HU" sz="1700" u="sng" dirty="0" smtClean="0">
                <a:latin typeface="Times New Roman" pitchFamily="18" charset="0"/>
                <a:cs typeface="Times New Roman" pitchFamily="18" charset="0"/>
              </a:rPr>
              <a:t> a fenomén </a:t>
            </a:r>
            <a:r>
              <a:rPr lang="hu-HU" sz="1700" u="sng" dirty="0" err="1" smtClean="0">
                <a:latin typeface="Times New Roman" pitchFamily="18" charset="0"/>
                <a:cs typeface="Times New Roman" pitchFamily="18" charset="0"/>
              </a:rPr>
              <a:t>móduszában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hu-HU" sz="17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(54).</a:t>
            </a:r>
            <a:endParaRPr lang="hu-HU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9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Fenomenológia mint a </a:t>
            </a:r>
            <a:r>
              <a:rPr lang="hu-HU" sz="1900" dirty="0" err="1" smtClean="0">
                <a:latin typeface="Times New Roman" pitchFamily="18" charset="0"/>
                <a:cs typeface="Times New Roman" pitchFamily="18" charset="0"/>
              </a:rPr>
              <a:t>medialitás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 „értésének” iskolája: </a:t>
            </a:r>
          </a:p>
          <a:p>
            <a:pPr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	      ―  az eseményszerű megmutatkozásnak megfelelő közelítésmódot („látás”, „hallás”) igényel</a:t>
            </a:r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800" dirty="0" smtClean="0">
                <a:latin typeface="Times New Roman" pitchFamily="18" charset="0"/>
                <a:cs typeface="Times New Roman" pitchFamily="18" charset="0"/>
              </a:rPr>
              <a:t>	      </a:t>
            </a:r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―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900" u="sng" dirty="0" smtClean="0">
                <a:latin typeface="Times New Roman" pitchFamily="18" charset="0"/>
                <a:cs typeface="Times New Roman" pitchFamily="18" charset="0"/>
              </a:rPr>
              <a:t>a beszédmód</a:t>
            </a:r>
            <a:r>
              <a:rPr lang="hu-HU" sz="19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900" u="sng" dirty="0" smtClean="0">
                <a:latin typeface="Times New Roman" pitchFamily="18" charset="0"/>
                <a:cs typeface="Times New Roman" pitchFamily="18" charset="0"/>
              </a:rPr>
              <a:t>nem lehet külsődleges: </a:t>
            </a:r>
            <a:r>
              <a:rPr lang="hu-HU" sz="1900" u="sng" dirty="0" err="1" smtClean="0">
                <a:latin typeface="Times New Roman" pitchFamily="18" charset="0"/>
                <a:cs typeface="Times New Roman" pitchFamily="18" charset="0"/>
              </a:rPr>
              <a:t>imperszonális</a:t>
            </a:r>
            <a:r>
              <a:rPr lang="hu-HU" sz="19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900" u="sng" dirty="0" err="1" smtClean="0">
                <a:latin typeface="Times New Roman" pitchFamily="18" charset="0"/>
                <a:cs typeface="Times New Roman" pitchFamily="18" charset="0"/>
              </a:rPr>
              <a:t>λόγος</a:t>
            </a:r>
            <a:r>
              <a:rPr lang="hu-HU" sz="1900" u="sng" dirty="0" smtClean="0">
                <a:latin typeface="Times New Roman" pitchFamily="18" charset="0"/>
                <a:cs typeface="Times New Roman" pitchFamily="18" charset="0"/>
              </a:rPr>
              <a:t> mint </a:t>
            </a:r>
            <a:r>
              <a:rPr lang="hu-HU" sz="1900" u="sng" dirty="0" err="1" smtClean="0">
                <a:latin typeface="Times New Roman" pitchFamily="18" charset="0"/>
                <a:cs typeface="Times New Roman" pitchFamily="18" charset="0"/>
              </a:rPr>
              <a:t>korrelátum</a:t>
            </a:r>
            <a:r>
              <a:rPr lang="hu-HU" sz="1900" u="sng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„A </a:t>
            </a:r>
            <a:r>
              <a:rPr lang="hu-HU" sz="1600" dirty="0" err="1" smtClean="0">
                <a:latin typeface="Times New Roman" pitchFamily="18" charset="0"/>
                <a:cs typeface="Times New Roman" pitchFamily="18" charset="0"/>
              </a:rPr>
              <a:t>λόγος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láttat valamit (</a:t>
            </a:r>
            <a:r>
              <a:rPr lang="hu-HU" sz="1600" dirty="0" err="1" smtClean="0">
                <a:latin typeface="Times New Roman" pitchFamily="18" charset="0"/>
                <a:cs typeface="Times New Roman" pitchFamily="18" charset="0"/>
              </a:rPr>
              <a:t>φαίνεσθαι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), nevezetesen azt, amiről a beszéd folyik, </a:t>
            </a:r>
          </a:p>
          <a:p>
            <a:pPr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 			mégpedig </a:t>
            </a:r>
            <a:r>
              <a:rPr lang="hu-HU" sz="1600" u="sng" dirty="0" smtClean="0">
                <a:latin typeface="Times New Roman" pitchFamily="18" charset="0"/>
                <a:cs typeface="Times New Roman" pitchFamily="18" charset="0"/>
              </a:rPr>
              <a:t>a beszélő (a médium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), illetve az egymással beszélők </a:t>
            </a:r>
            <a:r>
              <a:rPr lang="hu-HU" sz="1600" i="1" dirty="0" smtClean="0">
                <a:latin typeface="Times New Roman" pitchFamily="18" charset="0"/>
                <a:cs typeface="Times New Roman" pitchFamily="18" charset="0"/>
              </a:rPr>
              <a:t>számára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” (50).</a:t>
            </a:r>
          </a:p>
          <a:p>
            <a:pPr>
              <a:buNone/>
            </a:pPr>
            <a:r>
              <a:rPr lang="hu-HU" sz="9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9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		      A fenomenológia: mediális események mediális diszciplínája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9. „A</a:t>
            </a:r>
            <a:r>
              <a:rPr lang="hu-HU" sz="2800" dirty="0">
                <a:latin typeface="Times New Roman" pitchFamily="18" charset="0"/>
                <a:cs typeface="Times New Roman" pitchFamily="18" charset="0"/>
              </a:rPr>
              <a:t>” lét értelmére irányuló kérdés </a:t>
            </a:r>
            <a:r>
              <a:rPr lang="hu-HU" sz="2800" dirty="0" err="1">
                <a:latin typeface="Times New Roman" pitchFamily="18" charset="0"/>
                <a:cs typeface="Times New Roman" pitchFamily="18" charset="0"/>
              </a:rPr>
              <a:t>medialitása</a:t>
            </a:r>
            <a:endParaRPr lang="hu-H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88632"/>
          </a:xfrm>
        </p:spPr>
        <p:txBody>
          <a:bodyPr>
            <a:normAutofit/>
          </a:bodyPr>
          <a:lstStyle/>
          <a:p>
            <a:pPr>
              <a:buNone/>
            </a:pPr>
            <a:endParaRPr lang="hu-H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fundamentálontológia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eszméje:	 </a:t>
            </a: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radikalizált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fenomenológiai ontológia 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      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„a” lét mint olyan értelmére    ↔    s nem valamely létező létértelmére kérdez  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E kérdés kezdeményezése nem áll a hatalmunkban:</a:t>
            </a:r>
          </a:p>
          <a:p>
            <a:pPr algn="just"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„a kérdezett (a lét) sajátosan »vissza- vagy előrevonatkoztatja magát« a kérdezésre </a:t>
            </a:r>
          </a:p>
          <a:p>
            <a:pPr algn="just"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	  mint egy létező </a:t>
            </a:r>
            <a:r>
              <a:rPr lang="hu-HU" sz="1600" dirty="0" err="1" smtClean="0">
                <a:latin typeface="Times New Roman" pitchFamily="18" charset="0"/>
                <a:cs typeface="Times New Roman" pitchFamily="18" charset="0"/>
              </a:rPr>
              <a:t>létmóduszára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. A kérdezést lényegbevágóan érinti a kérdezettje, és </a:t>
            </a:r>
          </a:p>
          <a:p>
            <a:pPr algn="just"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	  ez a létkérdés legsajátabb értelméhez tartozik” (24)</a:t>
            </a:r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→ A lét eszméje elementárisan mediális: 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	„maga a lét” az, amely megmutatkozásként önmaga (lehetséges) eleme.</a:t>
            </a:r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= lét &amp; ittlét közti korreláció → a </a:t>
            </a:r>
            <a:r>
              <a:rPr lang="hu-HU" sz="1800" i="1" dirty="0" err="1" smtClean="0">
                <a:latin typeface="Times New Roman" pitchFamily="18" charset="0"/>
                <a:cs typeface="Times New Roman" pitchFamily="18" charset="0"/>
              </a:rPr>
              <a:t>Dasein</a:t>
            </a:r>
            <a:r>
              <a:rPr lang="hu-HU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eszméje elementárisan mediális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Ʃ: A lét </a:t>
            </a: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medialitása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&amp; az egzisztencia </a:t>
            </a: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medialitása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‒ egyazon esemény két aspektusa</a:t>
            </a:r>
          </a:p>
          <a:p>
            <a:pPr>
              <a:buNone/>
            </a:pPr>
            <a:endParaRPr lang="hu-HU" sz="1800" dirty="0"/>
          </a:p>
          <a:p>
            <a:pPr>
              <a:buNone/>
            </a:pPr>
            <a:endParaRPr lang="hu-HU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3052</TotalTime>
  <Words>143</Words>
  <Application>Microsoft Office PowerPoint</Application>
  <PresentationFormat>Diavetítés a képernyőre (4:3 oldalarány)</PresentationFormat>
  <Paragraphs>195</Paragraphs>
  <Slides>10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Office-téma</vt:lpstr>
      <vt:lpstr>A mediális esemény ősi eszméje és ontológiai újraélesztése a Lét és időben  </vt:lpstr>
      <vt:lpstr>2. A mediális- vagy középige (meszótész) </vt:lpstr>
      <vt:lpstr>3. Benveniste legfőbb tézisei   Problémák az általános nyelvészetben (Paris, 1966) </vt:lpstr>
      <vt:lpstr>4. A medialitás filozófiai jelentőségének körülhatárolása  </vt:lpstr>
      <vt:lpstr>5. A  Lét és idő újszerűsége</vt:lpstr>
      <vt:lpstr>6. A lét mint fenomén eszméjének medialitása</vt:lpstr>
      <vt:lpstr>7. A megmutatkozás belső tagoltsága és az idő</vt:lpstr>
      <vt:lpstr> 8. A fenomenológia mint mediális diszciplína eszméje </vt:lpstr>
      <vt:lpstr>9. „A” lét értelmére irányuló kérdés medialitása</vt:lpstr>
      <vt:lpstr>10. Egy mediális filozófiai antropológia vázlata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Fenomenológiai ontológia és medialitás (Heidegger és Sartre)</dc:title>
  <dc:creator>User</dc:creator>
  <cp:lastModifiedBy>User</cp:lastModifiedBy>
  <cp:revision>127</cp:revision>
  <dcterms:created xsi:type="dcterms:W3CDTF">2016-11-05T16:40:55Z</dcterms:created>
  <dcterms:modified xsi:type="dcterms:W3CDTF">2019-06-06T15:02:10Z</dcterms:modified>
</cp:coreProperties>
</file>