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62" autoAdjust="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48C8-A33E-4917-9AC1-3E832346F66C}" type="datetimeFigureOut">
              <a:rPr lang="hu-HU" smtClean="0"/>
              <a:t>2020. 03. 29.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02D50-FCA1-426F-BCF5-53ED4E6F48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0106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48C8-A33E-4917-9AC1-3E832346F66C}" type="datetimeFigureOut">
              <a:rPr lang="hu-HU" smtClean="0"/>
              <a:t>2020. 03. 29.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02D50-FCA1-426F-BCF5-53ED4E6F48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0296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48C8-A33E-4917-9AC1-3E832346F66C}" type="datetimeFigureOut">
              <a:rPr lang="hu-HU" smtClean="0"/>
              <a:t>2020. 03. 29.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02D50-FCA1-426F-BCF5-53ED4E6F48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567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48C8-A33E-4917-9AC1-3E832346F66C}" type="datetimeFigureOut">
              <a:rPr lang="hu-HU" smtClean="0"/>
              <a:t>2020. 03. 29.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02D50-FCA1-426F-BCF5-53ED4E6F48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0221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48C8-A33E-4917-9AC1-3E832346F66C}" type="datetimeFigureOut">
              <a:rPr lang="hu-HU" smtClean="0"/>
              <a:t>2020. 03. 29.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02D50-FCA1-426F-BCF5-53ED4E6F48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9302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48C8-A33E-4917-9AC1-3E832346F66C}" type="datetimeFigureOut">
              <a:rPr lang="hu-HU" smtClean="0"/>
              <a:t>2020. 03. 29.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02D50-FCA1-426F-BCF5-53ED4E6F48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6638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48C8-A33E-4917-9AC1-3E832346F66C}" type="datetimeFigureOut">
              <a:rPr lang="hu-HU" smtClean="0"/>
              <a:t>2020. 03. 29.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02D50-FCA1-426F-BCF5-53ED4E6F48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593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48C8-A33E-4917-9AC1-3E832346F66C}" type="datetimeFigureOut">
              <a:rPr lang="hu-HU" smtClean="0"/>
              <a:t>2020. 03. 29.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02D50-FCA1-426F-BCF5-53ED4E6F48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2783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48C8-A33E-4917-9AC1-3E832346F66C}" type="datetimeFigureOut">
              <a:rPr lang="hu-HU" smtClean="0"/>
              <a:t>2020. 03. 29.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02D50-FCA1-426F-BCF5-53ED4E6F48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3730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48C8-A33E-4917-9AC1-3E832346F66C}" type="datetimeFigureOut">
              <a:rPr lang="hu-HU" smtClean="0"/>
              <a:t>2020. 03. 29.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02D50-FCA1-426F-BCF5-53ED4E6F48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249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48C8-A33E-4917-9AC1-3E832346F66C}" type="datetimeFigureOut">
              <a:rPr lang="hu-HU" smtClean="0"/>
              <a:t>2020. 03. 29.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02D50-FCA1-426F-BCF5-53ED4E6F48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754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C48C8-A33E-4917-9AC1-3E832346F66C}" type="datetimeFigureOut">
              <a:rPr lang="hu-HU" smtClean="0"/>
              <a:t>2020. 03. 29.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02D50-FCA1-426F-BCF5-53ED4E6F48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5875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i="1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First Essay: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Reflections on Prehistory </a:t>
            </a:r>
            <a:r>
              <a:rPr lang="hu-HU" sz="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hu-HU" sz="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hu-HU" sz="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                                                            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733256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2400" u="sng" dirty="0" smtClean="0">
                <a:effectLst/>
                <a:latin typeface="Times New Roman"/>
                <a:ea typeface="Calibri"/>
                <a:cs typeface="Times New Roman"/>
              </a:rPr>
              <a:t>Main Topics:</a:t>
            </a:r>
          </a:p>
          <a:p>
            <a:pPr marL="0" lvl="0" indent="0">
              <a:lnSpc>
                <a:spcPct val="115000"/>
              </a:lnSpc>
              <a:buSzPts val="1200"/>
              <a:buNone/>
            </a:pPr>
            <a:r>
              <a:rPr lang="en-GB" sz="2000" dirty="0" smtClean="0">
                <a:effectLst/>
                <a:latin typeface="Times New Roman"/>
                <a:ea typeface="Calibri"/>
                <a:cs typeface="Times New Roman"/>
              </a:rPr>
              <a:t>1) so-called </a:t>
            </a:r>
            <a:r>
              <a:rPr lang="en-GB" sz="2000" b="1" dirty="0" smtClean="0">
                <a:effectLst/>
                <a:latin typeface="Times New Roman"/>
                <a:ea typeface="Calibri"/>
                <a:cs typeface="Times New Roman"/>
              </a:rPr>
              <a:t>‘natural world’ as a problem  </a:t>
            </a:r>
            <a:endParaRPr lang="en-GB" sz="2000" dirty="0" smtClean="0">
              <a:ea typeface="Calibri"/>
              <a:cs typeface="Times New Roman"/>
            </a:endParaRPr>
          </a:p>
          <a:p>
            <a:pPr marL="37338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2000" dirty="0" smtClean="0">
                <a:effectLst/>
                <a:latin typeface="Times New Roman"/>
                <a:ea typeface="Calibri"/>
                <a:cs typeface="Times New Roman"/>
              </a:rPr>
              <a:t>	</a:t>
            </a:r>
            <a:r>
              <a:rPr lang="en-GB" sz="1800" dirty="0" smtClean="0">
                <a:effectLst/>
                <a:latin typeface="Times New Roman"/>
                <a:ea typeface="Calibri"/>
                <a:cs typeface="Times New Roman"/>
              </a:rPr>
              <a:t>--  lots of philosophers:  </a:t>
            </a:r>
            <a:r>
              <a:rPr lang="en-GB" sz="2000" dirty="0" smtClean="0">
                <a:effectLst/>
                <a:latin typeface="Times New Roman"/>
                <a:ea typeface="Calibri"/>
                <a:cs typeface="Times New Roman"/>
              </a:rPr>
              <a:t>	</a:t>
            </a:r>
            <a:r>
              <a:rPr lang="en-GB" sz="1800" dirty="0" err="1" smtClean="0">
                <a:effectLst/>
                <a:latin typeface="Times New Roman"/>
                <a:ea typeface="Calibri"/>
                <a:cs typeface="Times New Roman"/>
              </a:rPr>
              <a:t>Avenarius</a:t>
            </a:r>
            <a:r>
              <a:rPr lang="en-GB" sz="1800" dirty="0" smtClean="0">
                <a:effectLst/>
                <a:latin typeface="Times New Roman"/>
                <a:ea typeface="Calibri"/>
                <a:cs typeface="Times New Roman"/>
              </a:rPr>
              <a:t>; Mach; Russell; Whitehead; Bergson; etc.</a:t>
            </a:r>
            <a:endParaRPr lang="en-GB" sz="1800" dirty="0" smtClean="0">
              <a:ea typeface="Calibri"/>
              <a:cs typeface="Times New Roman"/>
            </a:endParaRPr>
          </a:p>
          <a:p>
            <a:pPr marL="37338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1800" dirty="0" smtClean="0">
                <a:effectLst/>
                <a:latin typeface="Times New Roman"/>
                <a:ea typeface="Calibri"/>
                <a:cs typeface="Times New Roman"/>
              </a:rPr>
              <a:t>                                     		+ Husserl (his notion of </a:t>
            </a:r>
            <a:r>
              <a:rPr lang="en-GB" sz="1800" i="1" dirty="0" err="1" smtClean="0">
                <a:effectLst/>
                <a:latin typeface="Times New Roman"/>
                <a:ea typeface="Calibri"/>
                <a:cs typeface="Times New Roman"/>
              </a:rPr>
              <a:t>Lebenswelt</a:t>
            </a:r>
            <a:r>
              <a:rPr lang="en-GB" sz="1800" i="1" dirty="0" smtClean="0">
                <a:effectLst/>
                <a:latin typeface="Times New Roman"/>
                <a:ea typeface="Calibri"/>
                <a:cs typeface="Times New Roman"/>
              </a:rPr>
              <a:t> / </a:t>
            </a:r>
            <a:r>
              <a:rPr lang="en-GB" sz="1800" dirty="0" smtClean="0">
                <a:effectLst/>
                <a:latin typeface="Times New Roman"/>
                <a:ea typeface="Calibri"/>
                <a:cs typeface="Times New Roman"/>
              </a:rPr>
              <a:t>lifeworld) </a:t>
            </a:r>
            <a:endParaRPr lang="en-GB" sz="1800" dirty="0" smtClean="0">
              <a:ea typeface="Calibri"/>
              <a:cs typeface="Times New Roman"/>
            </a:endParaRPr>
          </a:p>
          <a:p>
            <a:pPr marL="37338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1800" dirty="0" smtClean="0">
                <a:effectLst/>
                <a:latin typeface="Times New Roman"/>
                <a:ea typeface="Calibri"/>
                <a:cs typeface="Times New Roman"/>
              </a:rPr>
              <a:t>		</a:t>
            </a:r>
            <a:r>
              <a:rPr lang="en-GB" sz="1800" dirty="0" smtClean="0">
                <a:latin typeface="Times New Roman"/>
                <a:ea typeface="Calibri"/>
                <a:cs typeface="Times New Roman"/>
              </a:rPr>
              <a:t>		</a:t>
            </a:r>
            <a:r>
              <a:rPr lang="en-GB" sz="1800" dirty="0" smtClean="0">
                <a:effectLst/>
                <a:latin typeface="Times New Roman"/>
                <a:ea typeface="Calibri"/>
                <a:cs typeface="Times New Roman"/>
              </a:rPr>
              <a:t>&amp; Heidegger</a:t>
            </a:r>
            <a:endParaRPr lang="en-GB" sz="1800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1800" dirty="0" smtClean="0">
                <a:effectLst/>
                <a:latin typeface="Times New Roman"/>
                <a:ea typeface="Calibri"/>
                <a:cs typeface="Times New Roman"/>
              </a:rPr>
              <a:t>         				</a:t>
            </a:r>
            <a:r>
              <a:rPr lang="en-GB" sz="1800" dirty="0" err="1" smtClean="0">
                <a:effectLst/>
                <a:latin typeface="Times New Roman"/>
                <a:ea typeface="Calibri"/>
                <a:cs typeface="Times New Roman"/>
              </a:rPr>
              <a:t>Patočka’s</a:t>
            </a:r>
            <a:r>
              <a:rPr lang="en-GB" sz="1800" dirty="0" smtClean="0">
                <a:effectLst/>
                <a:latin typeface="Times New Roman"/>
                <a:ea typeface="Calibri"/>
                <a:cs typeface="Times New Roman"/>
              </a:rPr>
              <a:t> own view</a:t>
            </a:r>
            <a:endParaRPr lang="en-GB" sz="800" dirty="0" smtClean="0">
              <a:effectLst/>
              <a:latin typeface="Times New Roman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buSzPts val="1200"/>
              <a:buNone/>
            </a:pPr>
            <a:endParaRPr lang="en-GB" sz="800" dirty="0" smtClean="0">
              <a:effectLst/>
              <a:latin typeface="Times New Roman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buSzPts val="1200"/>
              <a:buNone/>
            </a:pPr>
            <a:r>
              <a:rPr lang="en-GB" sz="2000" dirty="0" smtClean="0">
                <a:effectLst/>
                <a:latin typeface="Times New Roman"/>
                <a:ea typeface="Calibri"/>
                <a:cs typeface="Times New Roman"/>
              </a:rPr>
              <a:t>2) </a:t>
            </a:r>
            <a:r>
              <a:rPr lang="en-GB" sz="2000" b="1" dirty="0" smtClean="0">
                <a:effectLst/>
                <a:latin typeface="Times New Roman"/>
                <a:ea typeface="Calibri"/>
                <a:cs typeface="Times New Roman"/>
              </a:rPr>
              <a:t>‘Natural peoples’</a:t>
            </a:r>
            <a:r>
              <a:rPr lang="en-GB" sz="2000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GB" sz="2000" b="1" dirty="0" smtClean="0">
                <a:effectLst/>
                <a:latin typeface="Times New Roman"/>
                <a:ea typeface="Calibri"/>
                <a:cs typeface="Times New Roman"/>
              </a:rPr>
              <a:t>self-understanding </a:t>
            </a:r>
            <a:r>
              <a:rPr lang="en-GB" sz="2000" dirty="0" smtClean="0">
                <a:effectLst/>
                <a:latin typeface="Times New Roman"/>
                <a:ea typeface="Calibri"/>
                <a:cs typeface="Times New Roman"/>
              </a:rPr>
              <a:t>(as mirrored in their myths)</a:t>
            </a:r>
            <a:endParaRPr lang="en-GB" sz="2000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2000" dirty="0" smtClean="0">
                <a:latin typeface="Times New Roman"/>
                <a:ea typeface="Calibri"/>
                <a:cs typeface="Times New Roman"/>
              </a:rPr>
              <a:t>       </a:t>
            </a:r>
            <a:r>
              <a:rPr lang="en-GB" sz="1800" dirty="0" smtClean="0">
                <a:effectLst/>
                <a:latin typeface="Times New Roman"/>
                <a:ea typeface="Calibri"/>
                <a:cs typeface="Times New Roman"/>
              </a:rPr>
              <a:t>‒ early high civilizations (e.g. China, Babylonia, Egypt, etc.): life secured </a:t>
            </a:r>
            <a:r>
              <a:rPr lang="en-GB" sz="1800" i="1" dirty="0" smtClean="0">
                <a:effectLst/>
                <a:latin typeface="Times New Roman"/>
                <a:ea typeface="Calibri"/>
                <a:cs typeface="Times New Roman"/>
              </a:rPr>
              <a:t>pro future</a:t>
            </a:r>
            <a:endParaRPr lang="en-GB" sz="1800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en-GB" sz="2000" dirty="0" smtClean="0"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buSzPts val="1200"/>
              <a:buNone/>
            </a:pPr>
            <a:r>
              <a:rPr lang="en-GB" sz="2000" dirty="0" smtClean="0">
                <a:effectLst/>
                <a:latin typeface="Times New Roman"/>
                <a:ea typeface="Calibri"/>
                <a:cs typeface="Times New Roman"/>
              </a:rPr>
              <a:t>3) Hannah </a:t>
            </a:r>
            <a:r>
              <a:rPr lang="en-GB" sz="2000" b="1" dirty="0" smtClean="0">
                <a:effectLst/>
                <a:latin typeface="Times New Roman"/>
                <a:ea typeface="Calibri"/>
                <a:cs typeface="Times New Roman"/>
              </a:rPr>
              <a:t>Arendt’s analyses of ‘practical, active life’</a:t>
            </a:r>
            <a:r>
              <a:rPr lang="en-GB" sz="2000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endParaRPr lang="en-GB" sz="2000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hu-HU" sz="2000" dirty="0" smtClean="0">
              <a:effectLst/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hu-HU" sz="20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510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n-US" sz="3600" i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First Essay: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Reflections on Prehistory </a:t>
            </a:r>
            <a:r>
              <a:rPr lang="hu-HU" sz="8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hu-HU" sz="8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hu-HU" sz="8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                                                                 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[→ What does the very term ‘prehistory’ imply?]</a:t>
            </a:r>
            <a:r>
              <a:rPr lang="hu-H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hu-H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124744"/>
            <a:ext cx="8964488" cy="5733256"/>
          </a:xfrm>
        </p:spPr>
        <p:txBody>
          <a:bodyPr>
            <a:normAutofit fontScale="77500" lnSpcReduction="20000"/>
          </a:bodyPr>
          <a:lstStyle/>
          <a:p>
            <a:pPr marL="0" lvl="0" indent="0">
              <a:lnSpc>
                <a:spcPct val="115000"/>
              </a:lnSpc>
              <a:buNone/>
            </a:pPr>
            <a:r>
              <a:rPr lang="en-US" sz="29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Main Topics:</a:t>
            </a:r>
            <a:endParaRPr lang="hu-HU" sz="2900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buSzPts val="1200"/>
              <a:buNone/>
            </a:pPr>
            <a:r>
              <a:rPr lang="en-GB" sz="29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1) The </a:t>
            </a:r>
            <a:r>
              <a:rPr lang="en-GB" sz="29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‘natural world’ as a problem </a:t>
            </a:r>
            <a:r>
              <a:rPr lang="en-GB" sz="2300" dirty="0" smtClean="0">
                <a:effectLst/>
                <a:latin typeface="Times New Roman"/>
                <a:ea typeface="Calibri"/>
                <a:cs typeface="Times New Roman"/>
              </a:rPr>
              <a:t>↔ as opposed to some ‘artificial’ world</a:t>
            </a:r>
          </a:p>
          <a:p>
            <a:pPr marL="0" lvl="0" indent="0">
              <a:lnSpc>
                <a:spcPct val="115000"/>
              </a:lnSpc>
              <a:buSzPts val="1200"/>
              <a:buNone/>
            </a:pPr>
            <a:r>
              <a:rPr lang="en-GB" sz="2600" dirty="0" smtClean="0">
                <a:latin typeface="Times New Roman"/>
                <a:ea typeface="Calibri"/>
                <a:cs typeface="Times New Roman"/>
              </a:rPr>
              <a:t>      </a:t>
            </a:r>
            <a:r>
              <a:rPr lang="en-GB" sz="2300" dirty="0" smtClean="0">
                <a:effectLst/>
                <a:latin typeface="Times New Roman"/>
                <a:ea typeface="Calibri"/>
                <a:cs typeface="Times New Roman"/>
              </a:rPr>
              <a:t>= </a:t>
            </a:r>
            <a:r>
              <a:rPr lang="en-GB" sz="2300" dirty="0" smtClean="0">
                <a:effectLst/>
                <a:latin typeface="Times New Roman"/>
                <a:ea typeface="Calibri"/>
              </a:rPr>
              <a:t>the "artificial" view of modern mechanistic (meta)physics which claimed that the </a:t>
            </a:r>
          </a:p>
          <a:p>
            <a:pPr marL="0" lvl="0" indent="0">
              <a:lnSpc>
                <a:spcPct val="115000"/>
              </a:lnSpc>
              <a:buSzPts val="1200"/>
              <a:buNone/>
            </a:pPr>
            <a:r>
              <a:rPr lang="en-GB" sz="2300" b="1" dirty="0" smtClean="0">
                <a:latin typeface="Times New Roman"/>
                <a:ea typeface="Calibri"/>
              </a:rPr>
              <a:t>	</a:t>
            </a:r>
            <a:r>
              <a:rPr lang="en-GB" sz="2300" b="1" dirty="0" smtClean="0">
                <a:effectLst/>
                <a:latin typeface="Times New Roman"/>
                <a:ea typeface="Calibri"/>
              </a:rPr>
              <a:t>perceptually accessible,  surrounding world</a:t>
            </a:r>
            <a:r>
              <a:rPr lang="en-GB" sz="2300" dirty="0" smtClean="0">
                <a:effectLst/>
                <a:latin typeface="Times New Roman"/>
                <a:ea typeface="Calibri"/>
              </a:rPr>
              <a:t> is a subjective reproduction of a true </a:t>
            </a:r>
          </a:p>
          <a:p>
            <a:pPr marL="0" lvl="0" indent="0">
              <a:lnSpc>
                <a:spcPct val="115000"/>
              </a:lnSpc>
              <a:buSzPts val="1200"/>
              <a:buNone/>
            </a:pPr>
            <a:r>
              <a:rPr lang="en-GB" sz="2300" dirty="0" smtClean="0">
                <a:latin typeface="Times New Roman"/>
                <a:ea typeface="Calibri"/>
              </a:rPr>
              <a:t>	</a:t>
            </a:r>
            <a:r>
              <a:rPr lang="en-GB" sz="2300" dirty="0" smtClean="0">
                <a:effectLst/>
                <a:latin typeface="Times New Roman"/>
                <a:ea typeface="Calibri"/>
              </a:rPr>
              <a:t>reality, of the real as it is in itself and as it is grasped by mathematical natural science</a:t>
            </a:r>
            <a:endParaRPr lang="en-GB" sz="2300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en-GB" sz="2000" dirty="0" smtClean="0"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2300" dirty="0" smtClean="0">
                <a:effectLst/>
                <a:latin typeface="Times New Roman"/>
                <a:ea typeface="Calibri"/>
                <a:cs typeface="Times New Roman"/>
              </a:rPr>
              <a:t>‒ ‘artificial’ world = </a:t>
            </a:r>
            <a:r>
              <a:rPr lang="en-GB" sz="2300" b="1" dirty="0" smtClean="0">
                <a:effectLst/>
                <a:latin typeface="Times New Roman"/>
                <a:ea typeface="Calibri"/>
                <a:cs typeface="Times New Roman"/>
              </a:rPr>
              <a:t>world</a:t>
            </a:r>
            <a:r>
              <a:rPr lang="en-GB" sz="2300" dirty="0" smtClean="0">
                <a:effectLst/>
                <a:latin typeface="Times New Roman"/>
                <a:ea typeface="Calibri"/>
                <a:cs typeface="Times New Roman"/>
              </a:rPr>
              <a:t> projected by science and technology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23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‒ t</a:t>
            </a:r>
            <a:r>
              <a:rPr lang="en-GB" sz="2300" dirty="0" smtClean="0">
                <a:solidFill>
                  <a:prstClr val="black"/>
                </a:solidFill>
                <a:latin typeface="Times New Roman"/>
                <a:ea typeface="Calibri"/>
              </a:rPr>
              <a:t>o turn away from it = turn to the </a:t>
            </a:r>
            <a:r>
              <a:rPr lang="en-GB" sz="2300" dirty="0" smtClean="0">
                <a:effectLst/>
                <a:latin typeface="Times New Roman"/>
                <a:ea typeface="Calibri"/>
              </a:rPr>
              <a:t>description of the </a:t>
            </a:r>
            <a:r>
              <a:rPr lang="en-GB" sz="2300" b="1" dirty="0" smtClean="0">
                <a:effectLst/>
                <a:latin typeface="Times New Roman"/>
                <a:ea typeface="Calibri"/>
              </a:rPr>
              <a:t>‘</a:t>
            </a:r>
            <a:r>
              <a:rPr lang="en-GB" sz="2300" b="1" u="sng" dirty="0" smtClean="0">
                <a:effectLst/>
                <a:latin typeface="Times New Roman"/>
                <a:ea typeface="Calibri"/>
              </a:rPr>
              <a:t>human world’ </a:t>
            </a:r>
            <a:r>
              <a:rPr lang="en-GB" sz="2300" u="sng" dirty="0" smtClean="0">
                <a:effectLst/>
                <a:latin typeface="Times New Roman"/>
                <a:ea typeface="Calibri"/>
              </a:rPr>
              <a:t>given in pure experience</a:t>
            </a:r>
            <a:endParaRPr lang="hu-HU" sz="2300" u="sng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hu-HU" sz="2300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23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-- lots of philosophers:  </a:t>
            </a:r>
            <a:r>
              <a:rPr lang="en-GB" sz="2300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Avenarius</a:t>
            </a:r>
            <a:r>
              <a:rPr lang="en-GB" sz="23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; Mach; Russell; Whitehead; Bergson; etc.</a:t>
            </a:r>
            <a:endParaRPr lang="en-GB" sz="23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73380" lvl="0" indent="0">
              <a:lnSpc>
                <a:spcPct val="115000"/>
              </a:lnSpc>
              <a:buNone/>
            </a:pPr>
            <a:r>
              <a:rPr lang="en-GB" sz="23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                                    		+ Husserl (his notion </a:t>
            </a:r>
            <a:r>
              <a:rPr lang="en-GB" sz="2300" dirty="0" smtClean="0">
                <a:latin typeface="Times New Roman"/>
                <a:ea typeface="Calibri"/>
                <a:cs typeface="Times New Roman"/>
              </a:rPr>
              <a:t>of </a:t>
            </a:r>
            <a:r>
              <a:rPr lang="en-GB" sz="2300" i="1" dirty="0" err="1" smtClean="0">
                <a:latin typeface="Times New Roman"/>
                <a:ea typeface="Calibri"/>
                <a:cs typeface="Times New Roman"/>
              </a:rPr>
              <a:t>Lebenswelt</a:t>
            </a:r>
            <a:r>
              <a:rPr lang="en-GB" sz="2300" i="1" dirty="0" smtClean="0">
                <a:latin typeface="Times New Roman"/>
                <a:ea typeface="Calibri"/>
                <a:cs typeface="Times New Roman"/>
              </a:rPr>
              <a:t> / </a:t>
            </a:r>
            <a:r>
              <a:rPr lang="en-GB" sz="2300" dirty="0" smtClean="0">
                <a:latin typeface="Times New Roman"/>
                <a:ea typeface="Calibri"/>
                <a:cs typeface="Times New Roman"/>
              </a:rPr>
              <a:t>lifeworld</a:t>
            </a:r>
            <a:r>
              <a:rPr lang="en-GB" sz="23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) </a:t>
            </a:r>
            <a:endParaRPr lang="en-GB" sz="23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73380" lvl="0" indent="0">
              <a:lnSpc>
                <a:spcPct val="115000"/>
              </a:lnSpc>
              <a:buNone/>
            </a:pPr>
            <a:r>
              <a:rPr lang="en-GB" sz="23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				&amp; Heidegger</a:t>
            </a:r>
            <a:endParaRPr lang="en-GB" sz="1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en-GB" sz="1000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en-GB" sz="1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  </a:t>
            </a:r>
            <a:r>
              <a:rPr lang="en-GB" sz="23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GB" sz="2300" b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Patočka</a:t>
            </a:r>
            <a:r>
              <a:rPr lang="en-GB" sz="23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:      E: “</a:t>
            </a:r>
            <a:r>
              <a:rPr lang="en-GB" sz="2300" u="sng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All the historical worlds </a:t>
            </a:r>
            <a:r>
              <a:rPr lang="en-GB" sz="23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are »natural«…”</a:t>
            </a:r>
            <a:endParaRPr lang="en-GB" sz="23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indent="0">
              <a:lnSpc>
                <a:spcPct val="115000"/>
              </a:lnSpc>
              <a:buNone/>
            </a:pPr>
            <a:r>
              <a:rPr lang="en-GB" sz="23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         			↕</a:t>
            </a:r>
            <a:endParaRPr lang="en-GB" sz="23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en-GB" sz="23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             “Natural world can mean the world prior to the discovery of its problematic character” </a:t>
            </a:r>
            <a:endParaRPr lang="en-GB" sz="23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449580" lvl="0" indent="0">
              <a:lnSpc>
                <a:spcPct val="115000"/>
              </a:lnSpc>
              <a:buNone/>
            </a:pPr>
            <a:r>
              <a:rPr lang="en-GB" sz="23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		= </a:t>
            </a:r>
            <a:r>
              <a:rPr lang="en-GB" sz="2300" b="1" u="sng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the ‘non-problematic’ world </a:t>
            </a:r>
            <a:r>
              <a:rPr lang="en-GB" sz="23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↔  as opposed to the world as problematic </a:t>
            </a:r>
            <a:endParaRPr lang="en-GB" sz="23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</a:pPr>
            <a:endParaRPr lang="en-GB" sz="23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51959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First Essay: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Reflections on Prehistory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196752"/>
            <a:ext cx="9036496" cy="5544616"/>
          </a:xfrm>
        </p:spPr>
        <p:txBody>
          <a:bodyPr>
            <a:normAutofit/>
          </a:bodyPr>
          <a:lstStyle/>
          <a:p>
            <a:pPr marL="0" lvl="0" indent="0">
              <a:lnSpc>
                <a:spcPct val="115000"/>
              </a:lnSpc>
              <a:buNone/>
            </a:pPr>
            <a:r>
              <a:rPr lang="en-GB" sz="22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Main Topics:</a:t>
            </a:r>
          </a:p>
          <a:p>
            <a:pPr marL="0" lvl="0" indent="0">
              <a:lnSpc>
                <a:spcPct val="115000"/>
              </a:lnSpc>
              <a:buNone/>
            </a:pPr>
            <a:r>
              <a:rPr lang="en-GB" sz="1800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Patočka</a:t>
            </a:r>
            <a:r>
              <a:rPr lang="en-GB" sz="18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:     The ‘natural world’ refers to all  the historical , yet, ‘non-problematic’ worlds</a:t>
            </a:r>
            <a:endParaRPr lang="en-GB" sz="18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indent="0">
              <a:lnSpc>
                <a:spcPct val="115000"/>
              </a:lnSpc>
              <a:buNone/>
            </a:pPr>
            <a:r>
              <a:rPr lang="en-GB" sz="18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         			</a:t>
            </a:r>
            <a:endParaRPr lang="en-GB" sz="18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buSzPts val="1200"/>
              <a:buNone/>
            </a:pPr>
            <a:r>
              <a:rPr lang="en-GB" sz="1800" dirty="0" smtClean="0">
                <a:effectLst/>
                <a:latin typeface="Times New Roman"/>
                <a:ea typeface="Calibri"/>
              </a:rPr>
              <a:t>→ Turn to the self-accounts of people living in such </a:t>
            </a:r>
            <a:r>
              <a:rPr lang="en-GB" sz="18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‘non-problematic’ </a:t>
            </a:r>
            <a:r>
              <a:rPr lang="en-GB" sz="1800" dirty="0" smtClean="0">
                <a:effectLst/>
                <a:latin typeface="Times New Roman"/>
                <a:ea typeface="Calibri"/>
              </a:rPr>
              <a:t>worlds</a:t>
            </a:r>
            <a:endParaRPr lang="en-GB" sz="1800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buSzPts val="1200"/>
              <a:buNone/>
            </a:pPr>
            <a:r>
              <a:rPr lang="en-GB" sz="22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2) </a:t>
            </a:r>
            <a:r>
              <a:rPr lang="en-GB" sz="2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‘Natural’ peoples’</a:t>
            </a:r>
            <a:r>
              <a:rPr lang="en-GB" sz="22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GB" sz="2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self-understanding </a:t>
            </a:r>
            <a:r>
              <a:rPr lang="en-GB" sz="2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(as mirrored in their reports: myths)</a:t>
            </a:r>
            <a:endParaRPr lang="en-GB" sz="2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en-GB" sz="18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      </a:t>
            </a:r>
            <a:r>
              <a:rPr lang="en-US" sz="18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Babylonian epic of </a:t>
            </a:r>
            <a:r>
              <a:rPr lang="en-US" sz="1800" i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Atrachasis</a:t>
            </a:r>
            <a:r>
              <a:rPr lang="hu-HU" sz="18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; </a:t>
            </a:r>
            <a:r>
              <a:rPr lang="en-US" sz="1800" i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Genesis</a:t>
            </a:r>
            <a:r>
              <a:rPr lang="hu-HU" sz="1800" i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;</a:t>
            </a:r>
            <a:r>
              <a:rPr lang="en-US" sz="1800" b="1" dirty="0" smtClean="0">
                <a:effectLst/>
                <a:latin typeface="Times New Roman"/>
                <a:ea typeface="Calibri"/>
              </a:rPr>
              <a:t> </a:t>
            </a:r>
            <a:r>
              <a:rPr lang="en-US" sz="1800" i="1" dirty="0" smtClean="0">
                <a:effectLst/>
                <a:latin typeface="Times New Roman"/>
                <a:ea typeface="Calibri"/>
              </a:rPr>
              <a:t>Gilgamesh</a:t>
            </a:r>
            <a:r>
              <a:rPr lang="hu-HU" sz="1800" i="1" dirty="0">
                <a:latin typeface="Times New Roman"/>
                <a:ea typeface="Calibri"/>
              </a:rPr>
              <a:t>:</a:t>
            </a:r>
            <a:endParaRPr lang="en-US" sz="1800" i="1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hu-HU" sz="2000" dirty="0" smtClean="0">
                <a:effectLst/>
                <a:latin typeface="Times New Roman"/>
                <a:ea typeface="Calibri"/>
              </a:rPr>
              <a:t>      </a:t>
            </a:r>
            <a:r>
              <a:rPr lang="hu-HU" sz="1800" dirty="0" smtClean="0">
                <a:effectLst/>
                <a:latin typeface="Times New Roman"/>
                <a:ea typeface="Calibri"/>
              </a:rPr>
              <a:t>E: </a:t>
            </a:r>
            <a:r>
              <a:rPr lang="en-US" sz="1800" dirty="0" smtClean="0">
                <a:effectLst/>
                <a:latin typeface="Times New Roman"/>
                <a:ea typeface="Calibri"/>
              </a:rPr>
              <a:t>the human </a:t>
            </a:r>
            <a:r>
              <a:rPr lang="en-US" sz="1800" b="1" dirty="0" smtClean="0">
                <a:effectLst/>
                <a:latin typeface="Times New Roman"/>
                <a:ea typeface="Calibri"/>
              </a:rPr>
              <a:t>world</a:t>
            </a:r>
            <a:r>
              <a:rPr lang="en-US" sz="1800" dirty="0" smtClean="0">
                <a:effectLst/>
                <a:latin typeface="Times New Roman"/>
                <a:ea typeface="Calibri"/>
              </a:rPr>
              <a:t> is that </a:t>
            </a:r>
            <a:r>
              <a:rPr lang="en-US" sz="1800" b="1" dirty="0" smtClean="0">
                <a:effectLst/>
                <a:latin typeface="Times New Roman"/>
                <a:ea typeface="Calibri"/>
              </a:rPr>
              <a:t>of work </a:t>
            </a:r>
            <a:r>
              <a:rPr lang="en-US" sz="1800" dirty="0" smtClean="0">
                <a:effectLst/>
                <a:latin typeface="Times New Roman"/>
                <a:ea typeface="Calibri"/>
              </a:rPr>
              <a:t>and exertion</a:t>
            </a:r>
            <a:endParaRPr lang="hu-HU" sz="800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hu-HU" sz="800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hu-HU" sz="800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hu-HU" sz="800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u-H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↔ </a:t>
            </a:r>
            <a:r>
              <a:rPr lang="hu-HU" sz="1800" dirty="0" err="1" smtClean="0">
                <a:solidFill>
                  <a:prstClr val="black"/>
                </a:solidFill>
                <a:latin typeface="Times New Roman"/>
                <a:ea typeface="Calibri"/>
              </a:rPr>
              <a:t>For</a:t>
            </a:r>
            <a:r>
              <a:rPr lang="en-GB" sz="1800" dirty="0" smtClean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GB" sz="1800" dirty="0" smtClean="0">
                <a:solidFill>
                  <a:prstClr val="black"/>
                </a:solidFill>
                <a:latin typeface="Times New Roman"/>
                <a:ea typeface="Calibri"/>
              </a:rPr>
              <a:t>humans</a:t>
            </a:r>
            <a:r>
              <a:rPr lang="hu-HU" sz="1800" dirty="0" smtClean="0">
                <a:solidFill>
                  <a:prstClr val="black"/>
                </a:solidFill>
                <a:latin typeface="Times New Roman"/>
                <a:ea typeface="Calibri"/>
              </a:rPr>
              <a:t>, t</a:t>
            </a:r>
            <a:r>
              <a:rPr lang="en-GB" sz="1800" dirty="0" smtClean="0">
                <a:solidFill>
                  <a:prstClr val="black"/>
                </a:solidFill>
                <a:latin typeface="Times New Roman"/>
                <a:ea typeface="Calibri"/>
              </a:rPr>
              <a:t>he </a:t>
            </a:r>
            <a:r>
              <a:rPr lang="en-GB" sz="1800" b="1" dirty="0" smtClean="0">
                <a:solidFill>
                  <a:prstClr val="black"/>
                </a:solidFill>
                <a:latin typeface="Times New Roman"/>
                <a:ea typeface="Calibri"/>
              </a:rPr>
              <a:t>world of work is not the highest </a:t>
            </a:r>
            <a:r>
              <a:rPr lang="en-GB" sz="1800" dirty="0" smtClean="0">
                <a:solidFill>
                  <a:prstClr val="black"/>
                </a:solidFill>
                <a:latin typeface="Times New Roman"/>
                <a:ea typeface="Calibri"/>
              </a:rPr>
              <a:t>possible world</a:t>
            </a:r>
            <a:endParaRPr lang="en-GB" sz="2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buSzPts val="1200"/>
              <a:buNone/>
            </a:pPr>
            <a:r>
              <a:rPr lang="en-GB" sz="2000" dirty="0" smtClean="0">
                <a:solidFill>
                  <a:prstClr val="black"/>
                </a:solidFill>
                <a:latin typeface="Times New Roman"/>
                <a:ea typeface="Calibri"/>
              </a:rPr>
              <a:t>→</a:t>
            </a:r>
            <a:endParaRPr lang="hu-HU" sz="2000" dirty="0" smtClean="0">
              <a:solidFill>
                <a:prstClr val="black"/>
              </a:solidFill>
              <a:latin typeface="Times New Roman"/>
              <a:ea typeface="Calibri"/>
            </a:endParaRPr>
          </a:p>
          <a:p>
            <a:pPr marL="0" lvl="0" indent="0">
              <a:lnSpc>
                <a:spcPct val="115000"/>
              </a:lnSpc>
              <a:buSzPts val="1200"/>
              <a:buNone/>
            </a:pPr>
            <a:r>
              <a:rPr lang="en-GB" sz="2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3) </a:t>
            </a:r>
            <a:r>
              <a:rPr lang="en-GB" sz="20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Arendt’s analyses of ‘practical, active life’</a:t>
            </a:r>
            <a:r>
              <a:rPr lang="hu-HU" sz="2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: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	</a:t>
            </a:r>
            <a:r>
              <a:rPr lang="hu-HU" sz="1800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distinction</a:t>
            </a:r>
            <a:r>
              <a:rPr lang="hu-HU" sz="18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hu-HU" sz="1800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between</a:t>
            </a:r>
            <a:r>
              <a:rPr lang="hu-HU" sz="18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:       </a:t>
            </a:r>
            <a:r>
              <a:rPr lang="en-US" sz="1800" dirty="0" smtClean="0">
                <a:effectLst/>
                <a:latin typeface="Times New Roman"/>
                <a:ea typeface="Calibri"/>
              </a:rPr>
              <a:t>work</a:t>
            </a:r>
            <a:r>
              <a:rPr lang="hu-HU" sz="1800" dirty="0" smtClean="0">
                <a:effectLst/>
                <a:latin typeface="Times New Roman"/>
                <a:ea typeface="Calibri"/>
              </a:rPr>
              <a:t> /</a:t>
            </a:r>
            <a:r>
              <a:rPr lang="en-US" sz="1800" dirty="0" smtClean="0">
                <a:effectLst/>
                <a:latin typeface="Times New Roman"/>
                <a:ea typeface="Calibri"/>
              </a:rPr>
              <a:t> production</a:t>
            </a:r>
            <a:r>
              <a:rPr lang="hu-HU" sz="1800" dirty="0" smtClean="0">
                <a:effectLst/>
                <a:latin typeface="Times New Roman"/>
                <a:ea typeface="Calibri"/>
              </a:rPr>
              <a:t> /</a:t>
            </a:r>
            <a:r>
              <a:rPr lang="en-US" sz="1800" dirty="0" smtClean="0">
                <a:effectLst/>
                <a:latin typeface="Times New Roman"/>
                <a:ea typeface="Calibri"/>
              </a:rPr>
              <a:t>creation</a:t>
            </a:r>
            <a:r>
              <a:rPr lang="hu-HU" sz="1800" dirty="0" smtClean="0">
                <a:effectLst/>
                <a:latin typeface="Times New Roman"/>
                <a:ea typeface="Calibri"/>
              </a:rPr>
              <a:t> 	</a:t>
            </a:r>
            <a:r>
              <a:rPr lang="en-US" sz="1800" dirty="0" smtClean="0">
                <a:effectLst/>
                <a:latin typeface="Times New Roman"/>
                <a:ea typeface="Calibri"/>
                <a:cs typeface="Times New Roman"/>
              </a:rPr>
              <a:t>↔</a:t>
            </a:r>
            <a:r>
              <a:rPr lang="hu-HU" sz="1800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1800" dirty="0" smtClean="0">
                <a:effectLst/>
                <a:latin typeface="Times New Roman"/>
                <a:ea typeface="Calibri"/>
              </a:rPr>
              <a:t> </a:t>
            </a:r>
            <a:r>
              <a:rPr lang="hu-HU" sz="1800" dirty="0" smtClean="0">
                <a:effectLst/>
                <a:latin typeface="Times New Roman"/>
                <a:ea typeface="Calibri"/>
              </a:rPr>
              <a:t>	</a:t>
            </a:r>
            <a:r>
              <a:rPr lang="en-US" sz="1800" dirty="0" smtClean="0">
                <a:effectLst/>
                <a:latin typeface="Times New Roman"/>
                <a:ea typeface="Calibri"/>
              </a:rPr>
              <a:t>action </a:t>
            </a:r>
            <a:endParaRPr lang="en-GB" sz="18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en-GB" sz="2200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5541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hu-H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Prehistorical Life </a:t>
            </a:r>
            <a:r>
              <a:rPr lang="hu-H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‘</a:t>
            </a:r>
            <a:r>
              <a:rPr lang="hu-HU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Natural</a:t>
            </a:r>
            <a:r>
              <a:rPr lang="hu-H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Peoples</a:t>
            </a:r>
            <a:r>
              <a:rPr lang="hu-H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‘natural’ opposition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hu-H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hu-H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dimensions</a:t>
            </a:r>
            <a:r>
              <a:rPr lang="hu-H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  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human </a:t>
            </a:r>
            <a:r>
              <a:rPr lang="hu-H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↔ </a:t>
            </a:r>
            <a:r>
              <a:rPr lang="hu-H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superhuman </a:t>
            </a: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(gods, demons, spirits, etc.) </a:t>
            </a:r>
            <a:endParaRPr lang="hu-HU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hu-H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	             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profane </a:t>
            </a:r>
            <a:r>
              <a:rPr lang="hu-H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hu-H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↔ </a:t>
            </a:r>
            <a:r>
              <a:rPr lang="hu-H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sacred</a:t>
            </a:r>
            <a:endParaRPr lang="hu-H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		              </a:t>
            </a:r>
            <a:r>
              <a:rPr lang="hu-H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	        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everyday’ </a:t>
            </a:r>
            <a:r>
              <a:rPr lang="hu-H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↔ </a:t>
            </a:r>
            <a:r>
              <a:rPr lang="hu-H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feast</a:t>
            </a:r>
            <a:endParaRPr lang="hu-H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hu-H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	</a:t>
            </a:r>
            <a:r>
              <a:rPr lang="hu-H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ordinary </a:t>
            </a:r>
            <a:r>
              <a:rPr lang="hu-H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↔ </a:t>
            </a:r>
            <a:r>
              <a:rPr lang="hu-H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exceptional</a:t>
            </a:r>
            <a:endParaRPr lang="hu-H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hu-H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day </a:t>
            </a:r>
            <a:r>
              <a:rPr lang="hu-H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↔ </a:t>
            </a:r>
            <a:r>
              <a:rPr lang="hu-H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night </a:t>
            </a:r>
            <a:r>
              <a:rPr lang="hu-H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						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‒‒‒‒‒‒‒‒‒‒‒‒‒‒‒‒‒‒‒‒‒‒‒‒‒‒‒‒‒‒</a:t>
            </a:r>
            <a:endParaRPr lang="hu-H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hu-H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hu-H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Ʃ</a:t>
            </a:r>
            <a:r>
              <a:rPr lang="en-US" sz="2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sz="2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everyday</a:t>
            </a:r>
            <a:r>
              <a:rPr lang="en-US" sz="2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hu-HU" sz="2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↔ </a:t>
            </a:r>
            <a:r>
              <a:rPr lang="hu-HU" sz="2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sacred-demonic-orgiastic</a:t>
            </a:r>
            <a:endParaRPr lang="hu-HU" sz="2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hu-HU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			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world 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labor, </a:t>
            </a:r>
            <a:r>
              <a:rPr lang="hu-H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set</a:t>
            </a:r>
            <a:r>
              <a:rPr lang="hu-H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meaning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hu-HU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	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unburdens</a:t>
            </a:r>
            <a:r>
              <a:rPr lang="hu-H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disrupts</a:t>
            </a:r>
            <a:r>
              <a:rPr lang="hu-HU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escapes </a:t>
            </a:r>
            <a:endParaRPr lang="hu-HU" sz="2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					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profane’s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closure </a:t>
            </a:r>
            <a:endParaRPr lang="hu-HU" sz="2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hu-HU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drama 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between </a:t>
            </a:r>
            <a:r>
              <a:rPr lang="hu-H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‘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self </a:t>
            </a:r>
            <a:r>
              <a:rPr lang="hu-H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‘      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hu-H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hu-HU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force of non-self</a:t>
            </a:r>
            <a:endParaRPr lang="hu-HU" sz="2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hu-HU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26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Humans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are not at the center of the world → </a:t>
            </a:r>
            <a:r>
              <a:rPr lang="en-US" sz="2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their </a:t>
            </a:r>
            <a:r>
              <a:rPr lang="en-US" sz="23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place is </a:t>
            </a:r>
            <a:r>
              <a:rPr lang="en-US" sz="2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given</a:t>
            </a:r>
            <a:r>
              <a:rPr lang="hu-HU" sz="2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2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23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2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accept </a:t>
            </a:r>
            <a:r>
              <a:rPr lang="en-US" sz="23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endParaRPr lang="hu-HU" sz="23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hu-HU" sz="9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26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World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understood 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terms of superhuman powers</a:t>
            </a:r>
            <a:endParaRPr lang="hu-H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hu-H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26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Life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is intelligible:</a:t>
            </a:r>
            <a:r>
              <a:rPr lang="en-US" sz="2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strictly respected relations   </a:t>
            </a:r>
          </a:p>
          <a:p>
            <a:pPr lvl="0">
              <a:buNone/>
            </a:pP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	world of pre</a:t>
            </a:r>
            <a:r>
              <a:rPr lang="hu-H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given, self-evident, non</a:t>
            </a:r>
            <a:r>
              <a:rPr lang="hu-H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problematic meaning </a:t>
            </a:r>
          </a:p>
          <a:p>
            <a:pPr lvl="0">
              <a:buNone/>
            </a:pP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living is worthwhile </a:t>
            </a:r>
          </a:p>
          <a:p>
            <a:pPr lvl="0">
              <a:buNone/>
            </a:pP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				 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Ʃ: life for the sake of living</a:t>
            </a:r>
            <a:endParaRPr lang="hu-HU" sz="2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31313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r>
              <a:rPr lang="en-GB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Prehistorical Life ‒ Early High Civilizations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805264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Epics of (</a:t>
            </a:r>
            <a:r>
              <a:rPr lang="en-US" sz="18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Atrachasis</a:t>
            </a:r>
            <a:r>
              <a:rPr lang="en-US" sz="1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Gilgamesh,</a:t>
            </a: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Genesis</a:t>
            </a: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→ </a:t>
            </a:r>
            <a:r>
              <a:rPr lang="en-US" sz="18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original slavish self-understanding of humanity </a:t>
            </a:r>
            <a:endParaRPr lang="hu-HU" sz="800" u="sng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hu-HU" sz="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18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Divine life</a:t>
            </a:r>
            <a:r>
              <a:rPr lang="hu-HU" sz="18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free of death</a:t>
            </a:r>
            <a:r>
              <a:rPr lang="hu-H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↔ </a:t>
            </a:r>
            <a:r>
              <a:rPr lang="hu-H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18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Human life</a:t>
            </a:r>
            <a:r>
              <a:rPr lang="hu-H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dedicated to death </a:t>
            </a:r>
            <a:endParaRPr lang="hu-HU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hu-H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			                </a:t>
            </a: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threatened → devoted to work   </a:t>
            </a:r>
            <a:endParaRPr lang="hu-HU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GB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meaning in life of gods            ↔ 	maximum: private happiness </a:t>
            </a:r>
          </a:p>
          <a:p>
            <a:pPr lvl="0">
              <a:buNone/>
            </a:pPr>
            <a:r>
              <a:rPr lang="en-GB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World belongs to gods             ↔	protocell: the Household</a:t>
            </a:r>
          </a:p>
          <a:p>
            <a:pPr lvl="0">
              <a:buNone/>
            </a:pPr>
            <a:r>
              <a:rPr lang="en-GB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lvl="0">
              <a:buNone/>
            </a:pPr>
            <a:r>
              <a:rPr lang="en-GB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					relation </a:t>
            </a:r>
            <a:r>
              <a:rPr lang="en-GB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betw</a:t>
            </a:r>
            <a:r>
              <a:rPr lang="en-GB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dead &amp; living</a:t>
            </a:r>
          </a:p>
          <a:p>
            <a:pPr lvl="0">
              <a:buNone/>
            </a:pPr>
            <a:r>
              <a:rPr lang="en-GB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		  			immortality of the species </a:t>
            </a:r>
            <a:r>
              <a:rPr lang="en-GB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GB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individuals: appearances</a:t>
            </a:r>
          </a:p>
          <a:p>
            <a:pPr lvl="0">
              <a:buNone/>
            </a:pPr>
            <a:r>
              <a:rPr lang="en-GB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			            Ʃ: dark sequence of ‘acceptations’- dependence </a:t>
            </a:r>
          </a:p>
          <a:p>
            <a:pPr lvl="0">
              <a:buNone/>
            </a:pPr>
            <a:r>
              <a:rPr lang="en-GB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en-GB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GB" sz="18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Early high civilizations</a:t>
            </a:r>
            <a:r>
              <a:rPr lang="en-GB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attempts at securing life </a:t>
            </a:r>
            <a:r>
              <a:rPr lang="en-GB" sz="1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 future</a:t>
            </a:r>
            <a:endParaRPr lang="en-GB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GB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					        founding cities (to provide protection) </a:t>
            </a:r>
          </a:p>
          <a:p>
            <a:pPr lvl="0">
              <a:buNone/>
            </a:pPr>
            <a:r>
              <a:rPr lang="en-GB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					        monumental households</a:t>
            </a:r>
          </a:p>
          <a:p>
            <a:pPr lvl="0">
              <a:buNone/>
            </a:pPr>
            <a:r>
              <a:rPr lang="en-GB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en-GB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“With respect to this [’natural’] world, … humans are not free, having therein  no space which would be their own, their work, and no goal or purpose which would rise above </a:t>
            </a:r>
          </a:p>
          <a:p>
            <a:pPr lvl="0">
              <a:buNone/>
            </a:pPr>
            <a:r>
              <a:rPr lang="en-GB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the maintenance of life.” (24)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3291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141</Words>
  <Application>Microsoft Office PowerPoint</Application>
  <PresentationFormat>Diavetítés a képernyőre (4:3 oldalarány)</PresentationFormat>
  <Paragraphs>84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First Essay: Reflections on Prehistory                                                                               </vt:lpstr>
      <vt:lpstr>First Essay: Reflections on Prehistory                                                                               [→ What does the very term ‘prehistory’ imply?] </vt:lpstr>
      <vt:lpstr>First Essay: Reflections on Prehistory</vt:lpstr>
      <vt:lpstr>The Prehistorical Life of ‘Natural Peoples’</vt:lpstr>
      <vt:lpstr>Prehistorical Life ‒ Early High Civilizations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Dogy: Vakkancs = Let’s bark!</dc:title>
  <dc:creator>Miklos</dc:creator>
  <cp:lastModifiedBy>Miklos</cp:lastModifiedBy>
  <cp:revision>16</cp:revision>
  <dcterms:created xsi:type="dcterms:W3CDTF">2020-03-25T09:26:51Z</dcterms:created>
  <dcterms:modified xsi:type="dcterms:W3CDTF">2020-03-29T16:55:48Z</dcterms:modified>
</cp:coreProperties>
</file>