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BB796-193E-4F2A-88B8-7B734D7DC7DD}" type="datetimeFigureOut">
              <a:rPr lang="hu-HU" smtClean="0"/>
              <a:t>2020. 04. 16.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0AE6-274E-46E5-947E-0353D4ED68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3146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BB796-193E-4F2A-88B8-7B734D7DC7DD}" type="datetimeFigureOut">
              <a:rPr lang="hu-HU" smtClean="0"/>
              <a:t>2020. 04. 16.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0AE6-274E-46E5-947E-0353D4ED68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2541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BB796-193E-4F2A-88B8-7B734D7DC7DD}" type="datetimeFigureOut">
              <a:rPr lang="hu-HU" smtClean="0"/>
              <a:t>2020. 04. 16.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0AE6-274E-46E5-947E-0353D4ED68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1783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BB796-193E-4F2A-88B8-7B734D7DC7DD}" type="datetimeFigureOut">
              <a:rPr lang="hu-HU" smtClean="0"/>
              <a:t>2020. 04. 16.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0AE6-274E-46E5-947E-0353D4ED68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4974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BB796-193E-4F2A-88B8-7B734D7DC7DD}" type="datetimeFigureOut">
              <a:rPr lang="hu-HU" smtClean="0"/>
              <a:t>2020. 04. 16.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0AE6-274E-46E5-947E-0353D4ED68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305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BB796-193E-4F2A-88B8-7B734D7DC7DD}" type="datetimeFigureOut">
              <a:rPr lang="hu-HU" smtClean="0"/>
              <a:t>2020. 04. 16.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0AE6-274E-46E5-947E-0353D4ED68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3592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BB796-193E-4F2A-88B8-7B734D7DC7DD}" type="datetimeFigureOut">
              <a:rPr lang="hu-HU" smtClean="0"/>
              <a:t>2020. 04. 16.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0AE6-274E-46E5-947E-0353D4ED68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7587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BB796-193E-4F2A-88B8-7B734D7DC7DD}" type="datetimeFigureOut">
              <a:rPr lang="hu-HU" smtClean="0"/>
              <a:t>2020. 04. 16.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0AE6-274E-46E5-947E-0353D4ED68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8231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BB796-193E-4F2A-88B8-7B734D7DC7DD}" type="datetimeFigureOut">
              <a:rPr lang="hu-HU" smtClean="0"/>
              <a:t>2020. 04. 16.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0AE6-274E-46E5-947E-0353D4ED68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633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BB796-193E-4F2A-88B8-7B734D7DC7DD}" type="datetimeFigureOut">
              <a:rPr lang="hu-HU" smtClean="0"/>
              <a:t>2020. 04. 16.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0AE6-274E-46E5-947E-0353D4ED68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9368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BB796-193E-4F2A-88B8-7B734D7DC7DD}" type="datetimeFigureOut">
              <a:rPr lang="hu-HU" smtClean="0"/>
              <a:t>2020. 04. 16.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0AE6-274E-46E5-947E-0353D4ED68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4831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BB796-193E-4F2A-88B8-7B734D7DC7DD}" type="datetimeFigureOut">
              <a:rPr lang="hu-HU" smtClean="0"/>
              <a:t>2020. 04. 16.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60AE6-274E-46E5-947E-0353D4ED68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3977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008111"/>
          </a:xfrm>
        </p:spPr>
        <p:txBody>
          <a:bodyPr>
            <a:normAutofit/>
          </a:bodyPr>
          <a:lstStyle/>
          <a:p>
            <a:r>
              <a:rPr lang="en-US" sz="2800" i="1" dirty="0">
                <a:latin typeface="Times New Roman"/>
                <a:ea typeface="Calibri"/>
              </a:rPr>
              <a:t>Second Essay: </a:t>
            </a:r>
            <a:r>
              <a:rPr lang="en-US" sz="2800" dirty="0">
                <a:latin typeface="Times New Roman"/>
                <a:ea typeface="Calibri"/>
              </a:rPr>
              <a:t>The Beginning of History </a:t>
            </a:r>
            <a:endParaRPr lang="hu-HU" sz="28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784976" cy="5616624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lvl="0" algn="l">
              <a:lnSpc>
                <a:spcPct val="115000"/>
              </a:lnSpc>
            </a:pPr>
            <a:r>
              <a:rPr lang="en-GB" sz="2400" u="sng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Main </a:t>
            </a:r>
            <a:r>
              <a:rPr lang="en-GB" sz="2400" u="sng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Topics:</a:t>
            </a:r>
            <a:endParaRPr lang="hu-HU" sz="2400" u="sng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lvl="0" algn="l">
              <a:lnSpc>
                <a:spcPct val="115000"/>
              </a:lnSpc>
            </a:pPr>
            <a:endParaRPr lang="hu-HU" sz="2400" u="sng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lvl="0" algn="l">
              <a:lnSpc>
                <a:spcPct val="115000"/>
              </a:lnSpc>
            </a:pPr>
            <a:r>
              <a:rPr lang="hu-HU" sz="20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1) </a:t>
            </a:r>
            <a:r>
              <a:rPr lang="en-GB" sz="20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Concepts </a:t>
            </a:r>
            <a:r>
              <a:rPr lang="en-GB" sz="20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of history </a:t>
            </a:r>
            <a:endParaRPr lang="hu-HU" sz="2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457200" indent="441960" algn="l">
              <a:lnSpc>
                <a:spcPct val="115000"/>
              </a:lnSpc>
              <a:spcAft>
                <a:spcPts val="0"/>
              </a:spcAft>
            </a:pPr>
            <a:r>
              <a:rPr lang="en-GB" sz="20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becoming 	↔ 	becoming as meaningful </a:t>
            </a:r>
            <a:r>
              <a:rPr lang="en-GB" sz="20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→ </a:t>
            </a:r>
            <a:r>
              <a:rPr lang="en-GB" sz="20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human</a:t>
            </a:r>
            <a:endParaRPr lang="hu-HU" sz="2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lvl="0" algn="l">
              <a:lnSpc>
                <a:spcPct val="115000"/>
              </a:lnSpc>
            </a:pPr>
            <a:endParaRPr lang="hu-HU" sz="2000" b="1" dirty="0" smtClean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lvl="0" algn="l">
              <a:lnSpc>
                <a:spcPct val="115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2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) Three basic movements of human </a:t>
            </a:r>
            <a:r>
              <a:rPr lang="en-US" sz="20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life</a:t>
            </a:r>
            <a:endParaRPr lang="hu-HU" sz="2000" b="1" dirty="0" smtClean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lvl="0" algn="l">
              <a:lnSpc>
                <a:spcPct val="115000"/>
              </a:lnSpc>
            </a:pPr>
            <a:r>
              <a:rPr lang="hu-HU" sz="20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	</a:t>
            </a:r>
            <a:r>
              <a:rPr lang="hu-HU" sz="2000" dirty="0" err="1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acceptance</a:t>
            </a:r>
            <a:r>
              <a:rPr lang="hu-HU" sz="20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	</a:t>
            </a:r>
            <a:r>
              <a:rPr lang="en-GB" sz="2000" dirty="0" smtClean="0">
                <a:solidFill>
                  <a:schemeClr val="tx1"/>
                </a:solidFill>
                <a:latin typeface="Times New Roman"/>
                <a:ea typeface="Calibri"/>
              </a:rPr>
              <a:t>⸺</a:t>
            </a:r>
            <a:r>
              <a:rPr lang="hu-HU" sz="2000" dirty="0" smtClean="0">
                <a:solidFill>
                  <a:schemeClr val="tx1"/>
                </a:solidFill>
                <a:latin typeface="Times New Roman"/>
                <a:ea typeface="Calibri"/>
              </a:rPr>
              <a:t> 	   </a:t>
            </a:r>
            <a:r>
              <a:rPr lang="hu-HU" sz="2000" dirty="0" err="1" smtClean="0">
                <a:solidFill>
                  <a:schemeClr val="tx1"/>
                </a:solidFill>
                <a:latin typeface="Times New Roman"/>
                <a:ea typeface="Calibri"/>
              </a:rPr>
              <a:t>defense</a:t>
            </a:r>
            <a:r>
              <a:rPr lang="hu-HU" sz="2000" dirty="0" smtClean="0">
                <a:solidFill>
                  <a:schemeClr val="tx1"/>
                </a:solidFill>
                <a:latin typeface="Times New Roman"/>
                <a:ea typeface="Calibri"/>
              </a:rPr>
              <a:t> </a:t>
            </a:r>
            <a:r>
              <a:rPr lang="hu-HU" sz="2000" dirty="0">
                <a:solidFill>
                  <a:schemeClr val="tx1"/>
                </a:solidFill>
                <a:latin typeface="Times New Roman"/>
                <a:ea typeface="Calibri"/>
              </a:rPr>
              <a:t> </a:t>
            </a:r>
            <a:r>
              <a:rPr lang="hu-HU" sz="2000" dirty="0" smtClean="0">
                <a:solidFill>
                  <a:schemeClr val="tx1"/>
                </a:solidFill>
                <a:latin typeface="Times New Roman"/>
                <a:ea typeface="Calibri"/>
              </a:rPr>
              <a:t>        </a:t>
            </a:r>
            <a:r>
              <a:rPr lang="en-GB" sz="2000" dirty="0" smtClean="0">
                <a:solidFill>
                  <a:schemeClr val="tx1"/>
                </a:solidFill>
                <a:latin typeface="Times New Roman"/>
                <a:ea typeface="Calibri"/>
              </a:rPr>
              <a:t>⸺</a:t>
            </a:r>
            <a:r>
              <a:rPr lang="hu-HU" sz="2000" dirty="0" smtClean="0">
                <a:solidFill>
                  <a:schemeClr val="tx1"/>
                </a:solidFill>
                <a:latin typeface="Times New Roman"/>
                <a:ea typeface="Calibri"/>
              </a:rPr>
              <a:t>           </a:t>
            </a:r>
            <a:r>
              <a:rPr lang="hu-HU" sz="2000" dirty="0" err="1" smtClean="0">
                <a:solidFill>
                  <a:schemeClr val="tx1"/>
                </a:solidFill>
                <a:latin typeface="Times New Roman"/>
                <a:ea typeface="Calibri"/>
              </a:rPr>
              <a:t>truth</a:t>
            </a:r>
            <a:endParaRPr lang="hu-HU" sz="800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lvl="0" algn="l">
              <a:lnSpc>
                <a:spcPct val="115000"/>
              </a:lnSpc>
            </a:pPr>
            <a:r>
              <a:rPr lang="hu-HU" sz="8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				       </a:t>
            </a:r>
            <a:r>
              <a:rPr lang="hu-HU" sz="20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(</a:t>
            </a:r>
            <a:r>
              <a:rPr lang="hu-HU" sz="2000" dirty="0" err="1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work</a:t>
            </a:r>
            <a:r>
              <a:rPr lang="hu-HU" sz="20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)</a:t>
            </a:r>
          </a:p>
          <a:p>
            <a:pPr lvl="0" algn="l">
              <a:lnSpc>
                <a:spcPct val="115000"/>
              </a:lnSpc>
            </a:pPr>
            <a:endParaRPr lang="hu-HU" sz="2000" dirty="0" smtClean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lvl="0" algn="l">
              <a:lnSpc>
                <a:spcPct val="115000"/>
              </a:lnSpc>
            </a:pPr>
            <a:r>
              <a:rPr lang="en-GB" sz="20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3</a:t>
            </a:r>
            <a:r>
              <a:rPr lang="en-GB" sz="20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)</a:t>
            </a:r>
            <a:r>
              <a:rPr lang="en-GB" sz="20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GB" sz="20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Arendt’s distinction between	 </a:t>
            </a:r>
            <a:r>
              <a:rPr lang="hu-HU" sz="20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 </a:t>
            </a:r>
            <a:r>
              <a:rPr lang="en-GB" sz="20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work </a:t>
            </a:r>
            <a:r>
              <a:rPr lang="hu-HU" sz="20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            </a:t>
            </a:r>
            <a:r>
              <a:rPr lang="en-GB" sz="20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↔ </a:t>
            </a:r>
            <a:r>
              <a:rPr lang="hu-HU" sz="2000" b="1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   </a:t>
            </a:r>
            <a:r>
              <a:rPr lang="en-GB" sz="2000" b="1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(</a:t>
            </a:r>
            <a:r>
              <a:rPr lang="en-GB" sz="20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a new type of) action</a:t>
            </a:r>
            <a:r>
              <a:rPr lang="en-GB" sz="20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endParaRPr lang="hu-HU" sz="2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lvl="0" algn="l">
              <a:lnSpc>
                <a:spcPct val="115000"/>
              </a:lnSpc>
            </a:pPr>
            <a:endParaRPr lang="hu-HU" sz="2000" b="1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lvl="0" algn="l">
              <a:lnSpc>
                <a:spcPct val="115000"/>
              </a:lnSpc>
            </a:pPr>
            <a:r>
              <a:rPr lang="en-GB" sz="20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4</a:t>
            </a:r>
            <a:r>
              <a:rPr lang="en-GB" sz="20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)</a:t>
            </a:r>
            <a:r>
              <a:rPr lang="en-GB" sz="20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GB" sz="20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Two conceptions of history of the phenomenologists (Husserl &amp; Heidegger)</a:t>
            </a:r>
            <a:endParaRPr lang="hu-HU" sz="2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lvl="0" algn="l">
              <a:lnSpc>
                <a:spcPct val="115000"/>
              </a:lnSpc>
            </a:pPr>
            <a:endParaRPr lang="en-GB" sz="2000" b="1" dirty="0" smtClean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algn="l"/>
            <a:endParaRPr lang="hu-H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83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sz="2800" dirty="0" smtClean="0">
                <a:latin typeface="Times New Roman"/>
                <a:ea typeface="Calibri"/>
              </a:rPr>
              <a:t>             </a:t>
            </a:r>
            <a:r>
              <a:rPr lang="en-GB" sz="2800" dirty="0" smtClean="0">
                <a:latin typeface="Times New Roman"/>
                <a:ea typeface="Calibri"/>
              </a:rPr>
              <a:t>1</a:t>
            </a:r>
            <a:r>
              <a:rPr lang="en-GB" sz="2800" dirty="0">
                <a:latin typeface="Times New Roman"/>
                <a:ea typeface="Calibri"/>
              </a:rPr>
              <a:t>)</a:t>
            </a:r>
            <a:r>
              <a:rPr lang="en-GB" sz="2800" b="1" dirty="0">
                <a:latin typeface="Times New Roman"/>
                <a:ea typeface="Calibri"/>
              </a:rPr>
              <a:t> </a:t>
            </a:r>
            <a:r>
              <a:rPr lang="en-US" sz="2800" dirty="0">
                <a:latin typeface="Times New Roman"/>
                <a:ea typeface="Calibri"/>
              </a:rPr>
              <a:t>Concepts of history (&amp; human care)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5472608"/>
          </a:xfrm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sz="2400" u="sng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What is history?</a:t>
            </a:r>
            <a:endParaRPr lang="en-GB" sz="20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270510" algn="l"/>
              </a:tabLst>
            </a:pPr>
            <a:r>
              <a:rPr lang="en-GB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⸺ Marx ‒ one science: </a:t>
            </a:r>
            <a:r>
              <a:rPr lang="hu-H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</a:t>
            </a:r>
            <a:r>
              <a:rPr lang="en-GB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history </a:t>
            </a:r>
            <a:r>
              <a:rPr lang="en-US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as knowledge of </a:t>
            </a:r>
            <a:r>
              <a:rPr lang="en-GB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the </a:t>
            </a:r>
            <a:r>
              <a:rPr lang="en-GB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evolution of the world</a:t>
            </a:r>
          </a:p>
          <a:p>
            <a:pPr marL="0" lvl="0" indent="0">
              <a:lnSpc>
                <a:spcPct val="115000"/>
              </a:lnSpc>
              <a:buNone/>
            </a:pPr>
            <a:r>
              <a:rPr lang="en-GB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</a:t>
            </a:r>
            <a:r>
              <a:rPr lang="en-GB" sz="2000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i</a:t>
            </a:r>
            <a:r>
              <a:rPr lang="en-GB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	</a:t>
            </a:r>
            <a:r>
              <a:rPr lang="en-GB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= becoming as </a:t>
            </a:r>
            <a:r>
              <a:rPr lang="en-GB" sz="18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‘</a:t>
            </a:r>
            <a:r>
              <a:rPr lang="hu-HU" sz="1800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the</a:t>
            </a:r>
            <a:r>
              <a:rPr lang="hu-H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GB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temporal process</a:t>
            </a:r>
            <a:r>
              <a:rPr lang="hu-H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’</a:t>
            </a:r>
            <a:r>
              <a:rPr lang="en-GB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GB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↔ an abstraction: </a:t>
            </a:r>
            <a:r>
              <a:rPr lang="en-GB" sz="1800" dirty="0" smtClean="0">
                <a:latin typeface="Times New Roman"/>
                <a:ea typeface="Calibri"/>
                <a:cs typeface="Times New Roman"/>
              </a:rPr>
              <a:t>‘</a:t>
            </a:r>
            <a:r>
              <a:rPr lang="en-GB" sz="1800" u="sng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objective</a:t>
            </a:r>
            <a:r>
              <a:rPr lang="en-GB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’  </a:t>
            </a:r>
            <a:endParaRPr lang="hu-HU" sz="18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hu-H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</a:t>
            </a:r>
            <a:r>
              <a:rPr lang="hu-H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		</a:t>
            </a:r>
            <a:r>
              <a:rPr lang="hu-H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</a:t>
            </a:r>
            <a:r>
              <a:rPr lang="en-US" sz="1800" dirty="0" smtClean="0">
                <a:latin typeface="Times New Roman"/>
                <a:ea typeface="Calibri"/>
                <a:cs typeface="Times New Roman"/>
              </a:rPr>
              <a:t>→</a:t>
            </a:r>
            <a:r>
              <a:rPr lang="hu-HU" sz="18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GB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disregards the </a:t>
            </a:r>
            <a:r>
              <a:rPr lang="en-GB" sz="1800" u="sng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meaning</a:t>
            </a:r>
            <a:r>
              <a:rPr lang="en-GB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of events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ii) 	claims continuity </a:t>
            </a:r>
            <a:r>
              <a:rPr lang="hu-HU" sz="1800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betw</a:t>
            </a:r>
            <a:r>
              <a:rPr lang="hu-H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  <a:r>
              <a:rPr lang="en-GB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GB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nature &amp; history ↔ </a:t>
            </a:r>
            <a:r>
              <a:rPr lang="en-GB" sz="1800" u="sng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only history is meaningful </a:t>
            </a:r>
            <a:endParaRPr lang="hu-HU" sz="1800" u="sng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</a:t>
            </a:r>
            <a:r>
              <a:rPr lang="hu-H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			 </a:t>
            </a:r>
            <a:r>
              <a:rPr lang="hu-H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</a:t>
            </a:r>
            <a:r>
              <a:rPr lang="en-GB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</a:t>
            </a:r>
            <a:r>
              <a:rPr lang="en-GB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nature </a:t>
            </a:r>
            <a:r>
              <a:rPr lang="en-GB" sz="1800" dirty="0" smtClean="0">
                <a:latin typeface="Times New Roman"/>
                <a:ea typeface="Calibri"/>
                <a:cs typeface="Times New Roman"/>
              </a:rPr>
              <a:t>‘</a:t>
            </a:r>
            <a:r>
              <a:rPr lang="en-GB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in itself’ is not)</a:t>
            </a:r>
            <a:endParaRPr lang="en-GB" sz="8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en-GB" sz="8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dirty="0" smtClean="0">
                <a:latin typeface="Times New Roman"/>
                <a:ea typeface="Calibri"/>
              </a:rPr>
              <a:t>⸺ Sheer becoming </a:t>
            </a:r>
            <a:r>
              <a:rPr lang="hu-HU" sz="2000" dirty="0" smtClean="0">
                <a:latin typeface="Times New Roman"/>
                <a:ea typeface="Calibri"/>
              </a:rPr>
              <a:t>	</a:t>
            </a:r>
            <a:r>
              <a:rPr lang="en-GB" sz="2000" dirty="0" smtClean="0">
                <a:latin typeface="Times New Roman"/>
                <a:ea typeface="Calibri"/>
              </a:rPr>
              <a:t>↔ </a:t>
            </a:r>
            <a:r>
              <a:rPr lang="hu-HU" sz="2000" dirty="0" smtClean="0">
                <a:latin typeface="Times New Roman"/>
                <a:ea typeface="Calibri"/>
              </a:rPr>
              <a:t>	</a:t>
            </a:r>
            <a:r>
              <a:rPr lang="en-GB" sz="2000" dirty="0" smtClean="0">
                <a:latin typeface="Times New Roman"/>
                <a:ea typeface="Calibri"/>
              </a:rPr>
              <a:t>becoming </a:t>
            </a:r>
            <a:r>
              <a:rPr lang="en-GB" sz="2000" dirty="0" smtClean="0">
                <a:latin typeface="Times New Roman"/>
                <a:ea typeface="Calibri"/>
              </a:rPr>
              <a:t>as </a:t>
            </a:r>
            <a:r>
              <a:rPr lang="en-GB" sz="2000" b="1" dirty="0" smtClean="0">
                <a:latin typeface="Times New Roman"/>
                <a:ea typeface="Calibri"/>
              </a:rPr>
              <a:t>meaningful </a:t>
            </a:r>
          </a:p>
          <a:p>
            <a:pPr marL="0" lvl="0" indent="0">
              <a:lnSpc>
                <a:spcPct val="115000"/>
              </a:lnSpc>
              <a:buNone/>
            </a:pPr>
            <a:r>
              <a:rPr lang="en-GB" sz="1700" dirty="0" smtClean="0">
                <a:latin typeface="Times New Roman"/>
                <a:ea typeface="Calibri"/>
                <a:cs typeface="Times New Roman"/>
              </a:rPr>
              <a:t>	</a:t>
            </a:r>
            <a:r>
              <a:rPr lang="hu-HU" sz="1700" dirty="0" smtClean="0">
                <a:latin typeface="Times New Roman"/>
                <a:ea typeface="Calibri"/>
                <a:cs typeface="Times New Roman"/>
              </a:rPr>
              <a:t>	</a:t>
            </a:r>
            <a:r>
              <a:rPr lang="en-GB" sz="1700" dirty="0" smtClean="0">
                <a:latin typeface="Times New Roman"/>
                <a:ea typeface="Calibri"/>
                <a:cs typeface="Times New Roman"/>
              </a:rPr>
              <a:t>Becoming </a:t>
            </a:r>
            <a:r>
              <a:rPr lang="en-GB" sz="1700" dirty="0" smtClean="0">
                <a:latin typeface="Times New Roman"/>
                <a:ea typeface="Calibri"/>
                <a:cs typeface="Times New Roman"/>
              </a:rPr>
              <a:t>is meaningful only when someone CAREs about something, </a:t>
            </a:r>
            <a:endParaRPr lang="en-GB" sz="1700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sz="1700" dirty="0" smtClean="0">
                <a:latin typeface="Times New Roman"/>
                <a:ea typeface="Calibri"/>
                <a:cs typeface="Times New Roman"/>
              </a:rPr>
              <a:t>	= when events are understood in </a:t>
            </a:r>
            <a:r>
              <a:rPr lang="en-GB" sz="1700" i="1" dirty="0" smtClean="0">
                <a:latin typeface="Times New Roman"/>
                <a:ea typeface="Calibri"/>
                <a:cs typeface="Times New Roman"/>
              </a:rPr>
              <a:t>terms of interest in</a:t>
            </a:r>
            <a:r>
              <a:rPr lang="en-GB" sz="1700" dirty="0" smtClean="0">
                <a:latin typeface="Times New Roman"/>
                <a:ea typeface="Calibri"/>
                <a:cs typeface="Times New Roman"/>
              </a:rPr>
              <a:t> the world, openness for what there is.</a:t>
            </a:r>
            <a:r>
              <a:rPr lang="en-GB" sz="2000" dirty="0" smtClean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endParaRPr lang="en-GB" sz="1700" dirty="0" smtClean="0"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en-GB" sz="1700" dirty="0" smtClean="0"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sz="2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‘</a:t>
            </a:r>
            <a:r>
              <a:rPr lang="en-GB" sz="2000" b="1" u="sng" dirty="0" smtClean="0">
                <a:latin typeface="Times New Roman"/>
                <a:ea typeface="Calibri"/>
                <a:cs typeface="Times New Roman"/>
              </a:rPr>
              <a:t>Meaning</a:t>
            </a:r>
            <a:r>
              <a:rPr lang="en-GB" sz="2000" dirty="0" smtClean="0">
                <a:latin typeface="Times New Roman"/>
                <a:ea typeface="Calibri"/>
                <a:cs typeface="Times New Roman"/>
              </a:rPr>
              <a:t>’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sz="2000" dirty="0" smtClean="0">
                <a:latin typeface="Times New Roman"/>
                <a:ea typeface="Calibri"/>
              </a:rPr>
              <a:t>→ human (not all </a:t>
            </a:r>
            <a:r>
              <a:rPr lang="hu-HU" sz="2000" dirty="0" err="1" smtClean="0">
                <a:latin typeface="Times New Roman"/>
                <a:ea typeface="Calibri"/>
              </a:rPr>
              <a:t>the</a:t>
            </a:r>
            <a:r>
              <a:rPr lang="hu-HU" sz="2000" dirty="0" smtClean="0">
                <a:latin typeface="Times New Roman"/>
                <a:ea typeface="Calibri"/>
              </a:rPr>
              <a:t> </a:t>
            </a:r>
            <a:r>
              <a:rPr lang="en-GB" sz="2000" dirty="0" smtClean="0">
                <a:latin typeface="Times New Roman"/>
                <a:ea typeface="Calibri"/>
              </a:rPr>
              <a:t>animate)</a:t>
            </a:r>
          </a:p>
          <a:p>
            <a:pPr marL="0" indent="0">
              <a:buNone/>
            </a:pPr>
            <a:r>
              <a:rPr lang="en-GB" sz="2000" dirty="0" smtClean="0">
                <a:latin typeface="Times New Roman"/>
                <a:ea typeface="Calibri"/>
              </a:rPr>
              <a:t>→ historical situation (not narrative) </a:t>
            </a:r>
          </a:p>
          <a:p>
            <a:pPr marL="0" indent="0">
              <a:buNone/>
            </a:pPr>
            <a:r>
              <a:rPr lang="en-GB" sz="2000" dirty="0" smtClean="0">
                <a:latin typeface="Times New Roman"/>
                <a:ea typeface="Calibri"/>
              </a:rPr>
              <a:t>→ received</a:t>
            </a:r>
            <a:r>
              <a:rPr lang="en-GB" sz="18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GB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↔</a:t>
            </a:r>
            <a:r>
              <a:rPr lang="hu-HU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GB" sz="2000" dirty="0" smtClean="0">
                <a:latin typeface="Times New Roman"/>
                <a:ea typeface="Calibri"/>
              </a:rPr>
              <a:t>invented meaning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599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l"/>
            <a:r>
              <a:rPr lang="hu-HU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hu-HU" sz="2800" dirty="0" smtClean="0">
                <a:solidFill>
                  <a:prstClr val="black"/>
                </a:solidFill>
                <a:latin typeface="Times New Roman"/>
                <a:ea typeface="Calibri"/>
              </a:rPr>
              <a:t>              </a:t>
            </a:r>
            <a:r>
              <a:rPr lang="en-GB" sz="2800" dirty="0" smtClean="0">
                <a:solidFill>
                  <a:prstClr val="black"/>
                </a:solidFill>
                <a:latin typeface="Times New Roman"/>
                <a:ea typeface="Calibri"/>
              </a:rPr>
              <a:t>1</a:t>
            </a:r>
            <a:r>
              <a:rPr lang="en-GB" sz="2800" dirty="0">
                <a:solidFill>
                  <a:prstClr val="black"/>
                </a:solidFill>
                <a:latin typeface="Times New Roman"/>
                <a:ea typeface="Calibri"/>
              </a:rPr>
              <a:t>)</a:t>
            </a:r>
            <a:r>
              <a:rPr lang="en-GB" sz="2800" b="1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Concepts of history (&amp; human care)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124744"/>
            <a:ext cx="9036496" cy="5616624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sz="2000" dirty="0" smtClean="0">
                <a:latin typeface="Times New Roman"/>
                <a:ea typeface="Calibri"/>
                <a:cs typeface="Times New Roman"/>
              </a:rPr>
              <a:t>⸺ </a:t>
            </a:r>
            <a:r>
              <a:rPr lang="en-GB" sz="2200" dirty="0" smtClean="0">
                <a:latin typeface="Times New Roman"/>
                <a:ea typeface="Calibri"/>
                <a:cs typeface="Times New Roman"/>
              </a:rPr>
              <a:t>Is history simply given with humans?  </a:t>
            </a:r>
            <a:endParaRPr lang="en-GB" sz="2200" dirty="0" smtClean="0"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en-GB" sz="1900" b="1" dirty="0" smtClean="0">
                <a:latin typeface="Times New Roman"/>
                <a:ea typeface="Calibri"/>
              </a:rPr>
              <a:t>         historicity</a:t>
            </a:r>
            <a:r>
              <a:rPr lang="en-GB" sz="1900" dirty="0" smtClean="0">
                <a:latin typeface="Times New Roman"/>
                <a:ea typeface="Calibri"/>
              </a:rPr>
              <a:t> belongs to being human: they are </a:t>
            </a:r>
            <a:r>
              <a:rPr lang="en-GB" sz="1900" dirty="0">
                <a:latin typeface="Times New Roman"/>
                <a:ea typeface="Calibri"/>
              </a:rPr>
              <a:t>free beings forming themselves</a:t>
            </a:r>
          </a:p>
          <a:p>
            <a:pPr marL="0" indent="0">
              <a:buNone/>
            </a:pPr>
            <a:r>
              <a:rPr lang="hu-HU" sz="1900" dirty="0" smtClean="0">
                <a:latin typeface="Times New Roman"/>
                <a:ea typeface="Calibri"/>
              </a:rPr>
              <a:t>					      </a:t>
            </a:r>
            <a:r>
              <a:rPr lang="en-GB" sz="1900" dirty="0" smtClean="0">
                <a:latin typeface="Times New Roman"/>
                <a:ea typeface="Calibri"/>
              </a:rPr>
              <a:t>not </a:t>
            </a:r>
            <a:r>
              <a:rPr lang="en-GB" sz="19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‘</a:t>
            </a:r>
            <a:r>
              <a:rPr lang="en-GB" sz="1900" dirty="0" smtClean="0">
                <a:latin typeface="Times New Roman"/>
                <a:ea typeface="Calibri"/>
              </a:rPr>
              <a:t>finished natural formations’ </a:t>
            </a:r>
          </a:p>
          <a:p>
            <a:pPr marL="0" indent="0">
              <a:buNone/>
            </a:pPr>
            <a:r>
              <a:rPr lang="en-GB" sz="1900" dirty="0" smtClean="0">
                <a:latin typeface="Times New Roman"/>
                <a:ea typeface="Calibri"/>
              </a:rPr>
              <a:t>	</a:t>
            </a:r>
            <a:r>
              <a:rPr lang="en-GB" sz="1900" dirty="0" smtClean="0">
                <a:latin typeface="Times New Roman"/>
                <a:ea typeface="Calibri"/>
                <a:cs typeface="Times New Roman"/>
              </a:rPr>
              <a:t>↔ nations without history → </a:t>
            </a:r>
            <a:r>
              <a:rPr lang="en-GB" sz="1900" b="1" dirty="0" smtClean="0">
                <a:latin typeface="Times New Roman"/>
                <a:ea typeface="Calibri"/>
                <a:cs typeface="Times New Roman"/>
              </a:rPr>
              <a:t>history </a:t>
            </a:r>
            <a:r>
              <a:rPr lang="en-GB" sz="1900" dirty="0" smtClean="0">
                <a:latin typeface="Times New Roman"/>
                <a:ea typeface="Calibri"/>
                <a:cs typeface="Times New Roman"/>
              </a:rPr>
              <a:t>must be understood more narrowly</a:t>
            </a:r>
            <a:endParaRPr lang="en-GB" sz="900" dirty="0" smtClean="0">
              <a:latin typeface="Times New Roman"/>
              <a:ea typeface="Calibri"/>
              <a:cs typeface="Times New Roman"/>
            </a:endParaRPr>
          </a:p>
          <a:p>
            <a:pPr marL="0" indent="0">
              <a:buNone/>
            </a:pPr>
            <a:endParaRPr lang="en-GB" sz="900" dirty="0" smtClean="0">
              <a:latin typeface="Times New Roman"/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en-GB" sz="2000" dirty="0" smtClean="0">
                <a:latin typeface="Times New Roman"/>
                <a:ea typeface="Calibri"/>
              </a:rPr>
              <a:t>⸺ </a:t>
            </a:r>
            <a:r>
              <a:rPr lang="en-GB" sz="2200" dirty="0" smtClean="0">
                <a:latin typeface="Times New Roman"/>
                <a:ea typeface="Calibri"/>
              </a:rPr>
              <a:t>Does history begin with </a:t>
            </a:r>
            <a:r>
              <a:rPr lang="en-GB" sz="2200" b="1" dirty="0" smtClean="0">
                <a:latin typeface="Times New Roman"/>
                <a:ea typeface="Calibri"/>
              </a:rPr>
              <a:t>collective memory </a:t>
            </a:r>
            <a:r>
              <a:rPr lang="en-GB" sz="2200" dirty="0" smtClean="0">
                <a:latin typeface="Times New Roman"/>
                <a:ea typeface="Calibri"/>
              </a:rPr>
              <a:t>(writing)?</a:t>
            </a:r>
          </a:p>
          <a:p>
            <a:pPr marL="0" indent="0">
              <a:buNone/>
            </a:pPr>
            <a:r>
              <a:rPr lang="en-GB" sz="1900" dirty="0" smtClean="0">
                <a:latin typeface="Times New Roman"/>
                <a:ea typeface="Calibri"/>
              </a:rPr>
              <a:t>         </a:t>
            </a:r>
            <a:r>
              <a:rPr lang="en-GB" sz="1900" dirty="0" err="1" smtClean="0">
                <a:latin typeface="Times New Roman"/>
                <a:ea typeface="Calibri"/>
              </a:rPr>
              <a:t>i</a:t>
            </a:r>
            <a:r>
              <a:rPr lang="en-GB" sz="1900" dirty="0" smtClean="0">
                <a:latin typeface="Times New Roman"/>
                <a:ea typeface="Calibri"/>
              </a:rPr>
              <a:t>) </a:t>
            </a:r>
            <a:r>
              <a:rPr lang="en-GB" sz="19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narratives are intelligible in terms of </a:t>
            </a:r>
            <a:r>
              <a:rPr lang="en-GB" sz="1900" u="sng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historical acts </a:t>
            </a:r>
            <a:r>
              <a:rPr lang="en-GB" sz="19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and not the way around!</a:t>
            </a:r>
          </a:p>
          <a:p>
            <a:pPr marL="0" indent="0">
              <a:buNone/>
            </a:pPr>
            <a:r>
              <a:rPr lang="en-GB" sz="19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ii) </a:t>
            </a:r>
            <a:r>
              <a:rPr lang="en-GB" sz="1900" dirty="0">
                <a:latin typeface="Times New Roman"/>
                <a:ea typeface="Calibri"/>
              </a:rPr>
              <a:t>annals, records, </a:t>
            </a:r>
            <a:r>
              <a:rPr lang="en-GB" sz="1900" dirty="0" smtClean="0">
                <a:latin typeface="Times New Roman"/>
                <a:ea typeface="Calibri"/>
              </a:rPr>
              <a:t>observations</a:t>
            </a:r>
            <a:r>
              <a:rPr lang="hu-HU" sz="1900" dirty="0" smtClean="0">
                <a:latin typeface="Times New Roman"/>
                <a:ea typeface="Calibri"/>
              </a:rPr>
              <a:t> </a:t>
            </a:r>
            <a:r>
              <a:rPr lang="hu-HU" sz="1900" dirty="0" err="1" smtClean="0">
                <a:latin typeface="Times New Roman"/>
                <a:ea typeface="Calibri"/>
              </a:rPr>
              <a:t>are</a:t>
            </a:r>
            <a:r>
              <a:rPr lang="hu-HU" sz="1900" dirty="0" smtClean="0">
                <a:latin typeface="Times New Roman"/>
                <a:ea typeface="Calibri"/>
              </a:rPr>
              <a:t> </a:t>
            </a:r>
            <a:r>
              <a:rPr lang="en-GB" sz="19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narratives </a:t>
            </a:r>
            <a:r>
              <a:rPr lang="en-GB" sz="1900" i="1" dirty="0" smtClean="0">
                <a:latin typeface="Times New Roman"/>
                <a:ea typeface="Calibri"/>
              </a:rPr>
              <a:t>not</a:t>
            </a:r>
            <a:r>
              <a:rPr lang="en-GB" sz="1900" dirty="0" smtClean="0">
                <a:latin typeface="Times New Roman"/>
                <a:ea typeface="Calibri"/>
              </a:rPr>
              <a:t> of events in history:</a:t>
            </a:r>
            <a:r>
              <a:rPr lang="hu-HU" sz="1900" dirty="0" smtClean="0">
                <a:latin typeface="Times New Roman"/>
                <a:ea typeface="Calibri"/>
              </a:rPr>
              <a:t> </a:t>
            </a:r>
            <a:endParaRPr lang="en-GB" sz="1900" dirty="0" smtClean="0">
              <a:latin typeface="Times New Roman"/>
              <a:ea typeface="Calibri"/>
            </a:endParaRPr>
          </a:p>
          <a:p>
            <a:pPr marL="0" indent="0">
              <a:buNone/>
            </a:pPr>
            <a:r>
              <a:rPr lang="en-GB" sz="1900" dirty="0" smtClean="0">
                <a:latin typeface="Times New Roman"/>
                <a:ea typeface="Calibri"/>
              </a:rPr>
              <a:t>             aim at preservation of the lifestyle of prehistorical humanity </a:t>
            </a:r>
            <a:endParaRPr lang="en-GB" sz="19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en-GB" sz="1800" dirty="0" smtClean="0"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sz="2000" b="1" dirty="0" smtClean="0">
                <a:latin typeface="Times New Roman"/>
                <a:ea typeface="Calibri"/>
                <a:cs typeface="Times New Roman"/>
              </a:rPr>
              <a:t>prehistorical life’s </a:t>
            </a:r>
            <a:r>
              <a:rPr lang="en-GB" sz="1800" b="1" dirty="0" smtClean="0">
                <a:latin typeface="Times New Roman"/>
                <a:ea typeface="Calibri"/>
                <a:cs typeface="Times New Roman"/>
              </a:rPr>
              <a:t>meaning </a:t>
            </a:r>
            <a:r>
              <a:rPr lang="en-GB" sz="1800" dirty="0" smtClean="0">
                <a:latin typeface="Times New Roman"/>
                <a:ea typeface="Calibri"/>
                <a:cs typeface="Times New Roman"/>
              </a:rPr>
              <a:t>moves in perennial return = acceptance &amp; maintenance of life</a:t>
            </a:r>
            <a:endParaRPr lang="en-GB" sz="1600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en-GB" sz="1800" dirty="0" smtClean="0">
                <a:latin typeface="Times New Roman"/>
                <a:ea typeface="Calibri"/>
                <a:cs typeface="Times New Roman"/>
              </a:rPr>
              <a:t>= no new meaning</a:t>
            </a:r>
            <a:r>
              <a:rPr lang="hu-HU" sz="1800" dirty="0" smtClean="0">
                <a:latin typeface="Times New Roman"/>
                <a:ea typeface="Calibri"/>
                <a:cs typeface="Times New Roman"/>
              </a:rPr>
              <a:t>, n</a:t>
            </a:r>
            <a:r>
              <a:rPr lang="hu-HU" sz="2000" dirty="0" smtClean="0">
                <a:latin typeface="Times New Roman"/>
                <a:ea typeface="Calibri"/>
                <a:cs typeface="Times New Roman"/>
              </a:rPr>
              <a:t>o </a:t>
            </a:r>
            <a:r>
              <a:rPr lang="en-US" sz="1800" dirty="0">
                <a:latin typeface="Times New Roman"/>
                <a:ea typeface="Calibri"/>
                <a:cs typeface="Times New Roman"/>
              </a:rPr>
              <a:t>seeking for more authentic forms of </a:t>
            </a:r>
            <a:r>
              <a:rPr lang="en-US" sz="1800" dirty="0" smtClean="0">
                <a:latin typeface="Times New Roman"/>
                <a:ea typeface="Calibri"/>
                <a:cs typeface="Times New Roman"/>
              </a:rPr>
              <a:t>life.</a:t>
            </a:r>
            <a:endParaRPr lang="hu-HU" sz="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en-GB" sz="800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hu-HU" sz="800" dirty="0" smtClean="0"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000" dirty="0">
                <a:latin typeface="Times New Roman"/>
                <a:ea typeface="Calibri"/>
                <a:cs typeface="Times New Roman"/>
              </a:rPr>
              <a:t> </a:t>
            </a:r>
            <a:r>
              <a:rPr lang="hu-HU" sz="2000" dirty="0" smtClean="0">
                <a:latin typeface="Times New Roman"/>
                <a:ea typeface="Calibri"/>
                <a:cs typeface="Times New Roman"/>
              </a:rPr>
              <a:t>       </a:t>
            </a:r>
            <a:r>
              <a:rPr lang="en-GB" sz="2000" dirty="0" smtClean="0">
                <a:latin typeface="Times New Roman"/>
                <a:ea typeface="Calibri"/>
                <a:cs typeface="Times New Roman"/>
              </a:rPr>
              <a:t>E: </a:t>
            </a:r>
            <a:r>
              <a:rPr lang="en-GB" sz="2000" u="sng" dirty="0" smtClean="0">
                <a:latin typeface="Times New Roman"/>
                <a:ea typeface="Calibri"/>
                <a:cs typeface="Times New Roman"/>
              </a:rPr>
              <a:t>tradition, inventions, changes of life style, or collective memory </a:t>
            </a:r>
            <a:endParaRPr lang="hu-HU" sz="2000" u="sng" dirty="0" smtClean="0"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000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hu-HU" sz="2000" i="1" dirty="0" smtClean="0">
                <a:latin typeface="Times New Roman"/>
                <a:ea typeface="Calibri"/>
                <a:cs typeface="Times New Roman"/>
              </a:rPr>
              <a:t>         </a:t>
            </a:r>
            <a:r>
              <a:rPr lang="hu-HU" sz="2000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hu-HU" sz="2000" i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hu-HU" sz="2000" i="1" u="sng" dirty="0" err="1" smtClean="0">
                <a:latin typeface="Times New Roman"/>
                <a:ea typeface="Calibri"/>
                <a:cs typeface="Times New Roman"/>
              </a:rPr>
              <a:t>do</a:t>
            </a:r>
            <a:r>
              <a:rPr lang="hu-HU" sz="2000" i="1" u="sng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hu-HU" sz="2000" i="1" u="sng" dirty="0" err="1" smtClean="0">
                <a:latin typeface="Times New Roman"/>
                <a:ea typeface="Calibri"/>
                <a:cs typeface="Times New Roman"/>
              </a:rPr>
              <a:t>not</a:t>
            </a:r>
            <a:r>
              <a:rPr lang="en-GB" sz="2000" i="1" u="sng" dirty="0" smtClean="0">
                <a:latin typeface="Times New Roman"/>
                <a:ea typeface="Calibri"/>
                <a:cs typeface="Times New Roman"/>
              </a:rPr>
              <a:t> define history</a:t>
            </a:r>
            <a:endParaRPr lang="en-GB" sz="2000" i="1" u="sng" dirty="0" smtClean="0">
              <a:ea typeface="Calibri"/>
              <a:cs typeface="Times New Roman"/>
            </a:endParaRPr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104116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hu-HU" sz="2800" dirty="0" smtClean="0">
                <a:latin typeface="Times New Roman"/>
                <a:ea typeface="Calibri"/>
              </a:rPr>
              <a:t>            </a:t>
            </a:r>
            <a:r>
              <a:rPr lang="en-US" sz="2800" dirty="0" smtClean="0">
                <a:latin typeface="Times New Roman"/>
                <a:ea typeface="Calibri"/>
              </a:rPr>
              <a:t>2</a:t>
            </a:r>
            <a:r>
              <a:rPr lang="en-US" sz="2800" dirty="0">
                <a:latin typeface="Times New Roman"/>
                <a:ea typeface="Calibri"/>
              </a:rPr>
              <a:t>) </a:t>
            </a:r>
            <a:r>
              <a:rPr lang="en-GB" sz="2800" dirty="0" smtClean="0">
                <a:latin typeface="Times New Roman"/>
                <a:ea typeface="Calibri"/>
              </a:rPr>
              <a:t>Three basic movements </a:t>
            </a:r>
            <a:r>
              <a:rPr lang="en-US" sz="2800" dirty="0" smtClean="0">
                <a:latin typeface="Times New Roman"/>
                <a:ea typeface="Calibri"/>
              </a:rPr>
              <a:t>of </a:t>
            </a:r>
            <a:r>
              <a:rPr lang="en-US" sz="2800" dirty="0">
                <a:latin typeface="Times New Roman"/>
                <a:ea typeface="Calibri"/>
              </a:rPr>
              <a:t>human life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980728"/>
            <a:ext cx="9036496" cy="5877272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hu-HU" sz="2000" b="1" dirty="0" smtClean="0"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sz="2000" b="1" dirty="0" smtClean="0">
                <a:latin typeface="Times New Roman"/>
                <a:ea typeface="Calibri"/>
                <a:cs typeface="Times New Roman"/>
              </a:rPr>
              <a:t>Acceptance (past)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sz="2000" b="1" dirty="0" smtClean="0">
                <a:latin typeface="Times New Roman"/>
                <a:ea typeface="Calibri"/>
                <a:cs typeface="Times New Roman"/>
              </a:rPr>
              <a:t>			</a:t>
            </a:r>
            <a:r>
              <a:rPr lang="en-US" sz="2000" b="1" dirty="0" err="1" smtClean="0">
                <a:latin typeface="Times New Roman"/>
                <a:ea typeface="Calibri"/>
                <a:cs typeface="Times New Roman"/>
              </a:rPr>
              <a:t>Defen</a:t>
            </a:r>
            <a:r>
              <a:rPr lang="hu-HU" sz="2000" b="1" dirty="0">
                <a:latin typeface="Times New Roman"/>
                <a:ea typeface="Calibri"/>
                <a:cs typeface="Times New Roman"/>
              </a:rPr>
              <a:t>c</a:t>
            </a:r>
            <a:r>
              <a:rPr lang="en-US" sz="2000" b="1" dirty="0" smtClean="0">
                <a:latin typeface="Times New Roman"/>
                <a:ea typeface="Calibri"/>
                <a:cs typeface="Times New Roman"/>
              </a:rPr>
              <a:t>e</a:t>
            </a:r>
            <a:r>
              <a:rPr lang="en-GB" sz="2000" b="1" dirty="0" smtClean="0">
                <a:latin typeface="Times New Roman"/>
                <a:ea typeface="Calibri"/>
                <a:cs typeface="Times New Roman"/>
              </a:rPr>
              <a:t> (present)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2000" b="1" dirty="0" smtClean="0">
                <a:latin typeface="Times New Roman"/>
                <a:ea typeface="Calibri"/>
                <a:cs typeface="Times New Roman"/>
              </a:rPr>
              <a:t>					</a:t>
            </a:r>
            <a:r>
              <a:rPr lang="hu-HU" sz="2000" b="1" dirty="0" smtClean="0">
                <a:latin typeface="Times New Roman"/>
                <a:ea typeface="Calibri"/>
                <a:cs typeface="Times New Roman"/>
              </a:rPr>
              <a:t>        </a:t>
            </a:r>
            <a:r>
              <a:rPr lang="hu-HU" sz="2000" dirty="0" smtClean="0">
                <a:latin typeface="Times New Roman"/>
                <a:ea typeface="Calibri"/>
                <a:cs typeface="Times New Roman"/>
              </a:rPr>
              <a:t>↔</a:t>
            </a:r>
            <a:r>
              <a:rPr lang="hu-HU" sz="2000" b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GB" sz="2000" b="1" dirty="0" smtClean="0">
                <a:latin typeface="Times New Roman"/>
                <a:ea typeface="Calibri"/>
                <a:cs typeface="Times New Roman"/>
              </a:rPr>
              <a:t>	</a:t>
            </a:r>
            <a:r>
              <a:rPr lang="hu-HU" sz="2000" b="1" dirty="0" smtClean="0">
                <a:latin typeface="Times New Roman"/>
                <a:ea typeface="Calibri"/>
                <a:cs typeface="Times New Roman"/>
              </a:rPr>
              <a:t>   </a:t>
            </a:r>
            <a:r>
              <a:rPr lang="en-GB" sz="2000" b="1" dirty="0" smtClean="0">
                <a:latin typeface="Times New Roman"/>
                <a:ea typeface="Calibri"/>
                <a:cs typeface="Times New Roman"/>
              </a:rPr>
              <a:t>Truth </a:t>
            </a:r>
            <a:r>
              <a:rPr lang="en-GB" sz="2000" b="1" dirty="0" smtClean="0">
                <a:latin typeface="Times New Roman"/>
                <a:ea typeface="Calibri"/>
                <a:cs typeface="Times New Roman"/>
              </a:rPr>
              <a:t>(future)</a:t>
            </a:r>
            <a:endParaRPr lang="en-GB" sz="2000" dirty="0" smtClean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n-GB" sz="2000" dirty="0" smtClean="0">
                <a:latin typeface="Times New Roman"/>
                <a:ea typeface="Calibri"/>
                <a:cs typeface="Times New Roman"/>
              </a:rPr>
              <a:t>					           </a:t>
            </a:r>
            <a:r>
              <a:rPr lang="en-GB" sz="2000" b="1" dirty="0" smtClean="0">
                <a:latin typeface="Times New Roman"/>
                <a:ea typeface="Calibri"/>
                <a:cs typeface="Times New Roman"/>
              </a:rPr>
              <a:t>↓			↓</a:t>
            </a:r>
            <a:endParaRPr lang="en-GB" sz="2000" dirty="0" smtClean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n-GB" sz="2000" dirty="0" smtClean="0">
                <a:ea typeface="Calibri"/>
                <a:cs typeface="Times New Roman"/>
              </a:rPr>
              <a:t>					</a:t>
            </a:r>
            <a:r>
              <a:rPr lang="en-GB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prehistorical                  historical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sz="2000" dirty="0" smtClean="0">
                <a:latin typeface="Times New Roman"/>
                <a:ea typeface="Calibri"/>
                <a:cs typeface="Times New Roman"/>
              </a:rPr>
              <a:t>					        </a:t>
            </a:r>
            <a:r>
              <a:rPr lang="en-GB" sz="20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↓</a:t>
            </a:r>
            <a:r>
              <a:rPr lang="en-GB" sz="2000" dirty="0" smtClean="0">
                <a:latin typeface="Times New Roman"/>
                <a:ea typeface="Calibri"/>
                <a:cs typeface="Times New Roman"/>
              </a:rPr>
              <a:t> 			</a:t>
            </a:r>
            <a:r>
              <a:rPr lang="en-GB" sz="20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↓</a:t>
            </a:r>
            <a:endParaRPr lang="en-GB" sz="2000" dirty="0" smtClean="0"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sz="2000" dirty="0" smtClean="0">
                <a:latin typeface="Times New Roman"/>
                <a:ea typeface="Calibri"/>
                <a:cs typeface="Times New Roman"/>
              </a:rPr>
              <a:t>               		          </a:t>
            </a:r>
            <a:r>
              <a:rPr lang="en-GB" sz="2000" b="1" dirty="0" smtClean="0">
                <a:latin typeface="Times New Roman"/>
                <a:ea typeface="Calibri"/>
                <a:cs typeface="Times New Roman"/>
              </a:rPr>
              <a:t>Ontological metaphor </a:t>
            </a:r>
            <a:r>
              <a:rPr lang="en-GB" sz="2000" dirty="0" smtClean="0">
                <a:latin typeface="Times New Roman"/>
                <a:ea typeface="Calibri"/>
                <a:cs typeface="Times New Roman"/>
              </a:rPr>
              <a:t>↔  </a:t>
            </a:r>
            <a:r>
              <a:rPr lang="en-GB" sz="2000" b="1" dirty="0" smtClean="0">
                <a:latin typeface="Times New Roman"/>
                <a:ea typeface="Calibri"/>
                <a:cs typeface="Times New Roman"/>
              </a:rPr>
              <a:t>‘ontological difference’</a:t>
            </a:r>
            <a:endParaRPr lang="en-GB" sz="2000" b="1" dirty="0" smtClean="0"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en-GB" dirty="0" smtClean="0"/>
              <a:t>		    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Being of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divine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meaning</a:t>
            </a:r>
            <a:r>
              <a:rPr 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ful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↔ beings</a:t>
            </a:r>
            <a:r>
              <a:rPr lang="hu-HU" sz="2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GB" sz="2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/</a:t>
            </a:r>
            <a:r>
              <a:rPr lang="hu-HU" sz="2000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meaning</a:t>
            </a:r>
            <a:r>
              <a:rPr lang="hu-HU" sz="2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of </a:t>
            </a:r>
            <a:r>
              <a:rPr lang="hu-HU" sz="2000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their</a:t>
            </a:r>
            <a:r>
              <a:rPr lang="hu-HU" sz="2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GB" sz="2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Being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							  (that they are at all)</a:t>
            </a:r>
          </a:p>
          <a:p>
            <a:pPr marL="0" indent="0">
              <a:buNone/>
            </a:pPr>
            <a:r>
              <a:rPr lang="hu-HU" sz="20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								</a:t>
            </a:r>
            <a:r>
              <a:rPr lang="en-GB" sz="20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↓</a:t>
            </a:r>
            <a:endParaRPr lang="hu-HU" sz="2000" b="1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hu-HU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lang="hu-HU" sz="200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					      </a:t>
            </a:r>
            <a:r>
              <a:rPr lang="en-GB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meaning of Being</a:t>
            </a:r>
            <a:r>
              <a:rPr lang="hu-HU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is </a:t>
            </a:r>
            <a:r>
              <a:rPr lang="hu-HU" sz="20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not</a:t>
            </a:r>
            <a:r>
              <a:rPr lang="hu-HU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hu-HU" sz="20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set</a:t>
            </a:r>
            <a:r>
              <a:rPr lang="en-GB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 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972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US" sz="3100" dirty="0">
                <a:latin typeface="Times New Roman"/>
                <a:ea typeface="Calibri"/>
              </a:rPr>
              <a:t>3) Rupture </a:t>
            </a:r>
            <a:r>
              <a:rPr lang="en-US" sz="3100" dirty="0" smtClean="0">
                <a:latin typeface="Times New Roman"/>
                <a:ea typeface="Calibri"/>
              </a:rPr>
              <a:t>‒</a:t>
            </a:r>
            <a:r>
              <a:rPr lang="hu-HU" sz="3100" dirty="0" smtClean="0">
                <a:latin typeface="Times New Roman"/>
                <a:ea typeface="Calibri"/>
              </a:rPr>
              <a:t> </a:t>
            </a:r>
            <a:r>
              <a:rPr lang="en-US" sz="3100" dirty="0" smtClean="0">
                <a:latin typeface="Times New Roman"/>
                <a:ea typeface="Calibri"/>
              </a:rPr>
              <a:t>Arendt</a:t>
            </a:r>
            <a:r>
              <a:rPr lang="en-US" sz="3100" dirty="0">
                <a:latin typeface="Times New Roman"/>
                <a:ea typeface="Calibri"/>
              </a:rPr>
              <a:t>: </a:t>
            </a:r>
            <a:r>
              <a:rPr lang="en-US" sz="3100" dirty="0" smtClean="0">
                <a:latin typeface="Times New Roman"/>
                <a:ea typeface="Calibri"/>
              </a:rPr>
              <a:t>work </a:t>
            </a:r>
            <a:r>
              <a:rPr lang="en-US" sz="3100" dirty="0">
                <a:latin typeface="Times New Roman"/>
                <a:ea typeface="Calibri"/>
              </a:rPr>
              <a:t>↔ action </a:t>
            </a:r>
            <a:r>
              <a:rPr lang="en-GB" sz="2200" dirty="0">
                <a:latin typeface="Times New Roman"/>
                <a:ea typeface="Calibri"/>
              </a:rPr>
              <a:t>(a new type)</a:t>
            </a:r>
            <a:endParaRPr lang="hu-HU" sz="2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688632"/>
          </a:xfrm>
        </p:spPr>
        <p:txBody>
          <a:bodyPr>
            <a:normAutofit lnSpcReduction="10000"/>
          </a:bodyPr>
          <a:lstStyle/>
          <a:p>
            <a:pPr marL="134874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000" dirty="0" smtClean="0">
                <a:latin typeface="Times New Roman"/>
                <a:ea typeface="Calibri"/>
                <a:cs typeface="Times New Roman"/>
              </a:rPr>
              <a:t>                                    Action: </a:t>
            </a:r>
            <a:r>
              <a:rPr lang="en-US" sz="2000" dirty="0" smtClean="0">
                <a:latin typeface="Times New Roman"/>
                <a:ea typeface="Calibri"/>
                <a:cs typeface="Times New Roman"/>
              </a:rPr>
              <a:t>different </a:t>
            </a:r>
            <a:r>
              <a:rPr lang="en-US" sz="2000" dirty="0">
                <a:latin typeface="Times New Roman"/>
                <a:ea typeface="Calibri"/>
                <a:cs typeface="Times New Roman"/>
              </a:rPr>
              <a:t>conception of life’s </a:t>
            </a:r>
            <a:r>
              <a:rPr lang="en-US" sz="2000" dirty="0" smtClean="0">
                <a:latin typeface="Times New Roman"/>
                <a:ea typeface="Calibri"/>
                <a:cs typeface="Times New Roman"/>
              </a:rPr>
              <a:t>meaning</a:t>
            </a:r>
            <a:r>
              <a:rPr lang="en-US" sz="2000" dirty="0">
                <a:latin typeface="Times New Roman"/>
                <a:ea typeface="Calibri"/>
                <a:cs typeface="Times New Roman"/>
              </a:rPr>
              <a:t> </a:t>
            </a:r>
            <a:endParaRPr lang="hu-HU" sz="1800" dirty="0">
              <a:ea typeface="Calibri"/>
              <a:cs typeface="Times New Roman"/>
            </a:endParaRPr>
          </a:p>
          <a:p>
            <a:pPr marL="179832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sz="1800" dirty="0" smtClean="0">
                <a:latin typeface="Times New Roman"/>
                <a:ea typeface="Calibri"/>
                <a:cs typeface="Times New Roman"/>
              </a:rPr>
              <a:t>  </a:t>
            </a:r>
            <a:r>
              <a:rPr lang="hu-HU" sz="1800" dirty="0" smtClean="0">
                <a:latin typeface="Times New Roman"/>
                <a:ea typeface="Calibri"/>
                <a:cs typeface="Times New Roman"/>
              </a:rPr>
              <a:t>                                             </a:t>
            </a:r>
            <a:r>
              <a:rPr lang="en-GB" sz="1800" dirty="0" smtClean="0">
                <a:latin typeface="Times New Roman"/>
                <a:ea typeface="Calibri"/>
                <a:cs typeface="Times New Roman"/>
              </a:rPr>
              <a:t>rupture</a:t>
            </a:r>
            <a:r>
              <a:rPr lang="hu-HU" sz="18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GB" sz="1800" dirty="0" smtClean="0">
                <a:latin typeface="Times New Roman"/>
                <a:ea typeface="Calibri"/>
                <a:cs typeface="Times New Roman"/>
              </a:rPr>
              <a:t>= </a:t>
            </a:r>
            <a:r>
              <a:rPr lang="en-GB" sz="1800" dirty="0">
                <a:latin typeface="Times New Roman"/>
                <a:ea typeface="Calibri"/>
                <a:cs typeface="Times New Roman"/>
              </a:rPr>
              <a:t>shaking ║ lack of foundation </a:t>
            </a:r>
            <a:endParaRPr lang="hu-HU" sz="1800" dirty="0" smtClean="0">
              <a:latin typeface="Times New Roman"/>
              <a:ea typeface="Calibri"/>
              <a:cs typeface="Times New Roman"/>
            </a:endParaRPr>
          </a:p>
          <a:p>
            <a:pPr marL="179832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800" dirty="0">
                <a:latin typeface="Times New Roman"/>
                <a:ea typeface="Calibri"/>
                <a:cs typeface="Times New Roman"/>
              </a:rPr>
              <a:t>	</a:t>
            </a:r>
            <a:r>
              <a:rPr lang="hu-HU" sz="1800" dirty="0" smtClean="0">
                <a:latin typeface="Times New Roman"/>
                <a:ea typeface="Calibri"/>
                <a:cs typeface="Times New Roman"/>
              </a:rPr>
              <a:t>		</a:t>
            </a:r>
            <a:r>
              <a:rPr lang="hu-HU" sz="1800" dirty="0">
                <a:latin typeface="Times New Roman"/>
                <a:ea typeface="Calibri"/>
                <a:cs typeface="Times New Roman"/>
              </a:rPr>
              <a:t>	</a:t>
            </a:r>
            <a:r>
              <a:rPr lang="en-GB" sz="1800" dirty="0" smtClean="0">
                <a:latin typeface="Times New Roman"/>
                <a:ea typeface="Calibri"/>
                <a:cs typeface="Times New Roman"/>
              </a:rPr>
              <a:t>→ </a:t>
            </a:r>
            <a:r>
              <a:rPr lang="en-GB" sz="1800" dirty="0">
                <a:latin typeface="Times New Roman"/>
                <a:ea typeface="Calibri"/>
                <a:cs typeface="Times New Roman"/>
              </a:rPr>
              <a:t>a </a:t>
            </a:r>
            <a:r>
              <a:rPr lang="en-GB" sz="1800" i="1" dirty="0">
                <a:latin typeface="Times New Roman"/>
                <a:ea typeface="Calibri"/>
                <a:cs typeface="Times New Roman"/>
              </a:rPr>
              <a:t>reaching forth</a:t>
            </a:r>
            <a:r>
              <a:rPr lang="en-GB" sz="1800" dirty="0">
                <a:latin typeface="Times New Roman"/>
                <a:ea typeface="Calibri"/>
                <a:cs typeface="Times New Roman"/>
              </a:rPr>
              <a:t> &amp; world</a:t>
            </a:r>
            <a:endParaRPr lang="hu-HU" sz="1800" dirty="0">
              <a:ea typeface="Calibri"/>
              <a:cs typeface="Times New Roman"/>
            </a:endParaRPr>
          </a:p>
          <a:p>
            <a:pPr marL="10668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latin typeface="Times New Roman"/>
                <a:ea typeface="Calibri"/>
                <a:cs typeface="Times New Roman"/>
              </a:rPr>
              <a:t> </a:t>
            </a:r>
            <a:endParaRPr lang="hu-HU" sz="2000" dirty="0" smtClean="0">
              <a:latin typeface="Times New Roman"/>
              <a:ea typeface="Calibri"/>
              <a:cs typeface="Times New Roman"/>
            </a:endParaRPr>
          </a:p>
          <a:p>
            <a:pPr marL="10668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latin typeface="Times New Roman"/>
                <a:ea typeface="Calibri"/>
                <a:cs typeface="Times New Roman"/>
              </a:rPr>
              <a:t>family </a:t>
            </a:r>
            <a:r>
              <a:rPr lang="en-US" sz="2000" dirty="0">
                <a:latin typeface="Times New Roman"/>
                <a:ea typeface="Calibri"/>
                <a:cs typeface="Times New Roman"/>
              </a:rPr>
              <a:t>/ </a:t>
            </a:r>
            <a:r>
              <a:rPr lang="en-US" sz="2000" i="1" dirty="0" err="1">
                <a:latin typeface="Times New Roman"/>
                <a:ea typeface="Calibri"/>
                <a:cs typeface="Times New Roman"/>
              </a:rPr>
              <a:t>oikos</a:t>
            </a:r>
            <a:r>
              <a:rPr lang="en-US" sz="2000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>
                <a:latin typeface="Times New Roman"/>
                <a:ea typeface="Calibri"/>
                <a:cs typeface="Times New Roman"/>
              </a:rPr>
              <a:t>(</a:t>
            </a:r>
            <a:r>
              <a:rPr lang="en-US" sz="2000" b="1" dirty="0">
                <a:latin typeface="Times New Roman"/>
                <a:ea typeface="Calibri"/>
                <a:cs typeface="Times New Roman"/>
              </a:rPr>
              <a:t>household</a:t>
            </a:r>
            <a:r>
              <a:rPr lang="en-US" sz="2000" dirty="0">
                <a:latin typeface="Times New Roman"/>
                <a:ea typeface="Calibri"/>
                <a:cs typeface="Times New Roman"/>
              </a:rPr>
              <a:t>)  </a:t>
            </a:r>
            <a:r>
              <a:rPr lang="hu-HU" sz="2000" dirty="0" smtClean="0">
                <a:latin typeface="Times New Roman"/>
                <a:ea typeface="Calibri"/>
                <a:cs typeface="Times New Roman"/>
              </a:rPr>
              <a:t>    </a:t>
            </a:r>
            <a:r>
              <a:rPr lang="en-US" sz="2000" dirty="0" smtClean="0">
                <a:latin typeface="Times New Roman"/>
                <a:ea typeface="Calibri"/>
                <a:cs typeface="Times New Roman"/>
              </a:rPr>
              <a:t>↔ </a:t>
            </a:r>
            <a:r>
              <a:rPr lang="hu-HU" sz="2000" dirty="0" smtClean="0">
                <a:latin typeface="Times New Roman"/>
                <a:ea typeface="Calibri"/>
                <a:cs typeface="Times New Roman"/>
              </a:rPr>
              <a:t>     </a:t>
            </a:r>
            <a:r>
              <a:rPr lang="en-US" sz="2000" dirty="0" smtClean="0">
                <a:latin typeface="Times New Roman"/>
                <a:ea typeface="Calibri"/>
                <a:cs typeface="Times New Roman"/>
              </a:rPr>
              <a:t>political </a:t>
            </a:r>
            <a:r>
              <a:rPr lang="en-US" sz="2000" dirty="0">
                <a:latin typeface="Times New Roman"/>
                <a:ea typeface="Calibri"/>
                <a:cs typeface="Times New Roman"/>
              </a:rPr>
              <a:t>life / life in the </a:t>
            </a:r>
            <a:r>
              <a:rPr lang="en-US" sz="2000" b="1" i="1" dirty="0">
                <a:latin typeface="Times New Roman"/>
                <a:ea typeface="Calibri"/>
                <a:cs typeface="Times New Roman"/>
              </a:rPr>
              <a:t>polis</a:t>
            </a:r>
            <a:r>
              <a:rPr lang="en-US" sz="2000" b="1" dirty="0">
                <a:latin typeface="Times New Roman"/>
                <a:ea typeface="Calibri"/>
                <a:cs typeface="Times New Roman"/>
              </a:rPr>
              <a:t> </a:t>
            </a:r>
            <a:endParaRPr lang="hu-HU" sz="1800" b="1" dirty="0"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latin typeface="Times New Roman"/>
                <a:ea typeface="Calibri"/>
                <a:cs typeface="Times New Roman"/>
              </a:rPr>
              <a:t>self-enclosed </a:t>
            </a:r>
            <a:r>
              <a:rPr lang="en-US" sz="2000" dirty="0">
                <a:latin typeface="Times New Roman"/>
                <a:ea typeface="Calibri"/>
                <a:cs typeface="Times New Roman"/>
              </a:rPr>
              <a:t>privacy </a:t>
            </a:r>
            <a:r>
              <a:rPr lang="hu-HU" sz="2000" dirty="0" smtClean="0">
                <a:latin typeface="Times New Roman"/>
                <a:ea typeface="Calibri"/>
                <a:cs typeface="Times New Roman"/>
              </a:rPr>
              <a:t>	       </a:t>
            </a:r>
            <a:r>
              <a:rPr lang="en-US" sz="2000" dirty="0" smtClean="0">
                <a:latin typeface="Times New Roman"/>
                <a:ea typeface="Calibri"/>
                <a:cs typeface="Times New Roman"/>
              </a:rPr>
              <a:t>↔ </a:t>
            </a:r>
            <a:r>
              <a:rPr lang="hu-HU" sz="2000" dirty="0" smtClean="0">
                <a:latin typeface="Times New Roman"/>
                <a:ea typeface="Calibri"/>
                <a:cs typeface="Times New Roman"/>
              </a:rPr>
              <a:t>     </a:t>
            </a:r>
            <a:r>
              <a:rPr lang="en-US" sz="2000" dirty="0" smtClean="0">
                <a:latin typeface="Times New Roman"/>
                <a:ea typeface="Calibri"/>
                <a:cs typeface="Times New Roman"/>
              </a:rPr>
              <a:t>will </a:t>
            </a:r>
            <a:r>
              <a:rPr lang="en-US" sz="2000" dirty="0">
                <a:latin typeface="Times New Roman"/>
                <a:ea typeface="Calibri"/>
                <a:cs typeface="Times New Roman"/>
              </a:rPr>
              <a:t>to public openness </a:t>
            </a:r>
            <a:r>
              <a:rPr lang="en-US" sz="20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>
                <a:latin typeface="Times New Roman"/>
                <a:ea typeface="Calibri"/>
                <a:cs typeface="Times New Roman"/>
              </a:rPr>
              <a:t>based on </a:t>
            </a:r>
            <a:r>
              <a:rPr lang="en-US" sz="2000" u="sng" dirty="0" smtClean="0">
                <a:latin typeface="Times New Roman"/>
                <a:ea typeface="Calibri"/>
                <a:cs typeface="Times New Roman"/>
              </a:rPr>
              <a:t>mutual</a:t>
            </a:r>
            <a:r>
              <a:rPr lang="hu-HU" sz="2000" dirty="0" smtClean="0">
                <a:latin typeface="Times New Roman"/>
                <a:ea typeface="Calibri"/>
                <a:cs typeface="Times New Roman"/>
              </a:rPr>
              <a:t>   					   </a:t>
            </a:r>
            <a:r>
              <a:rPr lang="en-US" sz="2000" u="sng" dirty="0" smtClean="0">
                <a:latin typeface="Times New Roman"/>
                <a:ea typeface="Calibri"/>
                <a:cs typeface="Times New Roman"/>
              </a:rPr>
              <a:t>recognition</a:t>
            </a:r>
            <a:r>
              <a:rPr lang="en-US" sz="20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>
                <a:latin typeface="Times New Roman"/>
                <a:ea typeface="Calibri"/>
                <a:cs typeface="Times New Roman"/>
              </a:rPr>
              <a:t>of humans as free and equal ‒ </a:t>
            </a:r>
            <a:r>
              <a:rPr lang="hu-HU" sz="2000" dirty="0" smtClean="0">
                <a:latin typeface="Times New Roman"/>
                <a:ea typeface="Calibri"/>
                <a:cs typeface="Times New Roman"/>
              </a:rPr>
              <a:t>					   </a:t>
            </a:r>
            <a:r>
              <a:rPr lang="en-US" sz="2000" u="sng" dirty="0" smtClean="0">
                <a:latin typeface="Times New Roman"/>
                <a:ea typeface="Calibri"/>
                <a:cs typeface="Times New Roman"/>
              </a:rPr>
              <a:t>continuously </a:t>
            </a:r>
            <a:r>
              <a:rPr lang="en-US" sz="2000" u="sng" dirty="0">
                <a:latin typeface="Times New Roman"/>
                <a:ea typeface="Calibri"/>
                <a:cs typeface="Times New Roman"/>
              </a:rPr>
              <a:t>acted out</a:t>
            </a:r>
            <a:endParaRPr lang="hu-HU" sz="1800" dirty="0">
              <a:ea typeface="Calibri"/>
              <a:cs typeface="Times New Roman"/>
            </a:endParaRPr>
          </a:p>
          <a:p>
            <a:pPr marL="179832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latin typeface="Times New Roman"/>
                <a:ea typeface="Calibri"/>
                <a:cs typeface="Times New Roman"/>
              </a:rPr>
              <a:t>‒ </a:t>
            </a:r>
            <a:r>
              <a:rPr lang="en-US" sz="2000" dirty="0">
                <a:latin typeface="Times New Roman"/>
                <a:ea typeface="Calibri"/>
                <a:cs typeface="Times New Roman"/>
              </a:rPr>
              <a:t>living beyond oneself (for legend, glory, endurance in memory) </a:t>
            </a:r>
            <a:endParaRPr lang="hu-HU" sz="1800" dirty="0">
              <a:ea typeface="Calibri"/>
              <a:cs typeface="Times New Roman"/>
            </a:endParaRPr>
          </a:p>
          <a:p>
            <a:pPr marL="179832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latin typeface="Times New Roman"/>
                <a:ea typeface="Calibri"/>
                <a:cs typeface="Times New Roman"/>
              </a:rPr>
              <a:t>→ </a:t>
            </a:r>
            <a:r>
              <a:rPr lang="en-US" sz="2000" u="sng" dirty="0">
                <a:latin typeface="Times New Roman"/>
                <a:ea typeface="Calibri"/>
                <a:cs typeface="Times New Roman"/>
              </a:rPr>
              <a:t>action: manifestation of </a:t>
            </a:r>
            <a:r>
              <a:rPr lang="en-US" sz="2000" i="1" u="sng" dirty="0">
                <a:latin typeface="Times New Roman"/>
                <a:ea typeface="Calibri"/>
                <a:cs typeface="Times New Roman"/>
              </a:rPr>
              <a:t>excellence</a:t>
            </a:r>
            <a:r>
              <a:rPr lang="en-US" sz="2000" i="1" dirty="0">
                <a:latin typeface="Times New Roman"/>
                <a:ea typeface="Calibri"/>
                <a:cs typeface="Times New Roman"/>
              </a:rPr>
              <a:t> </a:t>
            </a:r>
            <a:endParaRPr lang="hu-HU" sz="1800" dirty="0">
              <a:ea typeface="Calibri"/>
              <a:cs typeface="Times New Roman"/>
            </a:endParaRPr>
          </a:p>
          <a:p>
            <a:pPr marL="179832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i="1" dirty="0">
                <a:latin typeface="Times New Roman"/>
                <a:ea typeface="Calibri"/>
                <a:cs typeface="Times New Roman"/>
              </a:rPr>
              <a:t>‒ </a:t>
            </a:r>
            <a:r>
              <a:rPr lang="en-US" sz="2000" dirty="0">
                <a:latin typeface="Times New Roman"/>
                <a:ea typeface="Calibri"/>
                <a:cs typeface="Times New Roman"/>
              </a:rPr>
              <a:t>initiative &amp; </a:t>
            </a:r>
            <a:r>
              <a:rPr lang="en-US" sz="2000" u="sng" dirty="0">
                <a:latin typeface="Times New Roman"/>
                <a:ea typeface="Calibri"/>
                <a:cs typeface="Times New Roman"/>
              </a:rPr>
              <a:t>seeking for possibilities</a:t>
            </a:r>
            <a:r>
              <a:rPr lang="en-US" sz="2000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>
                <a:latin typeface="Times New Roman"/>
                <a:ea typeface="Calibri"/>
                <a:cs typeface="Times New Roman"/>
              </a:rPr>
              <a:t>of action = a </a:t>
            </a:r>
            <a:r>
              <a:rPr lang="en-US" sz="2000" i="1" dirty="0">
                <a:latin typeface="Times New Roman"/>
                <a:ea typeface="Calibri"/>
                <a:cs typeface="Times New Roman"/>
              </a:rPr>
              <a:t>reaching forth </a:t>
            </a:r>
            <a:endParaRPr lang="hu-HU" sz="2000" i="1" dirty="0" smtClean="0">
              <a:latin typeface="Times New Roman"/>
              <a:ea typeface="Calibri"/>
              <a:cs typeface="Times New Roman"/>
            </a:endParaRPr>
          </a:p>
          <a:p>
            <a:pPr marL="179832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000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hu-HU" sz="2000" i="1" dirty="0" smtClean="0">
                <a:latin typeface="Times New Roman"/>
                <a:ea typeface="Calibri"/>
                <a:cs typeface="Times New Roman"/>
              </a:rPr>
              <a:t>                                                            </a:t>
            </a:r>
            <a:r>
              <a:rPr lang="en-US" sz="2000" dirty="0" smtClean="0">
                <a:latin typeface="Times New Roman"/>
                <a:ea typeface="Calibri"/>
                <a:cs typeface="Times New Roman"/>
              </a:rPr>
              <a:t>= </a:t>
            </a:r>
            <a:r>
              <a:rPr lang="en-US" sz="2000" dirty="0">
                <a:latin typeface="Times New Roman"/>
                <a:ea typeface="Calibri"/>
                <a:cs typeface="Times New Roman"/>
              </a:rPr>
              <a:t>unceasing upward </a:t>
            </a:r>
            <a:r>
              <a:rPr lang="en-US" sz="2000" dirty="0" smtClean="0">
                <a:latin typeface="Times New Roman"/>
                <a:ea typeface="Calibri"/>
                <a:cs typeface="Times New Roman"/>
              </a:rPr>
              <a:t>striving</a:t>
            </a:r>
            <a:endParaRPr lang="hu-HU" sz="1800" dirty="0" smtClean="0">
              <a:ea typeface="Calibri"/>
              <a:cs typeface="Times New Roman"/>
            </a:endParaRPr>
          </a:p>
          <a:p>
            <a:pPr marL="179832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i="1" dirty="0">
                <a:latin typeface="Times New Roman"/>
                <a:ea typeface="Calibri"/>
                <a:cs typeface="Times New Roman"/>
              </a:rPr>
              <a:t>	= </a:t>
            </a:r>
            <a:r>
              <a:rPr lang="en-US" sz="2000" dirty="0">
                <a:latin typeface="Times New Roman"/>
                <a:ea typeface="Calibri"/>
                <a:cs typeface="Times New Roman"/>
              </a:rPr>
              <a:t>constant vigilance </a:t>
            </a:r>
            <a:r>
              <a:rPr lang="en-US" sz="2000" dirty="0" smtClean="0">
                <a:latin typeface="Times New Roman"/>
                <a:ea typeface="Calibri"/>
                <a:cs typeface="Times New Roman"/>
              </a:rPr>
              <a:t>=</a:t>
            </a:r>
            <a:r>
              <a:rPr lang="en-US" sz="1800" dirty="0" smtClean="0">
                <a:ea typeface="Calibri"/>
                <a:cs typeface="Times New Roman"/>
              </a:rPr>
              <a:t>  </a:t>
            </a:r>
            <a:r>
              <a:rPr lang="en-US" sz="2000" u="sng" dirty="0">
                <a:latin typeface="Times New Roman"/>
                <a:ea typeface="Calibri"/>
                <a:cs typeface="Times New Roman"/>
              </a:rPr>
              <a:t>life that freely defines </a:t>
            </a:r>
            <a:r>
              <a:rPr lang="en-US" sz="2000" u="sng" dirty="0" smtClean="0">
                <a:latin typeface="Times New Roman"/>
                <a:ea typeface="Calibri"/>
                <a:cs typeface="Times New Roman"/>
              </a:rPr>
              <a:t>itself</a:t>
            </a:r>
            <a:endParaRPr lang="hu-HU" sz="1800" u="sng" dirty="0" smtClean="0">
              <a:ea typeface="Calibri"/>
              <a:cs typeface="Times New Roman"/>
            </a:endParaRPr>
          </a:p>
          <a:p>
            <a:pPr marL="179832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latin typeface="Times New Roman"/>
                <a:ea typeface="Calibri"/>
                <a:cs typeface="Times New Roman"/>
              </a:rPr>
              <a:t>→ </a:t>
            </a:r>
            <a:r>
              <a:rPr lang="en-US" sz="2000" dirty="0">
                <a:latin typeface="Times New Roman"/>
                <a:ea typeface="Calibri"/>
                <a:cs typeface="Times New Roman"/>
              </a:rPr>
              <a:t>the home is given meaning by the </a:t>
            </a:r>
            <a:r>
              <a:rPr lang="en-US" sz="2000" dirty="0" smtClean="0">
                <a:latin typeface="Times New Roman"/>
                <a:ea typeface="Calibri"/>
                <a:cs typeface="Times New Roman"/>
              </a:rPr>
              <a:t>community</a:t>
            </a:r>
            <a:endParaRPr lang="hu-HU" sz="1800" dirty="0">
              <a:ea typeface="Calibri"/>
              <a:cs typeface="Times New Roman"/>
            </a:endParaRPr>
          </a:p>
          <a:p>
            <a:pPr marL="179832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latin typeface="Times New Roman"/>
                <a:ea typeface="Calibri"/>
                <a:cs typeface="Times New Roman"/>
              </a:rPr>
              <a:t> </a:t>
            </a:r>
            <a:endParaRPr lang="hu-HU" sz="1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240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hu-HU" dirty="0" smtClean="0">
                <a:latin typeface="Times New Roman"/>
                <a:ea typeface="Calibri"/>
              </a:rPr>
              <a:t>The </a:t>
            </a:r>
            <a:r>
              <a:rPr lang="en-US" dirty="0" smtClean="0">
                <a:latin typeface="Times New Roman"/>
                <a:ea typeface="Calibri"/>
              </a:rPr>
              <a:t>spirit </a:t>
            </a:r>
            <a:r>
              <a:rPr lang="en-US" dirty="0">
                <a:latin typeface="Times New Roman"/>
                <a:ea typeface="Calibri"/>
              </a:rPr>
              <a:t>of </a:t>
            </a:r>
            <a:r>
              <a:rPr lang="en-US" i="1" dirty="0">
                <a:latin typeface="Times New Roman"/>
                <a:ea typeface="Calibri"/>
              </a:rPr>
              <a:t>polis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544616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latin typeface="Times New Roman"/>
                <a:ea typeface="Calibri"/>
                <a:cs typeface="Times New Roman"/>
              </a:rPr>
              <a:t>= spirit of </a:t>
            </a:r>
            <a:r>
              <a:rPr lang="en-US" sz="2000" b="1" dirty="0">
                <a:latin typeface="Times New Roman"/>
                <a:ea typeface="Calibri"/>
                <a:cs typeface="Times New Roman"/>
              </a:rPr>
              <a:t>unity in conflict</a:t>
            </a:r>
            <a:endParaRPr lang="hu-HU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000" i="1" dirty="0" smtClean="0">
                <a:latin typeface="Times New Roman"/>
                <a:ea typeface="Calibri"/>
                <a:cs typeface="Times New Roman"/>
              </a:rPr>
              <a:t>   </a:t>
            </a:r>
            <a:r>
              <a:rPr lang="en-US" sz="2000" i="1" u="sng" dirty="0" smtClean="0">
                <a:latin typeface="Times New Roman"/>
                <a:ea typeface="Calibri"/>
                <a:cs typeface="Times New Roman"/>
              </a:rPr>
              <a:t>polis</a:t>
            </a:r>
            <a:r>
              <a:rPr lang="en-US" sz="2000" i="1" u="sng" dirty="0">
                <a:latin typeface="Times New Roman"/>
                <a:ea typeface="Calibri"/>
                <a:cs typeface="Times New Roman"/>
              </a:rPr>
              <a:t>: </a:t>
            </a:r>
            <a:r>
              <a:rPr lang="en-US" sz="2000" u="sng" dirty="0">
                <a:latin typeface="Times New Roman"/>
                <a:ea typeface="Calibri"/>
                <a:cs typeface="Times New Roman"/>
              </a:rPr>
              <a:t>space of freedom </a:t>
            </a:r>
            <a:r>
              <a:rPr lang="en-US" sz="2000" dirty="0">
                <a:latin typeface="Times New Roman"/>
                <a:ea typeface="Calibri"/>
                <a:cs typeface="Times New Roman"/>
              </a:rPr>
              <a:t>that citizens both offer and deny each other</a:t>
            </a:r>
            <a:endParaRPr lang="hu-HU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2295525" algn="l"/>
              </a:tabLst>
            </a:pPr>
            <a:r>
              <a:rPr lang="en-US" sz="2000" b="1" i="1" dirty="0">
                <a:latin typeface="Times New Roman"/>
                <a:ea typeface="Calibri"/>
                <a:cs typeface="Times New Roman"/>
              </a:rPr>
              <a:t> </a:t>
            </a:r>
            <a:endParaRPr lang="hu-HU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2295525" algn="l"/>
              </a:tabLst>
            </a:pPr>
            <a:r>
              <a:rPr lang="en-US" sz="2000" b="1" i="1" dirty="0" err="1">
                <a:latin typeface="Times New Roman"/>
                <a:ea typeface="Calibri"/>
                <a:cs typeface="Times New Roman"/>
              </a:rPr>
              <a:t>polemos</a:t>
            </a:r>
            <a:r>
              <a:rPr lang="en-US" sz="2000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>
                <a:latin typeface="Times New Roman"/>
                <a:ea typeface="Calibri"/>
                <a:cs typeface="Times New Roman"/>
              </a:rPr>
              <a:t>binds together the contending parties</a:t>
            </a:r>
            <a:endParaRPr lang="hu-HU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latin typeface="Times New Roman"/>
                <a:ea typeface="Calibri"/>
                <a:cs typeface="Times New Roman"/>
              </a:rPr>
              <a:t>there arises the </a:t>
            </a:r>
            <a:r>
              <a:rPr lang="en-US" sz="2000" b="1" dirty="0">
                <a:latin typeface="Times New Roman"/>
                <a:ea typeface="Calibri"/>
                <a:cs typeface="Times New Roman"/>
              </a:rPr>
              <a:t>one, unitary power and will </a:t>
            </a:r>
            <a:r>
              <a:rPr lang="en-US" sz="2000" dirty="0" smtClean="0">
                <a:latin typeface="Times New Roman"/>
                <a:ea typeface="Calibri"/>
                <a:cs typeface="Times New Roman"/>
              </a:rPr>
              <a:t>from </a:t>
            </a:r>
            <a:r>
              <a:rPr lang="en-US" sz="2000" dirty="0">
                <a:latin typeface="Times New Roman"/>
                <a:ea typeface="Calibri"/>
                <a:cs typeface="Times New Roman"/>
              </a:rPr>
              <a:t>which all laws and constitutions derive</a:t>
            </a:r>
            <a:endParaRPr lang="hu-HU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2295525" algn="l"/>
              </a:tabLst>
            </a:pPr>
            <a:r>
              <a:rPr lang="en-US" sz="2000" dirty="0">
                <a:latin typeface="Times New Roman"/>
                <a:ea typeface="Calibri"/>
                <a:cs typeface="Times New Roman"/>
              </a:rPr>
              <a:t>the power generated by strife is </a:t>
            </a:r>
            <a:r>
              <a:rPr lang="en-US" sz="2000" b="1" dirty="0">
                <a:latin typeface="Times New Roman"/>
                <a:ea typeface="Calibri"/>
                <a:cs typeface="Times New Roman"/>
              </a:rPr>
              <a:t>no blind force → </a:t>
            </a:r>
            <a:r>
              <a:rPr lang="en-US" sz="2000" dirty="0">
                <a:latin typeface="Times New Roman"/>
                <a:ea typeface="Calibri"/>
                <a:cs typeface="Times New Roman"/>
              </a:rPr>
              <a:t>truly sees in to the nature of things</a:t>
            </a:r>
            <a:endParaRPr lang="hu-HU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2295525" algn="l"/>
              </a:tabLst>
            </a:pPr>
            <a:r>
              <a:rPr lang="en-US" sz="2000" dirty="0">
                <a:latin typeface="Times New Roman"/>
                <a:ea typeface="Calibri"/>
                <a:cs typeface="Times New Roman"/>
              </a:rPr>
              <a:t>		          </a:t>
            </a:r>
            <a:r>
              <a:rPr lang="hu-HU" sz="2000" dirty="0" smtClean="0">
                <a:latin typeface="Times New Roman"/>
                <a:ea typeface="Calibri"/>
                <a:cs typeface="Times New Roman"/>
              </a:rPr>
              <a:t>                          </a:t>
            </a:r>
            <a:r>
              <a:rPr lang="en-US" sz="2000" dirty="0" smtClean="0">
                <a:latin typeface="Times New Roman"/>
                <a:ea typeface="Calibri"/>
                <a:cs typeface="Times New Roman"/>
              </a:rPr>
              <a:t>see </a:t>
            </a:r>
            <a:r>
              <a:rPr lang="en-US" sz="2000" dirty="0">
                <a:latin typeface="Times New Roman"/>
                <a:ea typeface="Calibri"/>
                <a:cs typeface="Times New Roman"/>
              </a:rPr>
              <a:t>them in terms of the way they are</a:t>
            </a:r>
            <a:endParaRPr lang="hu-HU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2295525" algn="l"/>
              </a:tabLst>
            </a:pPr>
            <a:r>
              <a:rPr lang="en-US" sz="2000" b="1" dirty="0">
                <a:latin typeface="Times New Roman"/>
                <a:ea typeface="Calibri"/>
                <a:cs typeface="Times New Roman"/>
              </a:rPr>
              <a:t>		     </a:t>
            </a:r>
            <a:r>
              <a:rPr lang="hu-HU" sz="2000" b="1" dirty="0" smtClean="0">
                <a:latin typeface="Times New Roman"/>
                <a:ea typeface="Calibri"/>
                <a:cs typeface="Times New Roman"/>
              </a:rPr>
              <a:t>                          </a:t>
            </a:r>
            <a:r>
              <a:rPr lang="en-US" sz="2000" b="1" dirty="0" smtClean="0">
                <a:latin typeface="Times New Roman"/>
                <a:ea typeface="Calibri"/>
                <a:cs typeface="Times New Roman"/>
              </a:rPr>
              <a:t>→ </a:t>
            </a:r>
            <a:r>
              <a:rPr lang="en-US" sz="2000" i="1" dirty="0" err="1">
                <a:latin typeface="Times New Roman"/>
                <a:ea typeface="Calibri"/>
                <a:cs typeface="Times New Roman"/>
              </a:rPr>
              <a:t>polemos</a:t>
            </a:r>
            <a:r>
              <a:rPr lang="en-US" sz="2000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>
                <a:latin typeface="Times New Roman"/>
                <a:ea typeface="Calibri"/>
                <a:cs typeface="Times New Roman"/>
              </a:rPr>
              <a:t>[is] the </a:t>
            </a:r>
            <a:r>
              <a:rPr lang="en-US" sz="2000" u="sng" dirty="0">
                <a:latin typeface="Times New Roman"/>
                <a:ea typeface="Calibri"/>
                <a:cs typeface="Times New Roman"/>
              </a:rPr>
              <a:t>flash of being</a:t>
            </a:r>
            <a:endParaRPr lang="hu-HU" sz="900" u="sng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900" i="1" dirty="0">
                <a:latin typeface="Times New Roman"/>
                <a:ea typeface="Calibri"/>
                <a:cs typeface="Times New Roman"/>
              </a:rPr>
              <a:t> </a:t>
            </a:r>
            <a:endParaRPr lang="hu-HU" sz="9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i="1" dirty="0" err="1">
                <a:latin typeface="Times New Roman"/>
                <a:ea typeface="Calibri"/>
                <a:cs typeface="Times New Roman"/>
              </a:rPr>
              <a:t>Polemos</a:t>
            </a:r>
            <a:r>
              <a:rPr lang="en-US" sz="2000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>
                <a:latin typeface="Times New Roman"/>
                <a:ea typeface="Calibri"/>
                <a:cs typeface="Times New Roman"/>
              </a:rPr>
              <a:t>is at the same time: </a:t>
            </a:r>
            <a:r>
              <a:rPr lang="en-US" sz="2000" dirty="0" err="1">
                <a:latin typeface="Times New Roman"/>
                <a:ea typeface="Calibri"/>
                <a:cs typeface="Times New Roman"/>
              </a:rPr>
              <a:t>i</a:t>
            </a:r>
            <a:r>
              <a:rPr lang="en-US" sz="2000" dirty="0">
                <a:latin typeface="Times New Roman"/>
                <a:ea typeface="Calibri"/>
                <a:cs typeface="Times New Roman"/>
              </a:rPr>
              <a:t>) that which constitutes the </a:t>
            </a:r>
            <a:r>
              <a:rPr lang="en-US" sz="2000" i="1" dirty="0">
                <a:latin typeface="Times New Roman"/>
                <a:ea typeface="Calibri"/>
                <a:cs typeface="Times New Roman"/>
              </a:rPr>
              <a:t>polis </a:t>
            </a:r>
            <a:r>
              <a:rPr lang="en-US" sz="2000" dirty="0">
                <a:latin typeface="Times New Roman"/>
                <a:ea typeface="Calibri"/>
                <a:cs typeface="Times New Roman"/>
              </a:rPr>
              <a:t>&amp; </a:t>
            </a:r>
            <a:endParaRPr lang="hu-HU" sz="1800" dirty="0">
              <a:ea typeface="Calibri"/>
              <a:cs typeface="Times New Roman"/>
            </a:endParaRPr>
          </a:p>
          <a:p>
            <a:pPr marL="89916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latin typeface="Times New Roman"/>
                <a:ea typeface="Calibri"/>
                <a:cs typeface="Times New Roman"/>
              </a:rPr>
              <a:t>         </a:t>
            </a:r>
            <a:r>
              <a:rPr lang="hu-HU" sz="2000" dirty="0" smtClean="0">
                <a:latin typeface="Times New Roman"/>
                <a:ea typeface="Calibri"/>
                <a:cs typeface="Times New Roman"/>
              </a:rPr>
              <a:t>                      </a:t>
            </a:r>
            <a:r>
              <a:rPr lang="en-US" sz="2000" dirty="0" smtClean="0">
                <a:latin typeface="Times New Roman"/>
                <a:ea typeface="Calibri"/>
                <a:cs typeface="Times New Roman"/>
              </a:rPr>
              <a:t>ii</a:t>
            </a:r>
            <a:r>
              <a:rPr lang="en-US" sz="2000" dirty="0">
                <a:latin typeface="Times New Roman"/>
                <a:ea typeface="Calibri"/>
                <a:cs typeface="Times New Roman"/>
              </a:rPr>
              <a:t>) the primordial insight that makes philosophy possible</a:t>
            </a:r>
            <a:endParaRPr lang="hu-HU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latin typeface="Times New Roman"/>
                <a:ea typeface="Calibri"/>
                <a:cs typeface="Times New Roman"/>
              </a:rPr>
              <a:t>‒ it is the </a:t>
            </a:r>
            <a:r>
              <a:rPr lang="en-US" sz="2000" b="1" dirty="0">
                <a:latin typeface="Times New Roman"/>
                <a:ea typeface="Calibri"/>
                <a:cs typeface="Times New Roman"/>
              </a:rPr>
              <a:t>creator of unity</a:t>
            </a:r>
            <a:r>
              <a:rPr lang="en-US" sz="2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b="1" dirty="0">
                <a:latin typeface="Times New Roman"/>
                <a:ea typeface="Calibri"/>
                <a:cs typeface="Times New Roman"/>
              </a:rPr>
              <a:t>of the shaken</a:t>
            </a:r>
            <a:r>
              <a:rPr lang="en-US" sz="2000" dirty="0">
                <a:latin typeface="Times New Roman"/>
                <a:ea typeface="Calibri"/>
                <a:cs typeface="Times New Roman"/>
              </a:rPr>
              <a:t> but undaunted</a:t>
            </a:r>
            <a:endParaRPr lang="hu-HU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2295525" algn="l"/>
              </a:tabLst>
            </a:pPr>
            <a:endParaRPr lang="hu-HU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2295525" algn="l"/>
              </a:tabLst>
            </a:pPr>
            <a:r>
              <a:rPr lang="en-US" sz="2000" dirty="0">
                <a:latin typeface="Times New Roman"/>
                <a:ea typeface="Calibri"/>
                <a:cs typeface="Times New Roman"/>
              </a:rPr>
              <a:t>E: life </a:t>
            </a:r>
            <a:r>
              <a:rPr lang="en-US" sz="2000" dirty="0" smtClean="0">
                <a:latin typeface="Times New Roman"/>
                <a:ea typeface="Calibri"/>
                <a:cs typeface="Times New Roman"/>
              </a:rPr>
              <a:t>understood </a:t>
            </a:r>
            <a:r>
              <a:rPr lang="en-US" sz="2000" dirty="0">
                <a:latin typeface="Times New Roman"/>
                <a:ea typeface="Calibri"/>
                <a:cs typeface="Times New Roman"/>
              </a:rPr>
              <a:t>not from the </a:t>
            </a:r>
            <a:r>
              <a:rPr lang="en-US" sz="2000" b="1" dirty="0">
                <a:latin typeface="Times New Roman"/>
                <a:ea typeface="Calibri"/>
                <a:cs typeface="Times New Roman"/>
              </a:rPr>
              <a:t>viewpoint of the </a:t>
            </a:r>
            <a:r>
              <a:rPr lang="en-US" sz="2000" b="1" i="1" dirty="0">
                <a:latin typeface="Times New Roman"/>
                <a:ea typeface="Calibri"/>
                <a:cs typeface="Times New Roman"/>
              </a:rPr>
              <a:t>day</a:t>
            </a:r>
            <a:r>
              <a:rPr lang="en-US" sz="2000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>
                <a:latin typeface="Times New Roman"/>
                <a:ea typeface="Calibri"/>
                <a:cs typeface="Times New Roman"/>
              </a:rPr>
              <a:t>(of life merely accepted), but </a:t>
            </a:r>
            <a:endParaRPr lang="hu-HU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2295525" algn="l"/>
              </a:tabLst>
            </a:pPr>
            <a:r>
              <a:rPr lang="en-US" sz="2000" dirty="0">
                <a:latin typeface="Times New Roman"/>
                <a:ea typeface="Calibri"/>
                <a:cs typeface="Times New Roman"/>
              </a:rPr>
              <a:t>                            </a:t>
            </a:r>
            <a:r>
              <a:rPr lang="en-US" sz="2000" dirty="0" smtClean="0">
                <a:latin typeface="Times New Roman"/>
                <a:ea typeface="Calibri"/>
                <a:cs typeface="Times New Roman"/>
              </a:rPr>
              <a:t>also </a:t>
            </a:r>
            <a:r>
              <a:rPr lang="en-US" sz="2000" dirty="0">
                <a:latin typeface="Times New Roman"/>
                <a:ea typeface="Calibri"/>
                <a:cs typeface="Times New Roman"/>
              </a:rPr>
              <a:t>from the </a:t>
            </a:r>
            <a:r>
              <a:rPr lang="en-US" sz="2000" b="1" dirty="0">
                <a:latin typeface="Times New Roman"/>
                <a:ea typeface="Calibri"/>
                <a:cs typeface="Times New Roman"/>
              </a:rPr>
              <a:t>view of </a:t>
            </a:r>
            <a:r>
              <a:rPr lang="en-US" sz="2000" b="1" dirty="0" smtClean="0">
                <a:latin typeface="Times New Roman"/>
                <a:ea typeface="Calibri"/>
                <a:cs typeface="Times New Roman"/>
              </a:rPr>
              <a:t>the</a:t>
            </a:r>
            <a:r>
              <a:rPr lang="en-US" sz="20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b="1" dirty="0">
                <a:latin typeface="Times New Roman"/>
                <a:ea typeface="Calibri"/>
                <a:cs typeface="Times New Roman"/>
              </a:rPr>
              <a:t>night</a:t>
            </a:r>
            <a:r>
              <a:rPr lang="en-US" sz="2000" dirty="0">
                <a:latin typeface="Times New Roman"/>
                <a:ea typeface="Calibri"/>
                <a:cs typeface="Times New Roman"/>
              </a:rPr>
              <a:t>, of strife, </a:t>
            </a:r>
            <a:r>
              <a:rPr lang="en-US" sz="2000" i="1" dirty="0" err="1" smtClean="0">
                <a:latin typeface="Times New Roman"/>
                <a:ea typeface="Calibri"/>
                <a:cs typeface="Times New Roman"/>
              </a:rPr>
              <a:t>polemos</a:t>
            </a:r>
            <a:endParaRPr lang="hu-HU" sz="1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964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</TotalTime>
  <Words>138</Words>
  <Application>Microsoft Office PowerPoint</Application>
  <PresentationFormat>Diavetítés a képernyőre (4:3 oldalarány)</PresentationFormat>
  <Paragraphs>89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Second Essay: The Beginning of History </vt:lpstr>
      <vt:lpstr>             1) Concepts of history (&amp; human care)</vt:lpstr>
      <vt:lpstr>               1) Concepts of history (&amp; human care)</vt:lpstr>
      <vt:lpstr>            2) Three basic movements of human life</vt:lpstr>
      <vt:lpstr>3) Rupture ‒ Arendt: work ↔ action (a new type)</vt:lpstr>
      <vt:lpstr>The spirit of polis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Miklos</dc:creator>
  <cp:lastModifiedBy>Miklos</cp:lastModifiedBy>
  <cp:revision>28</cp:revision>
  <dcterms:created xsi:type="dcterms:W3CDTF">2020-03-29T16:57:22Z</dcterms:created>
  <dcterms:modified xsi:type="dcterms:W3CDTF">2020-04-16T11:34:21Z</dcterms:modified>
</cp:coreProperties>
</file>