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DBC4-A52B-4C65-B1C5-081BC8294F8E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2298-9045-4777-B0CB-6DE783E1E3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6555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DBC4-A52B-4C65-B1C5-081BC8294F8E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2298-9045-4777-B0CB-6DE783E1E3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8580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DBC4-A52B-4C65-B1C5-081BC8294F8E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2298-9045-4777-B0CB-6DE783E1E3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641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DBC4-A52B-4C65-B1C5-081BC8294F8E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2298-9045-4777-B0CB-6DE783E1E3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3186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DBC4-A52B-4C65-B1C5-081BC8294F8E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2298-9045-4777-B0CB-6DE783E1E3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8460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DBC4-A52B-4C65-B1C5-081BC8294F8E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2298-9045-4777-B0CB-6DE783E1E3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70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DBC4-A52B-4C65-B1C5-081BC8294F8E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2298-9045-4777-B0CB-6DE783E1E3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931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DBC4-A52B-4C65-B1C5-081BC8294F8E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2298-9045-4777-B0CB-6DE783E1E3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314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DBC4-A52B-4C65-B1C5-081BC8294F8E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2298-9045-4777-B0CB-6DE783E1E3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792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DBC4-A52B-4C65-B1C5-081BC8294F8E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2298-9045-4777-B0CB-6DE783E1E3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1129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BDBC4-A52B-4C65-B1C5-081BC8294F8E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2298-9045-4777-B0CB-6DE783E1E3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875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BDBC4-A52B-4C65-B1C5-081BC8294F8E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2298-9045-4777-B0CB-6DE783E1E3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775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864095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u-HU" sz="3200" dirty="0" smtClean="0">
                <a:effectLst/>
                <a:latin typeface="Times New Roman"/>
                <a:ea typeface="Calibri"/>
                <a:cs typeface="Times New Roman"/>
              </a:rPr>
              <a:t>T</a:t>
            </a:r>
            <a:r>
              <a:rPr lang="en-GB" sz="3200" dirty="0" smtClean="0">
                <a:effectLst/>
                <a:latin typeface="Times New Roman"/>
                <a:ea typeface="Calibri"/>
                <a:cs typeface="Times New Roman"/>
              </a:rPr>
              <a:t>he concept of meaning</a:t>
            </a:r>
            <a:r>
              <a:rPr lang="hu-HU" sz="3200" dirty="0" smtClean="0">
                <a:effectLst/>
                <a:latin typeface="Times New Roman"/>
                <a:ea typeface="Calibri"/>
                <a:cs typeface="Times New Roman"/>
              </a:rPr>
              <a:t> - 1</a:t>
            </a:r>
            <a:r>
              <a:rPr lang="hu-HU" sz="3200" dirty="0">
                <a:ea typeface="Calibri"/>
                <a:cs typeface="Times New Roman"/>
              </a:rPr>
              <a:t/>
            </a:r>
            <a:br>
              <a:rPr lang="hu-HU" sz="3200" dirty="0">
                <a:ea typeface="Calibri"/>
                <a:cs typeface="Times New Roman"/>
              </a:rPr>
            </a:br>
            <a:endParaRPr lang="hu-HU" sz="3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en-GB" sz="33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the concept of meaning</a:t>
            </a:r>
            <a:endParaRPr lang="hu-HU" sz="3300" b="1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indent="449580" algn="l">
              <a:lnSpc>
                <a:spcPct val="115000"/>
              </a:lnSpc>
              <a:spcAft>
                <a:spcPts val="0"/>
              </a:spcAft>
            </a:pPr>
            <a:r>
              <a:rPr lang="en-GB" sz="33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humans are interested in the meaning of ‘things’</a:t>
            </a:r>
            <a:endParaRPr lang="hu-HU" sz="33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indent="449580" algn="l">
              <a:lnSpc>
                <a:spcPct val="115000"/>
              </a:lnSpc>
              <a:spcAft>
                <a:spcPts val="0"/>
              </a:spcAft>
            </a:pPr>
            <a:r>
              <a:rPr lang="en-GB" sz="33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the concept of </a:t>
            </a:r>
            <a:r>
              <a:rPr lang="en-GB" sz="33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meaning</a:t>
            </a:r>
            <a:r>
              <a:rPr lang="en-GB" sz="33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is (apparently) obvious, yet, resists definitions</a:t>
            </a:r>
            <a:endParaRPr lang="hu-HU" sz="33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indent="449580" algn="l">
              <a:lnSpc>
                <a:spcPct val="115000"/>
              </a:lnSpc>
              <a:spcAft>
                <a:spcPts val="0"/>
              </a:spcAft>
            </a:pPr>
            <a:r>
              <a:rPr lang="en-GB" sz="33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hu-HU" sz="33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indent="449580" algn="l">
              <a:lnSpc>
                <a:spcPct val="115000"/>
              </a:lnSpc>
              <a:spcAft>
                <a:spcPts val="0"/>
              </a:spcAft>
            </a:pPr>
            <a:r>
              <a:rPr lang="en-GB" sz="33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relation between meaning &amp; significance </a:t>
            </a:r>
            <a:endParaRPr lang="hu-HU" sz="3300" b="1" dirty="0" smtClean="0">
              <a:solidFill>
                <a:schemeClr val="tx1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indent="449580" algn="l">
              <a:lnSpc>
                <a:spcPct val="115000"/>
              </a:lnSpc>
              <a:spcAft>
                <a:spcPts val="0"/>
              </a:spcAft>
            </a:pPr>
            <a:r>
              <a:rPr lang="en-US" sz="33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meaning pertains also to feelings and actions (= not strictly ‘logical’)</a:t>
            </a:r>
            <a:endParaRPr lang="en-US" sz="33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indent="449580" algn="l">
              <a:lnSpc>
                <a:spcPct val="115000"/>
              </a:lnSpc>
              <a:spcAft>
                <a:spcPts val="0"/>
              </a:spcAft>
            </a:pPr>
            <a:r>
              <a:rPr lang="en-US" sz="33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meaning enables us to understand…makes something intelligible (Heidegger) </a:t>
            </a:r>
            <a:endParaRPr lang="en-US" sz="33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indent="449580" algn="l">
              <a:lnSpc>
                <a:spcPct val="115000"/>
              </a:lnSpc>
              <a:spcAft>
                <a:spcPts val="0"/>
              </a:spcAft>
            </a:pPr>
            <a:r>
              <a:rPr lang="en-US" sz="33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significance follows from meaning (as its consequence)</a:t>
            </a:r>
            <a:endParaRPr lang="en-US" sz="33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indent="449580" algn="l">
              <a:lnSpc>
                <a:spcPct val="115000"/>
              </a:lnSpc>
              <a:spcAft>
                <a:spcPts val="0"/>
              </a:spcAft>
            </a:pPr>
            <a:r>
              <a:rPr lang="en-US" sz="33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’</a:t>
            </a:r>
            <a:r>
              <a:rPr lang="en-US" sz="33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intelligibility’ includes the </a:t>
            </a:r>
            <a:r>
              <a:rPr lang="en-US" sz="3300" u="sng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motivation of act</a:t>
            </a:r>
            <a:r>
              <a:rPr lang="en-US" sz="33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&amp; the whole background of living and acting</a:t>
            </a:r>
            <a:endParaRPr lang="en-US" sz="33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indent="449580" algn="l">
              <a:lnSpc>
                <a:spcPct val="115000"/>
              </a:lnSpc>
              <a:spcAft>
                <a:spcPts val="0"/>
              </a:spcAft>
            </a:pPr>
            <a:r>
              <a:rPr lang="en-US" sz="33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	↓</a:t>
            </a:r>
            <a:endParaRPr lang="en-US" sz="33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indent="449580" algn="l">
              <a:lnSpc>
                <a:spcPct val="115000"/>
              </a:lnSpc>
              <a:spcAft>
                <a:spcPts val="0"/>
              </a:spcAft>
            </a:pPr>
            <a:r>
              <a:rPr lang="en-US" sz="33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relation between meaning &amp; </a:t>
            </a:r>
            <a:r>
              <a:rPr lang="en-US" sz="3300" b="1" u="sng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purpose</a:t>
            </a:r>
            <a:r>
              <a:rPr lang="en-US" sz="33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fulness</a:t>
            </a:r>
            <a:endParaRPr lang="en-US" sz="33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indent="449580" algn="l">
              <a:lnSpc>
                <a:spcPct val="115000"/>
              </a:lnSpc>
              <a:spcAft>
                <a:spcPts val="0"/>
              </a:spcAft>
            </a:pPr>
            <a:r>
              <a:rPr lang="en-US" sz="33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the </a:t>
            </a:r>
            <a:r>
              <a:rPr lang="en-US" sz="3300" u="sng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motive</a:t>
            </a:r>
            <a:r>
              <a:rPr lang="en-US" sz="33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of an act is the </a:t>
            </a:r>
            <a:r>
              <a:rPr lang="en-US" sz="3300" u="sng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purpose</a:t>
            </a:r>
            <a:r>
              <a:rPr lang="en-US" sz="33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of agent coming from her </a:t>
            </a:r>
            <a:r>
              <a:rPr lang="en-US" sz="3300" u="sng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inclination</a:t>
            </a:r>
            <a:r>
              <a:rPr lang="en-US" sz="33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endParaRPr lang="en-US" sz="33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indent="449580" algn="l">
              <a:lnSpc>
                <a:spcPct val="115000"/>
              </a:lnSpc>
              <a:spcAft>
                <a:spcPts val="0"/>
              </a:spcAft>
            </a:pPr>
            <a:r>
              <a:rPr lang="en-US" sz="3300" i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purposive actions are meaningful ↔</a:t>
            </a:r>
            <a:r>
              <a:rPr lang="hu-HU" sz="3300" i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hu-HU" sz="3300" i="1" u="sng" dirty="0" err="1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but</a:t>
            </a:r>
            <a:r>
              <a:rPr lang="hu-HU" sz="33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3300" i="1" u="sng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not every meaning is based on a purpose </a:t>
            </a:r>
            <a:endParaRPr lang="en-US" sz="33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indent="449580" algn="l">
              <a:lnSpc>
                <a:spcPct val="115000"/>
              </a:lnSpc>
              <a:spcAft>
                <a:spcPts val="0"/>
              </a:spcAft>
            </a:pPr>
            <a:r>
              <a:rPr lang="en-US" sz="33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║ acts can be purposeless</a:t>
            </a:r>
            <a:endParaRPr lang="en-US" sz="33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indent="449580" algn="l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US" sz="28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24058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</a:t>
            </a:r>
            <a:r>
              <a:rPr lang="en-GB" sz="32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he concept of </a:t>
            </a:r>
            <a:r>
              <a:rPr lang="en-GB" sz="32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meaning</a:t>
            </a:r>
            <a:r>
              <a:rPr lang="hu-HU" sz="32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- 2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400600"/>
          </a:xfrm>
        </p:spPr>
        <p:txBody>
          <a:bodyPr>
            <a:normAutofit fontScale="70000" lnSpcReduction="20000"/>
          </a:bodyPr>
          <a:lstStyle/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b="1" dirty="0" smtClean="0">
                <a:effectLst/>
                <a:latin typeface="Times New Roman"/>
                <a:ea typeface="Calibri"/>
                <a:cs typeface="Times New Roman"/>
              </a:rPr>
              <a:t>relation between meaning &amp; value </a:t>
            </a:r>
            <a:r>
              <a:rPr lang="en-GB" dirty="0" smtClean="0">
                <a:effectLst/>
                <a:latin typeface="Times New Roman"/>
                <a:ea typeface="Calibri"/>
                <a:cs typeface="Times New Roman"/>
              </a:rPr>
              <a:t>(truth, goodness, beauty, etc.)</a:t>
            </a:r>
            <a:endParaRPr lang="hu-HU" sz="28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	</a:t>
            </a:r>
            <a:r>
              <a:rPr lang="en-GB" dirty="0" smtClean="0">
                <a:effectLst/>
                <a:latin typeface="Times New Roman"/>
                <a:ea typeface="Calibri"/>
                <a:cs typeface="Times New Roman"/>
              </a:rPr>
              <a:t>Values are not of themselves purposes</a:t>
            </a:r>
            <a:endParaRPr lang="hu-HU" sz="2800" dirty="0"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	</a:t>
            </a:r>
            <a:r>
              <a:rPr lang="en-GB" dirty="0" smtClean="0">
                <a:effectLst/>
                <a:latin typeface="Times New Roman"/>
                <a:ea typeface="Calibri"/>
                <a:cs typeface="Times New Roman"/>
              </a:rPr>
              <a:t>values are meaningful, they ‘give’ meaning</a:t>
            </a:r>
            <a:endParaRPr lang="hu-H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	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	</a:t>
            </a:r>
            <a:r>
              <a:rPr lang="en-GB" dirty="0" smtClean="0">
                <a:effectLst/>
                <a:latin typeface="Times New Roman"/>
                <a:ea typeface="Calibri"/>
                <a:cs typeface="Times New Roman"/>
              </a:rPr>
              <a:t>‒ truth: being is intelligible and accessible to understanding</a:t>
            </a:r>
            <a:endParaRPr lang="hu-H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	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	</a:t>
            </a:r>
            <a:r>
              <a:rPr lang="en-GB" dirty="0" smtClean="0">
                <a:effectLst/>
                <a:latin typeface="Times New Roman"/>
                <a:ea typeface="Calibri"/>
                <a:cs typeface="Times New Roman"/>
              </a:rPr>
              <a:t>‒ beauty: mystery of being as enchanting</a:t>
            </a:r>
            <a:endParaRPr lang="hu-H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	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	</a:t>
            </a:r>
            <a:r>
              <a:rPr lang="en-GB" dirty="0" smtClean="0">
                <a:effectLst/>
                <a:latin typeface="Times New Roman"/>
                <a:ea typeface="Calibri"/>
                <a:cs typeface="Times New Roman"/>
              </a:rPr>
              <a:t>‒ goodness: unselfconscious </a:t>
            </a:r>
            <a:r>
              <a:rPr lang="en-GB" dirty="0" err="1" smtClean="0">
                <a:effectLst/>
                <a:latin typeface="Times New Roman"/>
                <a:ea typeface="Calibri"/>
                <a:cs typeface="Times New Roman"/>
              </a:rPr>
              <a:t>favor</a:t>
            </a:r>
            <a:r>
              <a:rPr lang="en-GB" dirty="0" smtClean="0">
                <a:effectLst/>
                <a:latin typeface="Times New Roman"/>
                <a:ea typeface="Calibri"/>
                <a:cs typeface="Times New Roman"/>
              </a:rPr>
              <a:t> or grace</a:t>
            </a:r>
            <a:endParaRPr lang="hu-HU" sz="2800" dirty="0"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	</a:t>
            </a:r>
            <a:r>
              <a:rPr lang="en-GB" dirty="0" smtClean="0">
                <a:effectLst/>
                <a:latin typeface="Times New Roman"/>
                <a:ea typeface="Calibri"/>
                <a:cs typeface="Times New Roman"/>
              </a:rPr>
              <a:t>E:</a:t>
            </a:r>
            <a:r>
              <a:rPr lang="en-GB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GB" dirty="0" smtClean="0">
                <a:effectLst/>
                <a:latin typeface="Times New Roman"/>
                <a:ea typeface="Calibri"/>
                <a:cs typeface="Times New Roman"/>
              </a:rPr>
              <a:t>Values → being is not indifferent occurrence ↔ but ‘speaks’ to us, </a:t>
            </a:r>
            <a:endParaRPr lang="hu-HU" sz="2800" dirty="0"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	</a:t>
            </a:r>
            <a:r>
              <a:rPr lang="en-GB" dirty="0" smtClean="0">
                <a:effectLst/>
                <a:latin typeface="Times New Roman"/>
                <a:ea typeface="Calibri"/>
                <a:cs typeface="Times New Roman"/>
              </a:rPr>
              <a:t>→ being is the object of positive or negative interest. </a:t>
            </a:r>
            <a:endParaRPr lang="hu-H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hu-H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hu-HU" i="1" dirty="0" smtClean="0">
                <a:effectLst/>
                <a:latin typeface="Times New Roman"/>
                <a:ea typeface="Calibri"/>
                <a:cs typeface="Times New Roman"/>
              </a:rPr>
              <a:t>	</a:t>
            </a:r>
            <a:r>
              <a:rPr lang="en-GB" i="1" dirty="0" smtClean="0">
                <a:effectLst/>
                <a:latin typeface="Times New Roman"/>
                <a:ea typeface="Calibri"/>
                <a:cs typeface="Times New Roman"/>
              </a:rPr>
              <a:t>nothing can appear to us except as meaningful, </a:t>
            </a:r>
            <a:endParaRPr lang="hu-HU" i="1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hu-HU" i="1" dirty="0">
                <a:latin typeface="Times New Roman"/>
                <a:ea typeface="Calibri"/>
                <a:cs typeface="Times New Roman"/>
              </a:rPr>
              <a:t>	</a:t>
            </a:r>
            <a:r>
              <a:rPr lang="en-GB" i="1" dirty="0" smtClean="0">
                <a:effectLst/>
                <a:latin typeface="Times New Roman"/>
                <a:ea typeface="Calibri"/>
                <a:cs typeface="Times New Roman"/>
              </a:rPr>
              <a:t>on the basis of our </a:t>
            </a:r>
            <a:r>
              <a:rPr lang="en-GB" i="1" u="sng" dirty="0" smtClean="0">
                <a:effectLst/>
                <a:latin typeface="Times New Roman"/>
                <a:ea typeface="Calibri"/>
                <a:cs typeface="Times New Roman"/>
              </a:rPr>
              <a:t>openness for the world</a:t>
            </a:r>
            <a:endParaRPr lang="hu-HU" sz="2800" dirty="0">
              <a:ea typeface="Calibri"/>
              <a:cs typeface="Times New Roman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6372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hu-H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b="1" dirty="0" smtClean="0">
                <a:effectLst/>
                <a:latin typeface="Times New Roman"/>
                <a:ea typeface="Calibri"/>
                <a:cs typeface="Times New Roman"/>
              </a:rPr>
              <a:t>experience of the loss of meaning </a:t>
            </a:r>
            <a:endParaRPr lang="hu-HU" sz="28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u="sng" dirty="0" smtClean="0">
                <a:effectLst/>
                <a:latin typeface="Times New Roman"/>
                <a:ea typeface="Calibri"/>
                <a:cs typeface="Times New Roman"/>
              </a:rPr>
              <a:t>metaphysics</a:t>
            </a:r>
            <a:r>
              <a:rPr lang="en-GB" b="1" dirty="0" smtClean="0">
                <a:effectLst/>
                <a:latin typeface="Times New Roman"/>
                <a:ea typeface="Calibri"/>
                <a:cs typeface="Times New Roman"/>
              </a:rPr>
              <a:t> 	= </a:t>
            </a:r>
            <a:r>
              <a:rPr lang="en-GB" dirty="0" smtClean="0">
                <a:effectLst/>
                <a:latin typeface="Times New Roman"/>
                <a:ea typeface="Calibri"/>
                <a:cs typeface="Times New Roman"/>
              </a:rPr>
              <a:t>treat meaning as something ready-made /fixed </a:t>
            </a:r>
            <a:endParaRPr lang="hu-HU" dirty="0" smtClean="0">
              <a:effectLst/>
              <a:latin typeface="Times New Roman"/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	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				    </a:t>
            </a:r>
            <a:r>
              <a:rPr lang="en-GB" dirty="0" smtClean="0">
                <a:effectLst/>
                <a:latin typeface="Times New Roman"/>
                <a:ea typeface="Calibri"/>
                <a:cs typeface="Times New Roman"/>
              </a:rPr>
              <a:t>which bestows meaning (Idea, God)</a:t>
            </a:r>
            <a:endParaRPr lang="hu-HU" sz="28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b="1" dirty="0" smtClean="0">
                <a:effectLst/>
                <a:latin typeface="Times New Roman"/>
                <a:ea typeface="Calibri"/>
                <a:cs typeface="Times New Roman"/>
              </a:rPr>
              <a:t>		= </a:t>
            </a:r>
            <a:r>
              <a:rPr lang="en-GB" u="sng" dirty="0" smtClean="0">
                <a:effectLst/>
                <a:latin typeface="Times New Roman"/>
                <a:ea typeface="Calibri"/>
                <a:cs typeface="Times New Roman"/>
              </a:rPr>
              <a:t>barrier</a:t>
            </a:r>
            <a:r>
              <a:rPr lang="en-GB" dirty="0" smtClean="0">
                <a:effectLst/>
                <a:latin typeface="Times New Roman"/>
                <a:ea typeface="Calibri"/>
                <a:cs typeface="Times New Roman"/>
              </a:rPr>
              <a:t> against nihilism of meaning</a:t>
            </a:r>
            <a:endParaRPr lang="hu-HU" sz="28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	</a:t>
            </a:r>
            <a:r>
              <a:rPr lang="en-GB" dirty="0" smtClean="0">
                <a:effectLst/>
                <a:latin typeface="Times New Roman"/>
                <a:ea typeface="Calibri"/>
                <a:cs typeface="Times New Roman"/>
              </a:rPr>
              <a:t>      ↕</a:t>
            </a:r>
            <a:endParaRPr lang="hu-HU" sz="28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u="sng" dirty="0" smtClean="0">
                <a:effectLst/>
                <a:latin typeface="Times New Roman"/>
                <a:ea typeface="Calibri"/>
                <a:cs typeface="Times New Roman"/>
              </a:rPr>
              <a:t>loss of meaning</a:t>
            </a:r>
            <a:r>
              <a:rPr lang="hu-HU" u="sng" dirty="0" smtClean="0">
                <a:effectLst/>
                <a:latin typeface="Times New Roman"/>
                <a:ea typeface="Calibri"/>
                <a:cs typeface="Times New Roman"/>
              </a:rPr>
              <a:t>:</a:t>
            </a:r>
            <a:r>
              <a:rPr lang="en-GB" b="1" u="sng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GB" u="sng" dirty="0" smtClean="0">
                <a:effectLst/>
                <a:latin typeface="Times New Roman"/>
                <a:ea typeface="Calibri"/>
                <a:cs typeface="Times New Roman"/>
              </a:rPr>
              <a:t>a</a:t>
            </a:r>
            <a:r>
              <a:rPr lang="hu-HU" u="sng" dirty="0" smtClean="0">
                <a:effectLst/>
                <a:latin typeface="Times New Roman"/>
                <a:ea typeface="Calibri"/>
                <a:cs typeface="Times New Roman"/>
              </a:rPr>
              <a:t>n</a:t>
            </a:r>
            <a:r>
              <a:rPr lang="en-GB" u="sng" dirty="0" smtClean="0">
                <a:effectLst/>
                <a:latin typeface="Times New Roman"/>
                <a:ea typeface="Calibri"/>
                <a:cs typeface="Times New Roman"/>
              </a:rPr>
              <a:t> experience</a:t>
            </a:r>
            <a:r>
              <a:rPr lang="hu-HU" u="sng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GB" dirty="0" smtClean="0">
                <a:effectLst/>
                <a:latin typeface="Times New Roman"/>
                <a:ea typeface="Calibri"/>
                <a:cs typeface="Times New Roman"/>
              </a:rPr>
              <a:t>‒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GB" dirty="0" smtClean="0">
                <a:effectLst/>
                <a:latin typeface="Times New Roman"/>
                <a:ea typeface="Calibri"/>
                <a:cs typeface="Times New Roman"/>
              </a:rPr>
              <a:t>we might confront meaning’s point zero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   </a:t>
            </a:r>
            <a:r>
              <a:rPr lang="en-GB" dirty="0" smtClean="0">
                <a:effectLst/>
                <a:latin typeface="Times New Roman"/>
                <a:ea typeface="Calibri"/>
                <a:cs typeface="Times New Roman"/>
              </a:rPr>
              <a:t>			         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       </a:t>
            </a:r>
            <a:r>
              <a:rPr lang="en-GB" dirty="0" smtClean="0">
                <a:effectLst/>
                <a:latin typeface="Times New Roman"/>
                <a:ea typeface="Calibri"/>
                <a:cs typeface="Times New Roman"/>
              </a:rPr>
              <a:t>= opening up for the ‘whole’ = freedom</a:t>
            </a:r>
            <a:endParaRPr lang="hu-HU" sz="2800" dirty="0">
              <a:ea typeface="Calibri"/>
              <a:cs typeface="Times New Roman"/>
            </a:endParaRPr>
          </a:p>
          <a:p>
            <a:pPr marL="26974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i="1" u="sng" dirty="0" smtClean="0">
                <a:effectLst/>
                <a:latin typeface="Times New Roman"/>
                <a:ea typeface="Calibri"/>
                <a:cs typeface="Times New Roman"/>
              </a:rPr>
              <a:t>our own life</a:t>
            </a:r>
            <a:r>
              <a:rPr lang="en-GB" i="1" dirty="0" smtClean="0">
                <a:effectLst/>
                <a:latin typeface="Times New Roman"/>
                <a:ea typeface="Calibri"/>
                <a:cs typeface="Times New Roman"/>
              </a:rPr>
              <a:t> becomes </a:t>
            </a:r>
            <a:r>
              <a:rPr lang="en-GB" i="1" u="sng" dirty="0" smtClean="0">
                <a:effectLst/>
                <a:latin typeface="Times New Roman"/>
                <a:ea typeface="Calibri"/>
                <a:cs typeface="Times New Roman"/>
              </a:rPr>
              <a:t>meaningful</a:t>
            </a:r>
            <a:r>
              <a:rPr lang="en-GB" i="1" dirty="0" smtClean="0">
                <a:effectLst/>
                <a:latin typeface="Times New Roman"/>
                <a:ea typeface="Calibri"/>
                <a:cs typeface="Times New Roman"/>
              </a:rPr>
              <a:t> for our own selves</a:t>
            </a:r>
            <a:endParaRPr lang="hu-H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hu-H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b="1" dirty="0" smtClean="0">
                <a:effectLst/>
                <a:latin typeface="Times New Roman"/>
                <a:ea typeface="Calibri"/>
                <a:cs typeface="Times New Roman"/>
              </a:rPr>
              <a:t>Is it we ourselves who bestow meaning on things?</a:t>
            </a:r>
            <a:endParaRPr lang="hu-HU" sz="2800" dirty="0"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en-GB" dirty="0" smtClean="0">
                <a:effectLst/>
                <a:latin typeface="Times New Roman"/>
                <a:ea typeface="Calibri"/>
                <a:cs typeface="Times New Roman"/>
              </a:rPr>
              <a:t>bestowal of meaning is not a function of our will</a:t>
            </a:r>
            <a:endParaRPr lang="hu-HU" sz="2800" dirty="0"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en-GB" i="1" dirty="0" smtClean="0">
                <a:effectLst/>
                <a:latin typeface="Times New Roman"/>
                <a:ea typeface="Calibri"/>
                <a:cs typeface="Times New Roman"/>
              </a:rPr>
              <a:t>beings</a:t>
            </a:r>
            <a:r>
              <a:rPr lang="en-GB" dirty="0" smtClean="0">
                <a:effectLst/>
                <a:latin typeface="Times New Roman"/>
                <a:ea typeface="Calibri"/>
                <a:cs typeface="Times New Roman"/>
              </a:rPr>
              <a:t> manifest themselves now as meaningful, now as meaningless</a:t>
            </a:r>
            <a:endParaRPr lang="hu-HU" sz="2800" dirty="0"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en-GB" i="1" dirty="0" smtClean="0">
                <a:effectLst/>
                <a:latin typeface="Times New Roman"/>
                <a:ea typeface="Calibri"/>
                <a:cs typeface="Times New Roman"/>
              </a:rPr>
              <a:t>meaningfulness is of a </a:t>
            </a:r>
            <a:r>
              <a:rPr lang="en-GB" i="1" u="sng" dirty="0" smtClean="0">
                <a:effectLst/>
                <a:latin typeface="Times New Roman"/>
                <a:ea typeface="Calibri"/>
                <a:cs typeface="Times New Roman"/>
              </a:rPr>
              <a:t>problematic</a:t>
            </a:r>
            <a:r>
              <a:rPr lang="en-GB" i="1" dirty="0" smtClean="0">
                <a:effectLst/>
                <a:latin typeface="Times New Roman"/>
                <a:ea typeface="Calibri"/>
                <a:cs typeface="Times New Roman"/>
              </a:rPr>
              <a:t> nature </a:t>
            </a:r>
            <a:endParaRPr lang="hu-H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299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3200" dirty="0" smtClean="0">
                <a:effectLst/>
                <a:latin typeface="Times New Roman"/>
                <a:ea typeface="Calibri"/>
              </a:rPr>
              <a:t>Nietzsche on meaning (truth) &amp; life </a:t>
            </a:r>
            <a:endParaRPr lang="en-US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61662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b="1" dirty="0" smtClean="0">
                <a:effectLst/>
                <a:latin typeface="Times New Roman"/>
                <a:ea typeface="Calibri"/>
                <a:cs typeface="Times New Roman"/>
              </a:rPr>
              <a:t>Nietzsche</a:t>
            </a:r>
            <a:endParaRPr lang="hu-H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         </a:t>
            </a:r>
            <a:r>
              <a:rPr lang="en-GB" dirty="0" smtClean="0">
                <a:effectLst/>
                <a:latin typeface="Times New Roman"/>
                <a:ea typeface="Calibri"/>
                <a:cs typeface="Times New Roman"/>
              </a:rPr>
              <a:t>truth (as absolute meaning) ↔ </a:t>
            </a:r>
            <a:r>
              <a:rPr lang="en-GB" b="1" dirty="0" smtClean="0">
                <a:effectLst/>
                <a:latin typeface="Times New Roman"/>
                <a:ea typeface="Calibri"/>
                <a:cs typeface="Times New Roman"/>
              </a:rPr>
              <a:t>contradicts</a:t>
            </a:r>
            <a:r>
              <a:rPr lang="en-GB" dirty="0" smtClean="0">
                <a:effectLst/>
                <a:latin typeface="Times New Roman"/>
                <a:ea typeface="Calibri"/>
                <a:cs typeface="Times New Roman"/>
              </a:rPr>
              <a:t>  ↔ the nature of what is </a:t>
            </a:r>
            <a:endParaRPr lang="hu-HU" sz="2800" dirty="0" smtClean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800" dirty="0">
                <a:effectLst/>
                <a:latin typeface="Times New Roman"/>
                <a:ea typeface="Calibri"/>
                <a:cs typeface="Times New Roman"/>
              </a:rPr>
              <a:t>	</a:t>
            </a:r>
            <a:r>
              <a:rPr lang="hu-HU" sz="2800" dirty="0" smtClean="0">
                <a:effectLst/>
                <a:latin typeface="Times New Roman"/>
                <a:ea typeface="Calibri"/>
                <a:cs typeface="Times New Roman"/>
              </a:rPr>
              <a:t>				            </a:t>
            </a:r>
            <a:r>
              <a:rPr lang="en-GB" sz="2900" dirty="0" smtClean="0">
                <a:effectLst/>
                <a:latin typeface="Times New Roman"/>
                <a:ea typeface="Calibri"/>
                <a:cs typeface="Times New Roman"/>
              </a:rPr>
              <a:t>(will to power - self-transcendence) </a:t>
            </a:r>
            <a:endParaRPr lang="hu-HU" sz="29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	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		</a:t>
            </a:r>
            <a:r>
              <a:rPr lang="en-GB" dirty="0" smtClean="0">
                <a:effectLst/>
                <a:latin typeface="Times New Roman"/>
                <a:ea typeface="Calibri"/>
                <a:cs typeface="Times New Roman"/>
              </a:rPr>
              <a:t>= a symptom of </a:t>
            </a:r>
            <a:r>
              <a:rPr lang="en-GB" b="1" dirty="0" smtClean="0">
                <a:effectLst/>
                <a:latin typeface="Times New Roman"/>
                <a:ea typeface="Calibri"/>
                <a:cs typeface="Times New Roman"/>
              </a:rPr>
              <a:t>nihilism</a:t>
            </a:r>
            <a:r>
              <a:rPr lang="en-GB" dirty="0" smtClean="0">
                <a:effectLst/>
                <a:latin typeface="Times New Roman"/>
                <a:ea typeface="Calibri"/>
                <a:cs typeface="Times New Roman"/>
              </a:rPr>
              <a:t> (for him)</a:t>
            </a:r>
            <a:endParaRPr lang="hu-HU" sz="2800" dirty="0">
              <a:ea typeface="Calibri"/>
              <a:cs typeface="Times New Roman"/>
            </a:endParaRPr>
          </a:p>
          <a:p>
            <a:pPr marL="89916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			</a:t>
            </a:r>
            <a:r>
              <a:rPr lang="en-GB" dirty="0" smtClean="0">
                <a:effectLst/>
                <a:latin typeface="Times New Roman"/>
                <a:ea typeface="Calibri"/>
                <a:cs typeface="Times New Roman"/>
              </a:rPr>
              <a:t>→ task of devaluating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GB" dirty="0" smtClean="0">
                <a:effectLst/>
                <a:latin typeface="Times New Roman"/>
                <a:ea typeface="Calibri"/>
                <a:cs typeface="Times New Roman"/>
              </a:rPr>
              <a:t>traditional values </a:t>
            </a:r>
            <a:endParaRPr lang="hu-H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hu-H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GB" b="1" dirty="0" smtClean="0">
                <a:effectLst/>
                <a:latin typeface="Times New Roman"/>
                <a:ea typeface="Calibri"/>
                <a:cs typeface="Times New Roman"/>
              </a:rPr>
              <a:t>His solution:</a:t>
            </a:r>
            <a:r>
              <a:rPr lang="en-GB" dirty="0" smtClean="0">
                <a:effectLst/>
                <a:latin typeface="Times New Roman"/>
                <a:ea typeface="Calibri"/>
                <a:cs typeface="Times New Roman"/>
              </a:rPr>
              <a:t> 	‒ proclaiming the world as nonsensical </a:t>
            </a:r>
            <a:endParaRPr lang="hu-HU" sz="2800" dirty="0">
              <a:ea typeface="Calibri"/>
              <a:cs typeface="Times New Roman"/>
            </a:endParaRPr>
          </a:p>
          <a:p>
            <a:pPr marL="89916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		</a:t>
            </a:r>
            <a:r>
              <a:rPr lang="en-GB" dirty="0" smtClean="0">
                <a:effectLst/>
                <a:latin typeface="Times New Roman"/>
                <a:ea typeface="Calibri"/>
                <a:cs typeface="Times New Roman"/>
              </a:rPr>
              <a:t>↔ creative life constitutes </a:t>
            </a:r>
            <a:r>
              <a:rPr lang="en-GB" b="1" i="1" dirty="0" smtClean="0">
                <a:effectLst/>
                <a:latin typeface="Times New Roman"/>
                <a:ea typeface="Calibri"/>
                <a:cs typeface="Times New Roman"/>
              </a:rPr>
              <a:t>relative </a:t>
            </a:r>
            <a:r>
              <a:rPr lang="en-GB" b="1" dirty="0" smtClean="0">
                <a:effectLst/>
                <a:latin typeface="Times New Roman"/>
                <a:ea typeface="Calibri"/>
                <a:cs typeface="Times New Roman"/>
              </a:rPr>
              <a:t>meaning</a:t>
            </a:r>
            <a:r>
              <a:rPr lang="en-GB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endParaRPr lang="hu-H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       </a:t>
            </a:r>
            <a:r>
              <a:rPr lang="en-GB" dirty="0" smtClean="0">
                <a:effectLst/>
                <a:latin typeface="Times New Roman"/>
                <a:ea typeface="Calibri"/>
                <a:cs typeface="Times New Roman"/>
              </a:rPr>
              <a:t>↕</a:t>
            </a:r>
            <a:endParaRPr lang="hu-HU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hu-H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b="1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r>
              <a:rPr lang="en-GB" b="1" dirty="0" err="1" smtClean="0">
                <a:effectLst/>
                <a:latin typeface="Times New Roman"/>
                <a:ea typeface="Calibri"/>
                <a:cs typeface="Times New Roman"/>
              </a:rPr>
              <a:t>Patočka</a:t>
            </a:r>
            <a:r>
              <a:rPr lang="en-GB" b="1" dirty="0" smtClean="0">
                <a:effectLst/>
                <a:latin typeface="Times New Roman"/>
                <a:ea typeface="Calibri"/>
                <a:cs typeface="Times New Roman"/>
              </a:rPr>
              <a:t>: 	</a:t>
            </a:r>
            <a:r>
              <a:rPr lang="en-GB" dirty="0" smtClean="0">
                <a:effectLst/>
                <a:latin typeface="Times New Roman"/>
                <a:ea typeface="Calibri"/>
                <a:cs typeface="Times New Roman"/>
              </a:rPr>
              <a:t>Nietzsche embraces nihilism</a:t>
            </a:r>
            <a:r>
              <a:rPr lang="en-GB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endParaRPr lang="hu-HU" sz="2800" dirty="0">
              <a:ea typeface="Calibri"/>
              <a:cs typeface="Times New Roman"/>
            </a:endParaRPr>
          </a:p>
          <a:p>
            <a:pPr marL="4495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                    </a:t>
            </a:r>
            <a:r>
              <a:rPr lang="en-GB" dirty="0" smtClean="0">
                <a:effectLst/>
                <a:latin typeface="Times New Roman"/>
                <a:ea typeface="Calibri"/>
                <a:cs typeface="Times New Roman"/>
              </a:rPr>
              <a:t>for nihilism cannot be resolved by relative meaning</a:t>
            </a:r>
            <a:endParaRPr lang="hu-H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hu-HU" i="1" dirty="0" smtClean="0">
                <a:effectLst/>
                <a:latin typeface="Times New Roman"/>
                <a:ea typeface="Calibri"/>
                <a:cs typeface="Times New Roman"/>
              </a:rPr>
              <a:t>	</a:t>
            </a:r>
            <a:r>
              <a:rPr lang="en-GB" i="1" dirty="0" smtClean="0">
                <a:effectLst/>
                <a:latin typeface="Times New Roman"/>
                <a:ea typeface="Calibri"/>
                <a:cs typeface="Times New Roman"/>
              </a:rPr>
              <a:t>authentic life is impossible in utter nihilism </a:t>
            </a:r>
            <a:endParaRPr lang="hu-HU" i="1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hu-HU" i="1" dirty="0" smtClean="0">
                <a:effectLst/>
                <a:latin typeface="Times New Roman"/>
                <a:ea typeface="Calibri"/>
                <a:cs typeface="Times New Roman"/>
              </a:rPr>
              <a:t>					</a:t>
            </a:r>
            <a:r>
              <a:rPr lang="en-GB" i="1" dirty="0" smtClean="0">
                <a:effectLst/>
                <a:latin typeface="Times New Roman"/>
                <a:ea typeface="Calibri"/>
                <a:cs typeface="Times New Roman"/>
              </a:rPr>
              <a:t>(knowing the whole as meaningless) </a:t>
            </a:r>
            <a:endParaRPr lang="hu-H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93546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 &amp; </a:t>
            </a:r>
            <a:r>
              <a:rPr lang="hu-H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47260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hu-HU" sz="2400" dirty="0" smtClean="0"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2400" dirty="0" err="1" smtClean="0">
                <a:latin typeface="Times New Roman"/>
                <a:ea typeface="Calibri"/>
                <a:cs typeface="Times New Roman"/>
              </a:rPr>
              <a:t>Weischedel</a:t>
            </a:r>
            <a:r>
              <a:rPr lang="en-GB" sz="2400" dirty="0">
                <a:latin typeface="Times New Roman"/>
                <a:ea typeface="Calibri"/>
                <a:cs typeface="Times New Roman"/>
              </a:rPr>
              <a:t>: </a:t>
            </a:r>
            <a:r>
              <a:rPr lang="en-GB" sz="2400" dirty="0" smtClean="0">
                <a:latin typeface="Times New Roman"/>
                <a:ea typeface="Calibri"/>
                <a:cs typeface="Times New Roman"/>
              </a:rPr>
              <a:t>individual </a:t>
            </a:r>
            <a:r>
              <a:rPr lang="en-GB" sz="2400" dirty="0">
                <a:latin typeface="Times New Roman"/>
                <a:ea typeface="Calibri"/>
                <a:cs typeface="Times New Roman"/>
              </a:rPr>
              <a:t>meaning refers to a </a:t>
            </a:r>
            <a:r>
              <a:rPr lang="en-GB" sz="2400" dirty="0" smtClean="0">
                <a:latin typeface="Times New Roman"/>
                <a:ea typeface="Calibri"/>
                <a:cs typeface="Times New Roman"/>
              </a:rPr>
              <a:t>global</a:t>
            </a:r>
            <a:r>
              <a:rPr lang="hu-HU" sz="2400" dirty="0" smtClean="0">
                <a:latin typeface="Times New Roman"/>
                <a:ea typeface="Calibri"/>
                <a:cs typeface="Times New Roman"/>
              </a:rPr>
              <a:t>-</a:t>
            </a:r>
            <a:r>
              <a:rPr lang="en-GB" sz="2400" dirty="0" smtClean="0">
                <a:latin typeface="Times New Roman"/>
                <a:ea typeface="Calibri"/>
                <a:cs typeface="Times New Roman"/>
              </a:rPr>
              <a:t>absolute</a:t>
            </a:r>
            <a:r>
              <a:rPr lang="en-GB" sz="24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400" dirty="0" smtClean="0">
                <a:latin typeface="Times New Roman"/>
                <a:ea typeface="Calibri"/>
                <a:cs typeface="Times New Roman"/>
              </a:rPr>
              <a:t>meaning</a:t>
            </a:r>
            <a:endParaRPr lang="hu-HU" sz="2400" dirty="0" smtClean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4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sz="2400" i="1" dirty="0" smtClean="0">
                <a:latin typeface="Times New Roman"/>
                <a:ea typeface="Calibri"/>
                <a:cs typeface="Times New Roman"/>
              </a:rPr>
              <a:t>      	</a:t>
            </a:r>
            <a:r>
              <a:rPr lang="en-GB" sz="2400" i="1" dirty="0" smtClean="0">
                <a:latin typeface="Times New Roman"/>
                <a:ea typeface="Calibri"/>
                <a:cs typeface="Times New Roman"/>
              </a:rPr>
              <a:t>human </a:t>
            </a:r>
            <a:r>
              <a:rPr lang="en-GB" sz="2400" i="1" dirty="0">
                <a:latin typeface="Times New Roman"/>
                <a:ea typeface="Calibri"/>
                <a:cs typeface="Times New Roman"/>
              </a:rPr>
              <a:t>life is not possible without a </a:t>
            </a:r>
            <a:endParaRPr lang="hu-HU" sz="2400" i="1" dirty="0" smtClean="0"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400" i="1" dirty="0">
                <a:latin typeface="Times New Roman"/>
                <a:ea typeface="Calibri"/>
                <a:cs typeface="Times New Roman"/>
              </a:rPr>
              <a:t>	</a:t>
            </a:r>
            <a:r>
              <a:rPr lang="en-GB" sz="2400" i="1" dirty="0" smtClean="0">
                <a:latin typeface="Times New Roman"/>
                <a:ea typeface="Calibri"/>
                <a:cs typeface="Times New Roman"/>
              </a:rPr>
              <a:t>confidence </a:t>
            </a:r>
            <a:r>
              <a:rPr lang="en-GB" sz="2400" i="1" dirty="0">
                <a:latin typeface="Times New Roman"/>
                <a:ea typeface="Calibri"/>
                <a:cs typeface="Times New Roman"/>
              </a:rPr>
              <a:t>in </a:t>
            </a:r>
            <a:r>
              <a:rPr lang="en-GB" sz="2400" i="1" dirty="0" smtClean="0">
                <a:latin typeface="Times New Roman"/>
                <a:ea typeface="Calibri"/>
                <a:cs typeface="Times New Roman"/>
              </a:rPr>
              <a:t>a</a:t>
            </a:r>
            <a:r>
              <a:rPr lang="hu-HU" sz="2400" i="1" dirty="0" smtClean="0">
                <a:latin typeface="Times New Roman"/>
                <a:ea typeface="Calibri"/>
                <a:cs typeface="Times New Roman"/>
              </a:rPr>
              <a:t>n </a:t>
            </a:r>
            <a:r>
              <a:rPr lang="hu-HU" sz="2400" i="1" dirty="0" err="1" smtClean="0">
                <a:latin typeface="Times New Roman"/>
                <a:ea typeface="Calibri"/>
                <a:cs typeface="Times New Roman"/>
              </a:rPr>
              <a:t>absolute</a:t>
            </a:r>
            <a:r>
              <a:rPr lang="en-GB" sz="2400" i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400" i="1" dirty="0">
                <a:latin typeface="Times New Roman"/>
                <a:ea typeface="Calibri"/>
                <a:cs typeface="Times New Roman"/>
              </a:rPr>
              <a:t>meaning </a:t>
            </a:r>
            <a:r>
              <a:rPr lang="hu-HU" sz="2400" i="1" dirty="0" smtClean="0">
                <a:latin typeface="Times New Roman"/>
                <a:ea typeface="Calibri"/>
                <a:cs typeface="Times New Roman"/>
              </a:rPr>
              <a:t>of life</a:t>
            </a:r>
            <a:endParaRPr lang="hu-HU" sz="2400" i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hu-HU" sz="2400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2400" b="1" dirty="0">
                <a:latin typeface="Times New Roman"/>
                <a:ea typeface="Calibri"/>
                <a:cs typeface="Times New Roman"/>
              </a:rPr>
              <a:t>the phenomenon of a loss of meaning </a:t>
            </a:r>
            <a:endParaRPr lang="hu-HU" sz="24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2400" b="1" dirty="0">
                <a:latin typeface="Times New Roman"/>
                <a:ea typeface="Calibri"/>
                <a:cs typeface="Times New Roman"/>
              </a:rPr>
              <a:t>→ </a:t>
            </a:r>
            <a:r>
              <a:rPr lang="en-GB" sz="2400" dirty="0">
                <a:latin typeface="Times New Roman"/>
                <a:ea typeface="Calibri"/>
                <a:cs typeface="Times New Roman"/>
              </a:rPr>
              <a:t>‘things’ become ‘problematic’</a:t>
            </a:r>
            <a:r>
              <a:rPr lang="en-GB" sz="2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400" dirty="0">
                <a:latin typeface="Times New Roman"/>
                <a:ea typeface="Calibri"/>
                <a:cs typeface="Times New Roman"/>
              </a:rPr>
              <a:t>→ </a:t>
            </a:r>
            <a:r>
              <a:rPr lang="en-GB" sz="2400" b="1" dirty="0">
                <a:latin typeface="Times New Roman"/>
                <a:ea typeface="Calibri"/>
                <a:cs typeface="Times New Roman"/>
              </a:rPr>
              <a:t>a new relation</a:t>
            </a:r>
            <a:r>
              <a:rPr lang="en-GB" sz="2400" dirty="0">
                <a:latin typeface="Times New Roman"/>
                <a:ea typeface="Calibri"/>
                <a:cs typeface="Times New Roman"/>
              </a:rPr>
              <a:t> to ‘meaning’</a:t>
            </a:r>
            <a:r>
              <a:rPr lang="en-GB" sz="2400" b="1" dirty="0">
                <a:latin typeface="Times New Roman"/>
                <a:ea typeface="Calibri"/>
                <a:cs typeface="Times New Roman"/>
              </a:rPr>
              <a:t> </a:t>
            </a:r>
            <a:endParaRPr lang="hu-HU" sz="24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2400" dirty="0">
                <a:latin typeface="Times New Roman"/>
                <a:ea typeface="Calibri"/>
                <a:cs typeface="Times New Roman"/>
              </a:rPr>
              <a:t>→ meaning stems from a searching lack of meaning </a:t>
            </a:r>
            <a:endParaRPr lang="hu-HU" sz="2400" dirty="0">
              <a:ea typeface="Calibri"/>
              <a:cs typeface="Times New Roman"/>
            </a:endParaRPr>
          </a:p>
          <a:p>
            <a:pPr marL="4495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400" dirty="0" smtClean="0">
                <a:latin typeface="Times New Roman"/>
                <a:ea typeface="Calibri"/>
                <a:cs typeface="Times New Roman"/>
              </a:rPr>
              <a:t>			</a:t>
            </a:r>
            <a:r>
              <a:rPr lang="en-GB" sz="2400" dirty="0" smtClean="0">
                <a:latin typeface="Times New Roman"/>
                <a:ea typeface="Calibri"/>
                <a:cs typeface="Times New Roman"/>
              </a:rPr>
              <a:t>↔ </a:t>
            </a:r>
            <a:r>
              <a:rPr lang="en-GB" sz="2400" dirty="0">
                <a:latin typeface="Times New Roman"/>
                <a:ea typeface="Calibri"/>
                <a:cs typeface="Times New Roman"/>
              </a:rPr>
              <a:t>everyday preoccupation </a:t>
            </a:r>
            <a:r>
              <a:rPr lang="hu-HU" sz="2400" dirty="0" smtClean="0">
                <a:latin typeface="Times New Roman"/>
                <a:ea typeface="Calibri"/>
                <a:cs typeface="Times New Roman"/>
              </a:rPr>
              <a:t>(</a:t>
            </a:r>
            <a:r>
              <a:rPr lang="en-GB" sz="2400" dirty="0" smtClean="0">
                <a:latin typeface="Times New Roman"/>
                <a:ea typeface="Calibri"/>
                <a:cs typeface="Times New Roman"/>
              </a:rPr>
              <a:t>is imprisonment</a:t>
            </a:r>
            <a:r>
              <a:rPr lang="hu-HU" sz="2400" dirty="0" smtClean="0">
                <a:latin typeface="Times New Roman"/>
                <a:ea typeface="Calibri"/>
                <a:cs typeface="Times New Roman"/>
              </a:rPr>
              <a:t>)</a:t>
            </a:r>
            <a:endParaRPr lang="hu-HU" sz="2400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hu-HU" sz="2400" dirty="0" smtClean="0">
                <a:latin typeface="Times New Roman"/>
                <a:ea typeface="Calibri"/>
              </a:rPr>
              <a:t>	</a:t>
            </a:r>
            <a:r>
              <a:rPr lang="en-GB" sz="2400" dirty="0" smtClean="0">
                <a:latin typeface="Times New Roman"/>
                <a:ea typeface="Calibri"/>
              </a:rPr>
              <a:t>=  </a:t>
            </a:r>
            <a:r>
              <a:rPr lang="en-GB" sz="2400" dirty="0">
                <a:latin typeface="Times New Roman"/>
                <a:ea typeface="Calibri"/>
              </a:rPr>
              <a:t>global "conversion"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171461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hu-H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Philosophy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Christianity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733256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spcAft>
                <a:spcPts val="0"/>
              </a:spcAft>
              <a:buNone/>
            </a:pPr>
            <a:endParaRPr lang="hu-HU" sz="2100" b="1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</a:pPr>
            <a:r>
              <a:rPr lang="en-GB" sz="2300" b="1" dirty="0" smtClean="0">
                <a:latin typeface="Times New Roman"/>
                <a:ea typeface="Calibri"/>
                <a:cs typeface="Times New Roman"/>
              </a:rPr>
              <a:t>Prehistoric </a:t>
            </a:r>
            <a:r>
              <a:rPr lang="en-GB" sz="2300" b="1" dirty="0">
                <a:latin typeface="Times New Roman"/>
                <a:ea typeface="Calibri"/>
                <a:cs typeface="Times New Roman"/>
              </a:rPr>
              <a:t>humanity: </a:t>
            </a:r>
            <a:r>
              <a:rPr lang="en-GB" sz="2300" dirty="0">
                <a:latin typeface="Times New Roman"/>
                <a:ea typeface="Calibri"/>
                <a:cs typeface="Times New Roman"/>
              </a:rPr>
              <a:t>world &amp;</a:t>
            </a:r>
            <a:r>
              <a:rPr lang="en-GB" sz="23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300" dirty="0">
                <a:latin typeface="Times New Roman"/>
                <a:ea typeface="Calibri"/>
                <a:cs typeface="Times New Roman"/>
              </a:rPr>
              <a:t>life are naturally meaningful ║ human life is marginal</a:t>
            </a:r>
            <a:endParaRPr lang="hu-HU" sz="2300" dirty="0">
              <a:ea typeface="Calibri"/>
              <a:cs typeface="Times New Roman"/>
            </a:endParaRP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</a:pPr>
            <a:r>
              <a:rPr lang="en-GB" sz="2300" b="1" dirty="0">
                <a:latin typeface="Times New Roman"/>
                <a:ea typeface="Calibri"/>
                <a:cs typeface="Times New Roman"/>
              </a:rPr>
              <a:t>	</a:t>
            </a:r>
            <a:r>
              <a:rPr lang="en-GB" sz="2300" dirty="0">
                <a:latin typeface="Times New Roman"/>
                <a:ea typeface="Calibri"/>
                <a:cs typeface="Times New Roman"/>
              </a:rPr>
              <a:t>social existence conforms to the divine whole </a:t>
            </a:r>
            <a:endParaRPr lang="hu-HU" sz="2300" dirty="0">
              <a:ea typeface="Calibri"/>
              <a:cs typeface="Times New Roman"/>
            </a:endParaRPr>
          </a:p>
          <a:p>
            <a:pPr indent="0">
              <a:lnSpc>
                <a:spcPct val="110000"/>
              </a:lnSpc>
              <a:spcAft>
                <a:spcPts val="0"/>
              </a:spcAft>
              <a:buNone/>
            </a:pPr>
            <a:r>
              <a:rPr lang="hu-HU" sz="2300" dirty="0" smtClean="0">
                <a:latin typeface="Times New Roman"/>
                <a:ea typeface="Calibri"/>
                <a:cs typeface="Times New Roman"/>
              </a:rPr>
              <a:t>	</a:t>
            </a:r>
            <a:r>
              <a:rPr lang="en-GB" sz="2300" dirty="0" smtClean="0">
                <a:latin typeface="Times New Roman"/>
                <a:ea typeface="Calibri"/>
                <a:cs typeface="Times New Roman"/>
              </a:rPr>
              <a:t>→ </a:t>
            </a:r>
            <a:r>
              <a:rPr lang="en-GB" sz="2300" dirty="0">
                <a:latin typeface="Times New Roman"/>
                <a:ea typeface="Calibri"/>
                <a:cs typeface="Times New Roman"/>
              </a:rPr>
              <a:t>no specifically human region &amp; no responsibility for themselves</a:t>
            </a:r>
            <a:endParaRPr lang="hu-HU" sz="2300" dirty="0">
              <a:ea typeface="Calibri"/>
              <a:cs typeface="Times New Roman"/>
            </a:endParaRP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</a:pPr>
            <a:r>
              <a:rPr lang="en-GB" sz="2300" b="1" dirty="0">
                <a:latin typeface="Times New Roman"/>
                <a:ea typeface="Calibri"/>
                <a:cs typeface="Times New Roman"/>
              </a:rPr>
              <a:t> </a:t>
            </a:r>
            <a:endParaRPr lang="hu-HU" sz="2300" dirty="0">
              <a:ea typeface="Calibri"/>
              <a:cs typeface="Times New Roman"/>
            </a:endParaRP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</a:pPr>
            <a:r>
              <a:rPr lang="en-GB" sz="2300" b="1" dirty="0">
                <a:latin typeface="Times New Roman"/>
                <a:ea typeface="Calibri"/>
                <a:cs typeface="Times New Roman"/>
              </a:rPr>
              <a:t>Historical epoch: 	</a:t>
            </a:r>
            <a:r>
              <a:rPr lang="hu-HU" sz="23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sz="2300" b="1" dirty="0" smtClean="0">
                <a:latin typeface="Times New Roman"/>
                <a:ea typeface="Calibri"/>
                <a:cs typeface="Times New Roman"/>
              </a:rPr>
              <a:t>    </a:t>
            </a:r>
            <a:r>
              <a:rPr lang="en-GB" sz="2300" dirty="0" smtClean="0">
                <a:latin typeface="Times New Roman"/>
                <a:ea typeface="Calibri"/>
                <a:cs typeface="Times New Roman"/>
              </a:rPr>
              <a:t>shaking </a:t>
            </a:r>
            <a:r>
              <a:rPr lang="en-GB" sz="2300" dirty="0">
                <a:latin typeface="Times New Roman"/>
                <a:ea typeface="Calibri"/>
                <a:cs typeface="Times New Roman"/>
              </a:rPr>
              <a:t>of accepted meaning </a:t>
            </a:r>
            <a:endParaRPr lang="hu-HU" sz="2300" dirty="0">
              <a:ea typeface="Calibri"/>
              <a:cs typeface="Times New Roman"/>
            </a:endParaRPr>
          </a:p>
          <a:p>
            <a:pPr marL="899160" indent="0">
              <a:lnSpc>
                <a:spcPct val="110000"/>
              </a:lnSpc>
              <a:spcAft>
                <a:spcPts val="0"/>
              </a:spcAft>
              <a:buNone/>
            </a:pPr>
            <a:r>
              <a:rPr lang="hu-HU" sz="2300" dirty="0" smtClean="0">
                <a:latin typeface="Times New Roman"/>
                <a:ea typeface="Calibri"/>
                <a:cs typeface="Times New Roman"/>
              </a:rPr>
              <a:t>		 </a:t>
            </a:r>
            <a:r>
              <a:rPr lang="en-GB" sz="2300" dirty="0" smtClean="0">
                <a:latin typeface="Times New Roman"/>
                <a:ea typeface="Calibri"/>
                <a:cs typeface="Times New Roman"/>
              </a:rPr>
              <a:t>= </a:t>
            </a:r>
            <a:r>
              <a:rPr lang="hu-HU" sz="23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300" dirty="0" smtClean="0">
                <a:latin typeface="Times New Roman"/>
                <a:ea typeface="Calibri"/>
                <a:cs typeface="Times New Roman"/>
              </a:rPr>
              <a:t>explicit </a:t>
            </a:r>
            <a:r>
              <a:rPr lang="en-GB" sz="2300" dirty="0">
                <a:latin typeface="Times New Roman"/>
                <a:ea typeface="Calibri"/>
                <a:cs typeface="Times New Roman"/>
              </a:rPr>
              <a:t>awe before the mystery of Being as a whole</a:t>
            </a:r>
            <a:endParaRPr lang="hu-HU" sz="2300" dirty="0">
              <a:ea typeface="Calibri"/>
              <a:cs typeface="Times New Roman"/>
            </a:endParaRPr>
          </a:p>
          <a:p>
            <a:pPr marL="1005840" indent="0">
              <a:lnSpc>
                <a:spcPct val="110000"/>
              </a:lnSpc>
              <a:spcAft>
                <a:spcPts val="0"/>
              </a:spcAft>
              <a:buNone/>
            </a:pPr>
            <a:r>
              <a:rPr lang="hu-HU" sz="2300" b="1" dirty="0" smtClean="0">
                <a:latin typeface="Times New Roman"/>
                <a:ea typeface="Calibri"/>
                <a:cs typeface="Times New Roman"/>
              </a:rPr>
              <a:t>	</a:t>
            </a:r>
            <a:r>
              <a:rPr lang="en-GB" sz="2300" b="1" dirty="0" smtClean="0">
                <a:latin typeface="Times New Roman"/>
                <a:ea typeface="Calibri"/>
                <a:cs typeface="Times New Roman"/>
              </a:rPr>
              <a:t>→ </a:t>
            </a:r>
            <a:r>
              <a:rPr lang="en-GB" sz="2300" dirty="0">
                <a:latin typeface="Times New Roman"/>
                <a:ea typeface="Calibri"/>
                <a:cs typeface="Times New Roman"/>
              </a:rPr>
              <a:t>problematic nature of action → acting politically</a:t>
            </a:r>
            <a:endParaRPr lang="hu-HU" sz="2300" dirty="0">
              <a:ea typeface="Calibri"/>
              <a:cs typeface="Times New Roman"/>
            </a:endParaRPr>
          </a:p>
          <a:p>
            <a:pPr marL="1005840" indent="0">
              <a:lnSpc>
                <a:spcPct val="110000"/>
              </a:lnSpc>
              <a:spcAft>
                <a:spcPts val="0"/>
              </a:spcAft>
              <a:buNone/>
            </a:pPr>
            <a:r>
              <a:rPr lang="hu-HU" sz="2300" dirty="0" smtClean="0">
                <a:latin typeface="Times New Roman"/>
                <a:ea typeface="Calibri"/>
                <a:cs typeface="Times New Roman"/>
              </a:rPr>
              <a:t>	</a:t>
            </a:r>
            <a:r>
              <a:rPr lang="en-GB" sz="2300" dirty="0" smtClean="0">
                <a:latin typeface="Times New Roman"/>
                <a:ea typeface="Calibri"/>
                <a:cs typeface="Times New Roman"/>
              </a:rPr>
              <a:t>→ </a:t>
            </a:r>
            <a:r>
              <a:rPr lang="en-GB" sz="2300" dirty="0">
                <a:latin typeface="Times New Roman"/>
                <a:ea typeface="Calibri"/>
                <a:cs typeface="Times New Roman"/>
              </a:rPr>
              <a:t>problematic nature of Being → philosophy</a:t>
            </a:r>
            <a:endParaRPr lang="hu-HU" sz="2300" dirty="0">
              <a:ea typeface="Calibri"/>
              <a:cs typeface="Times New Roman"/>
            </a:endParaRP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</a:pPr>
            <a:endParaRPr lang="hu-HU" sz="2300" dirty="0">
              <a:ea typeface="Calibri"/>
              <a:cs typeface="Times New Roman"/>
            </a:endParaRP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</a:pPr>
            <a:r>
              <a:rPr lang="en-GB" sz="2300" b="1" dirty="0">
                <a:latin typeface="Times New Roman"/>
                <a:ea typeface="Calibri"/>
                <a:cs typeface="Times New Roman"/>
              </a:rPr>
              <a:t>Metaphysics: </a:t>
            </a:r>
            <a:r>
              <a:rPr lang="hu-HU" sz="2300" b="1" dirty="0" smtClean="0">
                <a:latin typeface="Times New Roman"/>
                <a:ea typeface="Calibri"/>
                <a:cs typeface="Times New Roman"/>
              </a:rPr>
              <a:t>   </a:t>
            </a:r>
            <a:r>
              <a:rPr lang="en-GB" sz="2300" dirty="0" smtClean="0">
                <a:latin typeface="Times New Roman"/>
                <a:ea typeface="Calibri"/>
                <a:cs typeface="Times New Roman"/>
              </a:rPr>
              <a:t>new</a:t>
            </a:r>
            <a:r>
              <a:rPr lang="en-GB" sz="2300" dirty="0">
                <a:latin typeface="Times New Roman"/>
                <a:ea typeface="Calibri"/>
                <a:cs typeface="Times New Roman"/>
              </a:rPr>
              <a:t>, definitive bestowal of meaning (of Being) ‒ Plato, Democritus, Aristotle</a:t>
            </a:r>
            <a:endParaRPr lang="hu-HU" sz="2300" dirty="0">
              <a:ea typeface="Calibri"/>
              <a:cs typeface="Times New Roman"/>
            </a:endParaRP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  <a:tabLst>
                <a:tab pos="1476375" algn="l"/>
              </a:tabLst>
            </a:pPr>
            <a:r>
              <a:rPr lang="en-GB" sz="2300" dirty="0">
                <a:latin typeface="Times New Roman"/>
                <a:ea typeface="Calibri"/>
                <a:cs typeface="Times New Roman"/>
              </a:rPr>
              <a:t>                              → Plato: the </a:t>
            </a:r>
            <a:r>
              <a:rPr lang="en-GB" sz="2300" b="1" dirty="0">
                <a:latin typeface="Times New Roman"/>
                <a:ea typeface="Calibri"/>
                <a:cs typeface="Times New Roman"/>
              </a:rPr>
              <a:t>state</a:t>
            </a:r>
            <a:r>
              <a:rPr lang="en-GB" sz="2300" dirty="0">
                <a:latin typeface="Times New Roman"/>
                <a:ea typeface="Calibri"/>
                <a:cs typeface="Times New Roman"/>
              </a:rPr>
              <a:t> as "true" </a:t>
            </a:r>
            <a:r>
              <a:rPr lang="en-GB" sz="2300" dirty="0" smtClean="0">
                <a:latin typeface="Times New Roman"/>
                <a:ea typeface="Calibri"/>
                <a:cs typeface="Times New Roman"/>
              </a:rPr>
              <a:t>world</a:t>
            </a:r>
            <a:r>
              <a:rPr lang="hu-HU" sz="2300" dirty="0" smtClean="0">
                <a:latin typeface="Times New Roman"/>
                <a:ea typeface="Calibri"/>
                <a:cs typeface="Times New Roman"/>
              </a:rPr>
              <a:t>,</a:t>
            </a:r>
            <a:r>
              <a:rPr lang="en-GB" sz="23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300" dirty="0">
                <a:latin typeface="Times New Roman"/>
                <a:ea typeface="Calibri"/>
                <a:cs typeface="Times New Roman"/>
              </a:rPr>
              <a:t>separated from the </a:t>
            </a:r>
            <a:r>
              <a:rPr lang="en-GB" sz="2300" dirty="0" smtClean="0">
                <a:latin typeface="Times New Roman"/>
                <a:ea typeface="Calibri"/>
                <a:cs typeface="Times New Roman"/>
              </a:rPr>
              <a:t>rest</a:t>
            </a:r>
            <a:endParaRPr lang="hu-HU" sz="2300" dirty="0">
              <a:ea typeface="Calibri"/>
              <a:cs typeface="Times New Roman"/>
            </a:endParaRP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  <a:tabLst>
                <a:tab pos="1476375" algn="l"/>
              </a:tabLst>
            </a:pPr>
            <a:r>
              <a:rPr lang="en-GB" sz="2300" dirty="0">
                <a:latin typeface="Times New Roman"/>
                <a:ea typeface="Calibri"/>
                <a:cs typeface="Times New Roman"/>
              </a:rPr>
              <a:t> </a:t>
            </a:r>
            <a:endParaRPr lang="hu-HU" sz="2300" dirty="0">
              <a:ea typeface="Calibri"/>
              <a:cs typeface="Times New Roman"/>
            </a:endParaRP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  <a:tabLst>
                <a:tab pos="1476375" algn="l"/>
              </a:tabLst>
            </a:pPr>
            <a:r>
              <a:rPr lang="en-GB" sz="2300" b="1" dirty="0">
                <a:latin typeface="Times New Roman"/>
                <a:ea typeface="Calibri"/>
                <a:cs typeface="Times New Roman"/>
              </a:rPr>
              <a:t>Christianity:         </a:t>
            </a:r>
            <a:r>
              <a:rPr lang="en-GB" sz="2300" dirty="0" err="1">
                <a:latin typeface="Times New Roman"/>
                <a:ea typeface="Calibri"/>
                <a:cs typeface="Times New Roman"/>
              </a:rPr>
              <a:t>i</a:t>
            </a:r>
            <a:r>
              <a:rPr lang="en-GB" sz="2300" dirty="0">
                <a:latin typeface="Times New Roman"/>
                <a:ea typeface="Calibri"/>
                <a:cs typeface="Times New Roman"/>
              </a:rPr>
              <a:t>)</a:t>
            </a:r>
            <a:r>
              <a:rPr lang="en-GB" sz="23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300" dirty="0">
                <a:latin typeface="Times New Roman"/>
                <a:ea typeface="Calibri"/>
                <a:cs typeface="Times New Roman"/>
              </a:rPr>
              <a:t>metaphysics is misleading = scepticism </a:t>
            </a:r>
            <a:endParaRPr lang="hu-HU" sz="2300" dirty="0">
              <a:ea typeface="Calibri"/>
              <a:cs typeface="Times New Roman"/>
            </a:endParaRP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  <a:tabLst>
                <a:tab pos="1476375" algn="l"/>
              </a:tabLst>
            </a:pPr>
            <a:r>
              <a:rPr lang="en-GB" sz="2300" dirty="0">
                <a:latin typeface="Times New Roman"/>
                <a:ea typeface="Calibri"/>
                <a:cs typeface="Times New Roman"/>
              </a:rPr>
              <a:t>                              ii) deprived of the meaning of life in the </a:t>
            </a:r>
            <a:r>
              <a:rPr lang="en-GB" sz="2300" i="1" dirty="0">
                <a:latin typeface="Times New Roman"/>
                <a:ea typeface="Calibri"/>
                <a:cs typeface="Times New Roman"/>
              </a:rPr>
              <a:t>polis → </a:t>
            </a:r>
            <a:r>
              <a:rPr lang="en-GB" sz="2300" u="sng" dirty="0">
                <a:latin typeface="Times New Roman"/>
                <a:ea typeface="Calibri"/>
                <a:cs typeface="Times New Roman"/>
              </a:rPr>
              <a:t>turn inward</a:t>
            </a:r>
            <a:endParaRPr lang="hu-HU" sz="2300" u="sng" dirty="0">
              <a:ea typeface="Calibri"/>
              <a:cs typeface="Times New Roman"/>
            </a:endParaRP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  <a:tabLst>
                <a:tab pos="1476375" algn="l"/>
              </a:tabLst>
            </a:pPr>
            <a:r>
              <a:rPr lang="en-GB" sz="2300" dirty="0">
                <a:latin typeface="Times New Roman"/>
                <a:ea typeface="Calibri"/>
                <a:cs typeface="Times New Roman"/>
              </a:rPr>
              <a:t>                             → </a:t>
            </a:r>
            <a:r>
              <a:rPr lang="en-GB" sz="2300" u="sng" dirty="0">
                <a:latin typeface="Times New Roman"/>
                <a:ea typeface="Calibri"/>
                <a:cs typeface="Times New Roman"/>
              </a:rPr>
              <a:t>mistrust in the cosmos</a:t>
            </a:r>
            <a:endParaRPr lang="hu-HU" sz="2300" u="sng" dirty="0">
              <a:ea typeface="Calibri"/>
              <a:cs typeface="Times New Roman"/>
            </a:endParaRP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  <a:tabLst>
                <a:tab pos="1476375" algn="l"/>
              </a:tabLst>
            </a:pPr>
            <a:r>
              <a:rPr lang="en-GB" sz="2300" dirty="0" smtClean="0">
                <a:latin typeface="Times New Roman"/>
                <a:ea typeface="Calibri"/>
                <a:cs typeface="Times New Roman"/>
              </a:rPr>
              <a:t>                        </a:t>
            </a:r>
            <a:r>
              <a:rPr lang="hu-HU" sz="2300" dirty="0" smtClean="0">
                <a:latin typeface="Times New Roman"/>
                <a:ea typeface="Calibri"/>
                <a:cs typeface="Times New Roman"/>
              </a:rPr>
              <a:t>     </a:t>
            </a:r>
            <a:r>
              <a:rPr lang="en-GB" sz="2300" dirty="0" smtClean="0">
                <a:latin typeface="Times New Roman"/>
                <a:ea typeface="Calibri"/>
                <a:cs typeface="Times New Roman"/>
              </a:rPr>
              <a:t>→ </a:t>
            </a:r>
            <a:r>
              <a:rPr lang="en-GB" sz="2300" dirty="0">
                <a:latin typeface="Times New Roman"/>
                <a:ea typeface="Calibri"/>
                <a:cs typeface="Times New Roman"/>
              </a:rPr>
              <a:t>God dictates meaning ║  humans: incapable of generating meaning</a:t>
            </a:r>
            <a:endParaRPr lang="hu-HU" sz="2300" dirty="0">
              <a:ea typeface="Calibri"/>
              <a:cs typeface="Times New Roman"/>
            </a:endParaRP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</a:pPr>
            <a:r>
              <a:rPr lang="en-GB" sz="2100" dirty="0">
                <a:ea typeface="Calibri"/>
                <a:cs typeface="Times New Roman"/>
              </a:rPr>
              <a:t> 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010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Christian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of Modernity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hu-HU" b="1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b="1" dirty="0" smtClean="0">
                <a:latin typeface="Times New Roman"/>
                <a:ea typeface="Calibri"/>
                <a:cs typeface="Times New Roman"/>
              </a:rPr>
              <a:t>Christian </a:t>
            </a:r>
            <a:r>
              <a:rPr lang="en-GB" b="1" dirty="0">
                <a:latin typeface="Times New Roman"/>
                <a:ea typeface="Calibri"/>
                <a:cs typeface="Times New Roman"/>
              </a:rPr>
              <a:t>experience: </a:t>
            </a:r>
            <a:r>
              <a:rPr lang="hu-HU" b="1" dirty="0" smtClean="0">
                <a:latin typeface="Times New Roman"/>
                <a:ea typeface="Calibri"/>
                <a:cs typeface="Times New Roman"/>
              </a:rPr>
              <a:t>	</a:t>
            </a:r>
            <a:r>
              <a:rPr lang="en-GB" dirty="0" smtClean="0">
                <a:latin typeface="Times New Roman"/>
                <a:ea typeface="Calibri"/>
                <a:cs typeface="Times New Roman"/>
              </a:rPr>
              <a:t>new </a:t>
            </a:r>
            <a:r>
              <a:rPr lang="en-GB" dirty="0">
                <a:latin typeface="Times New Roman"/>
                <a:ea typeface="Calibri"/>
                <a:cs typeface="Times New Roman"/>
              </a:rPr>
              <a:t>community</a:t>
            </a:r>
            <a:r>
              <a:rPr lang="en-GB" sz="2800" dirty="0">
                <a:ea typeface="Calibri"/>
                <a:cs typeface="Times New Roman"/>
              </a:rPr>
              <a:t> </a:t>
            </a:r>
            <a:r>
              <a:rPr lang="hu-HU" sz="2800" dirty="0">
                <a:ea typeface="Calibri"/>
                <a:cs typeface="Times New Roman"/>
              </a:rPr>
              <a:t>(</a:t>
            </a:r>
            <a:r>
              <a:rPr lang="en-GB" dirty="0">
                <a:latin typeface="Times New Roman"/>
                <a:ea typeface="Calibri"/>
                <a:cs typeface="Times New Roman"/>
              </a:rPr>
              <a:t>of humans with God)</a:t>
            </a:r>
            <a:r>
              <a:rPr lang="en-GB" b="1" dirty="0">
                <a:latin typeface="Times New Roman"/>
                <a:ea typeface="Calibri"/>
                <a:cs typeface="Times New Roman"/>
              </a:rPr>
              <a:t> </a:t>
            </a:r>
            <a:endParaRPr lang="hu-HU" b="1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b="1" dirty="0">
                <a:latin typeface="Times New Roman"/>
                <a:ea typeface="Calibri"/>
                <a:cs typeface="Times New Roman"/>
              </a:rPr>
              <a:t>	</a:t>
            </a:r>
            <a:r>
              <a:rPr lang="hu-HU" b="1" dirty="0" smtClean="0">
                <a:latin typeface="Times New Roman"/>
                <a:ea typeface="Calibri"/>
                <a:cs typeface="Times New Roman"/>
              </a:rPr>
              <a:t>		</a:t>
            </a:r>
            <a:r>
              <a:rPr lang="en-GB" b="1" dirty="0" smtClean="0">
                <a:latin typeface="Times New Roman"/>
                <a:ea typeface="Calibri"/>
                <a:cs typeface="Times New Roman"/>
              </a:rPr>
              <a:t>‒ </a:t>
            </a:r>
            <a:r>
              <a:rPr lang="en-GB" dirty="0">
                <a:latin typeface="Times New Roman"/>
                <a:ea typeface="Calibri"/>
                <a:cs typeface="Times New Roman"/>
              </a:rPr>
              <a:t>humans are equal before Him</a:t>
            </a:r>
            <a:endParaRPr lang="hu-H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b="1" dirty="0">
                <a:latin typeface="Times New Roman"/>
                <a:ea typeface="Calibri"/>
                <a:cs typeface="Times New Roman"/>
              </a:rPr>
              <a:t> </a:t>
            </a:r>
            <a:endParaRPr lang="hu-H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b="1" dirty="0">
                <a:latin typeface="Times New Roman"/>
                <a:ea typeface="Calibri"/>
                <a:cs typeface="Times New Roman"/>
              </a:rPr>
              <a:t>Reason </a:t>
            </a:r>
            <a:r>
              <a:rPr lang="en-GB" dirty="0">
                <a:latin typeface="Times New Roman"/>
                <a:ea typeface="Calibri"/>
                <a:cs typeface="Times New Roman"/>
              </a:rPr>
              <a:t>gains firm foundation: it’s truth</a:t>
            </a:r>
            <a:r>
              <a:rPr lang="en-GB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dirty="0">
                <a:latin typeface="Times New Roman"/>
                <a:ea typeface="Calibri"/>
                <a:cs typeface="Times New Roman"/>
              </a:rPr>
              <a:t>is</a:t>
            </a:r>
            <a:r>
              <a:rPr lang="en-GB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dirty="0">
                <a:latin typeface="Times New Roman"/>
                <a:ea typeface="Calibri"/>
                <a:cs typeface="Times New Roman"/>
              </a:rPr>
              <a:t>guaranteed</a:t>
            </a:r>
            <a:r>
              <a:rPr lang="en-GB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dirty="0">
                <a:latin typeface="Times New Roman"/>
                <a:ea typeface="Calibri"/>
                <a:cs typeface="Times New Roman"/>
              </a:rPr>
              <a:t>by faith</a:t>
            </a:r>
            <a:endParaRPr lang="hu-H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hu-H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b="1" dirty="0">
                <a:latin typeface="Times New Roman"/>
                <a:ea typeface="Calibri"/>
                <a:cs typeface="Times New Roman"/>
              </a:rPr>
              <a:t>Secularized version of Christian ‘meaning of history’ </a:t>
            </a:r>
            <a:r>
              <a:rPr lang="en-GB" dirty="0">
                <a:latin typeface="Times New Roman"/>
                <a:ea typeface="Calibri"/>
                <a:cs typeface="Times New Roman"/>
              </a:rPr>
              <a:t>(fall &amp; salvation)</a:t>
            </a:r>
            <a:endParaRPr lang="hu-HU" sz="28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b="1" dirty="0" smtClean="0">
                <a:latin typeface="Times New Roman"/>
                <a:ea typeface="Calibri"/>
                <a:cs typeface="Times New Roman"/>
              </a:rPr>
              <a:t>	       </a:t>
            </a:r>
            <a:r>
              <a:rPr lang="en-GB" b="1" dirty="0" smtClean="0">
                <a:latin typeface="Times New Roman"/>
                <a:ea typeface="Calibri"/>
                <a:cs typeface="Times New Roman"/>
              </a:rPr>
              <a:t>→ </a:t>
            </a:r>
            <a:r>
              <a:rPr lang="en-GB" b="1" dirty="0">
                <a:latin typeface="Times New Roman"/>
                <a:ea typeface="Calibri"/>
                <a:cs typeface="Times New Roman"/>
              </a:rPr>
              <a:t>	</a:t>
            </a:r>
            <a:r>
              <a:rPr lang="en-GB" dirty="0">
                <a:latin typeface="Times New Roman"/>
                <a:ea typeface="Calibri"/>
                <a:cs typeface="Times New Roman"/>
              </a:rPr>
              <a:t>humanity steps into God's place</a:t>
            </a:r>
            <a:endParaRPr lang="hu-H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b="1" dirty="0">
                <a:latin typeface="Times New Roman"/>
                <a:ea typeface="Calibri"/>
                <a:cs typeface="Times New Roman"/>
              </a:rPr>
              <a:t> </a:t>
            </a:r>
            <a:endParaRPr lang="hu-H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b="1" dirty="0">
                <a:latin typeface="Times New Roman"/>
                <a:ea typeface="Calibri"/>
                <a:cs typeface="Times New Roman"/>
              </a:rPr>
              <a:t>→ Modern despair over meaning: </a:t>
            </a:r>
            <a:endParaRPr lang="hu-H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b="1" dirty="0">
                <a:latin typeface="Times New Roman"/>
                <a:ea typeface="Calibri"/>
                <a:cs typeface="Times New Roman"/>
              </a:rPr>
              <a:t>	→ </a:t>
            </a:r>
            <a:r>
              <a:rPr lang="en-GB" u="sng" dirty="0">
                <a:latin typeface="Times New Roman"/>
                <a:ea typeface="Calibri"/>
                <a:cs typeface="Times New Roman"/>
              </a:rPr>
              <a:t>history</a:t>
            </a:r>
            <a:r>
              <a:rPr lang="en-GB" dirty="0">
                <a:latin typeface="Times New Roman"/>
                <a:ea typeface="Calibri"/>
                <a:cs typeface="Times New Roman"/>
              </a:rPr>
              <a:t> as the source of meaning</a:t>
            </a:r>
            <a:endParaRPr lang="hu-HU" sz="28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 smtClean="0">
                <a:latin typeface="Times New Roman"/>
                <a:ea typeface="Calibri"/>
                <a:cs typeface="Times New Roman"/>
              </a:rPr>
              <a:t>	</a:t>
            </a:r>
            <a:r>
              <a:rPr lang="en-GB" dirty="0" smtClean="0">
                <a:latin typeface="Times New Roman"/>
                <a:ea typeface="Calibri"/>
                <a:cs typeface="Times New Roman"/>
              </a:rPr>
              <a:t>→ </a:t>
            </a:r>
            <a:r>
              <a:rPr lang="en-GB" dirty="0">
                <a:latin typeface="Times New Roman"/>
                <a:ea typeface="Calibri"/>
                <a:cs typeface="Times New Roman"/>
              </a:rPr>
              <a:t>relation to </a:t>
            </a:r>
            <a:r>
              <a:rPr lang="en-GB" u="sng" dirty="0">
                <a:latin typeface="Times New Roman"/>
                <a:ea typeface="Calibri"/>
                <a:cs typeface="Times New Roman"/>
              </a:rPr>
              <a:t>nature</a:t>
            </a:r>
            <a:r>
              <a:rPr lang="en-GB" dirty="0">
                <a:latin typeface="Times New Roman"/>
                <a:ea typeface="Calibri"/>
                <a:cs typeface="Times New Roman"/>
              </a:rPr>
              <a:t>: reservoir of objects to be cared for </a:t>
            </a:r>
            <a:endParaRPr lang="hu-HU" sz="2800" dirty="0">
              <a:ea typeface="Calibri"/>
              <a:cs typeface="Times New Roman"/>
            </a:endParaRPr>
          </a:p>
          <a:p>
            <a:pPr marL="89916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 smtClean="0">
                <a:latin typeface="Times New Roman"/>
                <a:ea typeface="Calibri"/>
                <a:cs typeface="Times New Roman"/>
              </a:rPr>
              <a:t>		</a:t>
            </a:r>
            <a:r>
              <a:rPr lang="en-GB" dirty="0" smtClean="0">
                <a:latin typeface="Times New Roman"/>
                <a:ea typeface="Calibri"/>
                <a:cs typeface="Times New Roman"/>
              </a:rPr>
              <a:t>→ </a:t>
            </a:r>
            <a:r>
              <a:rPr lang="en-GB" dirty="0">
                <a:latin typeface="Times New Roman"/>
                <a:ea typeface="Calibri"/>
                <a:cs typeface="Times New Roman"/>
              </a:rPr>
              <a:t>leads to exploitation of nature</a:t>
            </a:r>
            <a:endParaRPr lang="hu-HU" sz="2800" dirty="0">
              <a:ea typeface="Calibri"/>
              <a:cs typeface="Times New Roman"/>
            </a:endParaRPr>
          </a:p>
          <a:p>
            <a:pPr marL="89916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 smtClean="0">
                <a:latin typeface="Times New Roman"/>
                <a:ea typeface="Calibri"/>
                <a:cs typeface="Times New Roman"/>
              </a:rPr>
              <a:t>		</a:t>
            </a:r>
            <a:r>
              <a:rPr lang="en-GB" dirty="0" smtClean="0">
                <a:latin typeface="Times New Roman"/>
                <a:ea typeface="Calibri"/>
                <a:cs typeface="Times New Roman"/>
              </a:rPr>
              <a:t>→ </a:t>
            </a:r>
            <a:r>
              <a:rPr lang="en-GB" dirty="0">
                <a:latin typeface="Times New Roman"/>
                <a:ea typeface="Calibri"/>
                <a:cs typeface="Times New Roman"/>
              </a:rPr>
              <a:t>object of judgment, abstract reflection, calculation </a:t>
            </a:r>
            <a:endParaRPr lang="hu-H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		  of </a:t>
            </a:r>
            <a:r>
              <a:rPr lang="en-US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mathematical natural science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2000" dirty="0">
                <a:ea typeface="Calibri"/>
                <a:cs typeface="Times New Roman"/>
              </a:rPr>
              <a:t> </a:t>
            </a:r>
            <a:endParaRPr lang="hu-HU" sz="20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06982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132</Words>
  <Application>Microsoft Office PowerPoint</Application>
  <PresentationFormat>Diavetítés a képernyőre (4:3 oldalarány)</PresentationFormat>
  <Paragraphs>103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The concept of meaning - 1 </vt:lpstr>
      <vt:lpstr>The concept of meaning - 2</vt:lpstr>
      <vt:lpstr>Source of meaning</vt:lpstr>
      <vt:lpstr>Nietzsche on meaning (truth) &amp; life </vt:lpstr>
      <vt:lpstr>Life &amp; meaning</vt:lpstr>
      <vt:lpstr>History, Philosophy, Christianity</vt:lpstr>
      <vt:lpstr>The Christian Background of Modernity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concept of meaning - 1 </dc:title>
  <dc:creator>Miklos</dc:creator>
  <cp:lastModifiedBy>Miklos</cp:lastModifiedBy>
  <cp:revision>19</cp:revision>
  <dcterms:created xsi:type="dcterms:W3CDTF">2020-04-16T08:47:00Z</dcterms:created>
  <dcterms:modified xsi:type="dcterms:W3CDTF">2020-05-06T14:33:29Z</dcterms:modified>
</cp:coreProperties>
</file>