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0" r:id="rId4"/>
    <p:sldMasterId id="2147483690" r:id="rId5"/>
  </p:sldMasterIdLst>
  <p:notesMasterIdLst>
    <p:notesMasterId r:id="rId1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19CDE-D865-4803-8B59-1A506CC25612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8EC24-7C05-4C3E-B6DC-E6E7B5ED624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955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  <a:p>
            <a:endParaRPr lang="hu-HU" altLang="hu-HU" smtClean="0"/>
          </a:p>
        </p:txBody>
      </p:sp>
      <p:sp>
        <p:nvSpPr>
          <p:cNvPr id="18436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BC0C3B-B1CC-48AE-9139-9D7829BEEFAB}" type="slidenum">
              <a:rPr lang="hu-HU" altLang="hu-HU">
                <a:solidFill>
                  <a:prstClr val="black"/>
                </a:solidFill>
                <a:latin typeface="Calibri" pitchFamily="34" charset="0"/>
              </a:rPr>
              <a:pPr/>
              <a:t>2</a:t>
            </a:fld>
            <a:endParaRPr lang="hu-HU" altLang="hu-HU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46663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64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9496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36B0-DB1B-4335-86A4-1D5F5515C4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DA18-81C9-412D-81A3-76CFC484767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6115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491A-D972-41DF-ACA3-608E341DF51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5AB3-C7EE-47BA-A7E9-58453DB89E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10850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563D-5D9B-4B9A-B9ED-21FAD04E56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CB74-84F5-4856-B568-298D0D2593D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6499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D0A1-C37C-488C-A1EC-0B99D203A01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9D17-00C8-4FBA-ADA5-4C27C495DB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3238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E279-BD30-44A2-9733-2B790CDE420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EF75-CBB4-44FC-ADF4-BA0D1D72794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00395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391099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5DC5-34D0-4F35-88F9-68DFAB3D598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FF14-94EB-46C8-8464-0E065EF8415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934741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E97E-723E-48D9-B40F-BF3B647BB5B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97F3-8307-4BE2-AB51-FD0A5F85F43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8792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596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16641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36B0-DB1B-4335-86A4-1D5F5515C4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DA18-81C9-412D-81A3-76CFC484767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636237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491A-D972-41DF-ACA3-608E341DF51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5AB3-C7EE-47BA-A7E9-58453DB89E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447243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563D-5D9B-4B9A-B9ED-21FAD04E56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CB74-84F5-4856-B568-298D0D2593D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5077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D0A1-C37C-488C-A1EC-0B99D203A01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9D17-00C8-4FBA-ADA5-4C27C495DB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662546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E279-BD30-44A2-9733-2B790CDE420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EF75-CBB4-44FC-ADF4-BA0D1D72794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65157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1703556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5DC5-34D0-4F35-88F9-68DFAB3D598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FF14-94EB-46C8-8464-0E065EF8415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31380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E97E-723E-48D9-B40F-BF3B647BB5B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97F3-8307-4BE2-AB51-FD0A5F85F43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25618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68378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43312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36B0-DB1B-4335-86A4-1D5F5515C4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DA18-81C9-412D-81A3-76CFC484767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2358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491A-D972-41DF-ACA3-608E341DF51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5AB3-C7EE-47BA-A7E9-58453DB89E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43381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563D-5D9B-4B9A-B9ED-21FAD04E56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CB74-84F5-4856-B568-298D0D2593D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36456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D0A1-C37C-488C-A1EC-0B99D203A01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9D17-00C8-4FBA-ADA5-4C27C495DB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1548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E279-BD30-44A2-9733-2B790CDE420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EF75-CBB4-44FC-ADF4-BA0D1D72794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990132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2306737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5DC5-34D0-4F35-88F9-68DFAB3D598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FF14-94EB-46C8-8464-0E065EF8415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98346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E97E-723E-48D9-B40F-BF3B647BB5B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97F3-8307-4BE2-AB51-FD0A5F85F43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09767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6066369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36B0-DB1B-4335-86A4-1D5F5515C42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DA18-81C9-412D-81A3-76CFC484767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0788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62795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/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2491A-D972-41DF-ACA3-608E341DF51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5AB3-C7EE-47BA-A7E9-58453DB89E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765106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/>
            </a:extLst>
          </p:cNvPr>
          <p:cNvSpPr txBox="1">
            <a:spLocks/>
          </p:cNvSpPr>
          <p:nvPr userDrawn="1"/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>
                <a:solidFill>
                  <a:prstClr val="white"/>
                </a:solidFill>
              </a:rPr>
              <a:t>Mintacím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563D-5D9B-4B9A-B9ED-21FAD04E569B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BCB74-84F5-4856-B568-298D0D2593D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142791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D0A1-C37C-488C-A1EC-0B99D203A019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69D17-00C8-4FBA-ADA5-4C27C495DB2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77792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AE279-BD30-44A2-9733-2B790CDE420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7EF75-CBB4-44FC-ADF4-BA0D1D72794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118112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35477324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E5DC5-34D0-4F35-88F9-68DFAB3D598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FF14-94EB-46C8-8464-0E065EF8415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993231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E97E-723E-48D9-B40F-BF3B647BB5B3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597F3-8307-4BE2-AB51-FD0A5F85F43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102739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33879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22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398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846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920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948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A655-AB80-484F-8496-AC8C7830D8E5}" type="datetimeFigureOut">
              <a:rPr lang="hu-HU" smtClean="0"/>
              <a:t>2020. 05. 18.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8DAE2-9B27-40F6-9855-32F437E7B6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01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6C80A278-0C8E-4883-9903-FED2262A9E4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1918050-4651-4D40-97F8-238AD307CB7B}" type="slidenum">
              <a:rPr lang="hu-HU" altLang="hu-HU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1249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6C80A278-0C8E-4883-9903-FED2262A9E4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1918050-4651-4D40-97F8-238AD307CB7B}" type="slidenum">
              <a:rPr lang="hu-HU" altLang="hu-HU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198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6C80A278-0C8E-4883-9903-FED2262A9E4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1918050-4651-4D40-97F8-238AD307CB7B}" type="slidenum">
              <a:rPr lang="hu-HU" altLang="hu-HU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7589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675" y="44450"/>
            <a:ext cx="4411663" cy="86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fld id="{6C80A278-0C8E-4883-9903-FED2262A9E4C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 defTabSz="457200">
                <a:defRPr/>
              </a:pPr>
              <a:t>2020. 05. 18.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457200"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C1918050-4651-4D40-97F8-238AD307CB7B}" type="slidenum">
              <a:rPr lang="hu-HU" altLang="hu-HU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8590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 cap="all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Patočka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Culture of 	   Care for the Soul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599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736012" cy="865188"/>
          </a:xfrm>
        </p:spPr>
        <p:txBody>
          <a:bodyPr/>
          <a:lstStyle/>
          <a:p>
            <a:pPr>
              <a:defRPr/>
            </a:pPr>
            <a:r>
              <a:rPr lang="hu-H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err="1" smtClean="0">
                <a:latin typeface="Times New Roman" pitchFamily="18" charset="0"/>
                <a:cs typeface="Times New Roman" pitchFamily="18" charset="0"/>
              </a:rPr>
              <a:t>Dimensions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PRE-HISTORIC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life</a:t>
            </a:r>
            <a:endParaRPr lang="hu-H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Szöveg helye 2"/>
          <p:cNvSpPr>
            <a:spLocks noGrp="1"/>
          </p:cNvSpPr>
          <p:nvPr>
            <p:ph type="body" sz="quarter" idx="10"/>
          </p:nvPr>
        </p:nvSpPr>
        <p:spPr>
          <a:xfrm>
            <a:off x="179388" y="1412875"/>
            <a:ext cx="8964612" cy="5256213"/>
          </a:xfrm>
        </p:spPr>
        <p:txBody>
          <a:bodyPr/>
          <a:lstStyle/>
          <a:p>
            <a:endParaRPr lang="hu-HU" altLang="hu-HU" sz="2000" cap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852264"/>
            <a:ext cx="9159815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14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14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2000" b="1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profane (or everyday)   			&amp;     		sacred  (or demonic/orgiastic)                                       </a:t>
            </a:r>
            <a:endParaRPr lang="hu-H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ordinary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							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exceptional -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negates the profane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world of 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daily striving 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disrupts the cycle of the everyday</a:t>
            </a:r>
            <a:endParaRPr lang="hu-HU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for the procurement for life’s needs		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engagement with the 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world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‒ an escape from [the worldly] 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„self”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saturated with the worldly  				‒ escape from our very self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life itself in its existential 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density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(opacity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stupidity)	‒ stands apart from that density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</a:t>
            </a:r>
            <a:r>
              <a:rPr lang="en-US" u="sng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completeness/permanency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of meaning 	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escapes the </a:t>
            </a:r>
            <a:r>
              <a:rPr lang="en-US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profane’s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closure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8" indent="449263">
              <a:defRPr/>
            </a:pPr>
            <a:r>
              <a:rPr lang="hu-H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fundamental break with the everyday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indent="449263">
              <a:defRPr/>
            </a:pPr>
            <a:r>
              <a:rPr lang="hu-H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radically other than understanding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8" indent="449263">
              <a:defRPr/>
            </a:pPr>
            <a:r>
              <a:rPr lang="hu-HU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cannot be annihilated, only mastered</a:t>
            </a:r>
            <a:endParaRPr lang="hu-H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2"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hu-HU" sz="20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2" indent="449263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drama between self &amp; a force of non-self, a force within us but against us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67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196752"/>
          </a:xfrm>
        </p:spPr>
        <p:txBody>
          <a:bodyPr/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Life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endParaRPr lang="hu-HU" sz="2000" b="1" cap="none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2000" b="1" cap="none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inauthenticity                       </a:t>
            </a:r>
            <a:r>
              <a:rPr lang="en-US" sz="2000" b="1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&amp;                     	authenticity              </a:t>
            </a:r>
            <a:endParaRPr lang="hu-HU" sz="20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b="1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hu-HU" sz="1800" b="1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flight from responsibility								‒ responsible life in truth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historical existence’s tendency to obscure itself to itself		‒ possibility of the self-clarity </a:t>
            </a:r>
            <a:r>
              <a:rPr lang="hu-HU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	</a:t>
            </a: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an embrace of history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to understand ourselves in terms of the world </a:t>
            </a:r>
            <a:r>
              <a:rPr lang="hu-HU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‒ not in terms of the world 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hu-HU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		    </a:t>
            </a: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or received meaning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assuming some ‘role’							‒ turning to ourselves (not roles) 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hu-HU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</a:t>
            </a: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inwardness of one’s resoluteness towards death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„anybody” 						‒ fundamental encounter with oneself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‒ covering over of historical existence                  		‒ to grasp the inner source of historicity      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  <a:tabLst>
                <a:tab pos="2811463" algn="l"/>
              </a:tabLst>
              <a:defRPr/>
            </a:pPr>
            <a:r>
              <a:rPr lang="en-US" sz="18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</a:t>
            </a:r>
            <a:endParaRPr 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0" lvl="8" indent="0">
              <a:spcBef>
                <a:spcPts val="0"/>
              </a:spcBef>
              <a:buNone/>
              <a:tabLst>
                <a:tab pos="2811463" algn="l"/>
              </a:tabLst>
              <a:defRPr/>
            </a:pPr>
            <a:r>
              <a:rPr lang="hu-HU" sz="1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fundamental break with the everyday</a:t>
            </a:r>
            <a:endParaRPr 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0" lvl="8" indent="0">
              <a:spcBef>
                <a:spcPts val="0"/>
              </a:spcBef>
              <a:buNone/>
              <a:tabLst>
                <a:tab pos="2811463" algn="l"/>
              </a:tabLst>
              <a:defRPr/>
            </a:pPr>
            <a:r>
              <a:rPr lang="hu-HU" sz="1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           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matter of understanding</a:t>
            </a:r>
            <a:endParaRPr lang="hu-HU" sz="18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0" lvl="8" indent="0">
              <a:spcBef>
                <a:spcPts val="0"/>
              </a:spcBef>
              <a:buNone/>
              <a:tabLst>
                <a:tab pos="2811463" algn="l"/>
              </a:tabLst>
              <a:defRPr/>
            </a:pPr>
            <a:endParaRPr lang="hu-HU" sz="18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657600" lvl="8" indent="0">
              <a:spcBef>
                <a:spcPts val="0"/>
              </a:spcBef>
              <a:buNone/>
              <a:tabLst>
                <a:tab pos="2811463" algn="l"/>
              </a:tabLst>
              <a:defRPr/>
            </a:pP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drama between ’lost/fallen self’ &amp; self</a:t>
            </a:r>
            <a:endParaRPr lang="hu-H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841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Heidegger versus </a:t>
            </a:r>
            <a:r>
              <a:rPr lang="hu-H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Patocka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179512" y="1340768"/>
            <a:ext cx="8659688" cy="5517232"/>
          </a:xfrm>
        </p:spPr>
        <p:txBody>
          <a:bodyPr/>
          <a:lstStyle/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endParaRPr lang="hu-HU" altLang="hu-HU" sz="2000" cap="none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 err="1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Heideggerian</a:t>
            </a:r>
            <a:r>
              <a:rPr lang="en-US" altLang="hu-HU" sz="2000" cap="none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concept of </a:t>
            </a:r>
            <a:r>
              <a:rPr lang="en-US" altLang="hu-HU" sz="2000" b="1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authenticity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↔ </a:t>
            </a:r>
            <a:r>
              <a:rPr lang="en-US" altLang="hu-HU" sz="2000" cap="none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Patočka’s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concept of </a:t>
            </a:r>
            <a:r>
              <a:rPr lang="en-US" altLang="hu-HU" sz="2000" b="1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responsibility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             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problematic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traditions: obfuscate      				</a:t>
            </a:r>
            <a:r>
              <a:rPr lang="hu-HU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</a:t>
            </a: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philosophy &amp; religion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historical moment             			</a:t>
            </a:r>
            <a:r>
              <a:rPr lang="hu-HU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</a:t>
            </a: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not a singular event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                                 				</a:t>
            </a:r>
            <a:r>
              <a:rPr lang="hu-HU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</a:t>
            </a: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a task (</a:t>
            </a:r>
            <a:r>
              <a:rPr lang="en-US" altLang="hu-HU" sz="1800" u="sng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idea of Europe)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						</a:t>
            </a: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relation to ‘Being’      disciplined self-relation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choice of self = double refusal: it must pull itself away 	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</a:t>
            </a:r>
            <a:r>
              <a:rPr lang="en-US" altLang="hu-HU" sz="1800" cap="none" dirty="0" err="1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</a:t>
            </a: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) from the worldly (as an escape from knowledge of oneself as task)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ii) from the demonic annihilation of the world (the leap into darkness as escape) </a:t>
            </a:r>
            <a:endParaRPr lang="hu-HU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endParaRPr lang="hu-HU" altLang="hu-HU" sz="1800" i="1" cap="none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1800" i="1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Σ: care of the soul enters a field already in turmoil, </a:t>
            </a:r>
            <a:endParaRPr lang="hu-HU" altLang="hu-HU" sz="1800" i="1" cap="none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1800" i="1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</a:t>
            </a:r>
            <a:r>
              <a:rPr lang="en-US" altLang="hu-HU" sz="1800" i="1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set into motion by the exceptionalism of the demonic </a:t>
            </a:r>
            <a:endParaRPr lang="hu-HU" altLang="hu-HU" sz="1800" i="1" cap="none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marL="0" lvl="0" indent="0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1800" i="1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</a:t>
            </a:r>
            <a:r>
              <a:rPr lang="en-US" altLang="hu-HU" sz="1800" i="1" cap="none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(putting responsibility into question)</a:t>
            </a:r>
            <a:endParaRPr lang="en-US" altLang="hu-HU" sz="1800" cap="none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9123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1268760"/>
          </a:xfrm>
        </p:spPr>
        <p:txBody>
          <a:bodyPr/>
          <a:lstStyle/>
          <a:p>
            <a:r>
              <a:rPr lang="hu-HU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sacred &amp; the responsible ― </a:t>
            </a:r>
            <a:r>
              <a:rPr lang="hu-H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u-HU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two versions of the abysmal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0"/>
          </p:nvPr>
        </p:nvSpPr>
        <p:spPr>
          <a:xfrm>
            <a:off x="107504" y="1124744"/>
            <a:ext cx="8731696" cy="5616624"/>
          </a:xfrm>
        </p:spPr>
        <p:txBody>
          <a:bodyPr/>
          <a:lstStyle/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endParaRPr lang="hu-HU" altLang="hu-HU" sz="2000" cap="none" dirty="0" smtClean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sacred &amp; the responsible ― both hold the everyday in contempt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        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&amp; admire what stands apart 	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hu-HU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     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out “into the </a:t>
            </a:r>
            <a:r>
              <a:rPr lang="en-US" altLang="hu-HU" sz="2000" b="1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abyss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↕</a:t>
            </a:r>
            <a:endParaRPr lang="hu-HU" altLang="hu-HU" sz="8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endParaRPr lang="hu-HU" altLang="hu-HU" sz="800" b="1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b="1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difference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between the sacred/demonic &amp; the responsible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responsibility 		should meet the challenge of the demonic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			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(its giving up the world)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	  should bring this force of non-self under the power of responsibility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		       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not by annihilating, but by mastering it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</a:t>
            </a:r>
            <a:r>
              <a:rPr lang="hu-HU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	       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defeated but not extinguished irresponsibility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→ even as incorporated, the demonic functions in a state </a:t>
            </a:r>
            <a:endParaRPr lang="hu-HU" altLang="hu-HU" sz="2000" cap="none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defTabSz="457200">
              <a:spcBef>
                <a:spcPct val="0"/>
              </a:spcBef>
              <a:spcAft>
                <a:spcPct val="0"/>
              </a:spcAft>
            </a:pPr>
            <a:r>
              <a:rPr lang="hu-HU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en-US" altLang="hu-HU" sz="2000" cap="none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 tension with responsibility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4684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39125" cy="9366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	</a:t>
            </a:r>
            <a:r>
              <a:rPr lang="en-US" sz="3100" dirty="0" smtClean="0"/>
              <a:t>The essence of religion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11267" name="Tartalom helye 2"/>
          <p:cNvSpPr>
            <a:spLocks noGrp="1"/>
          </p:cNvSpPr>
          <p:nvPr>
            <p:ph idx="1"/>
          </p:nvPr>
        </p:nvSpPr>
        <p:spPr>
          <a:xfrm>
            <a:off x="457200" y="1268413"/>
            <a:ext cx="8507413" cy="288925"/>
          </a:xfrm>
        </p:spPr>
        <p:txBody>
          <a:bodyPr/>
          <a:lstStyle/>
          <a:p>
            <a:pPr>
              <a:buFont typeface="Arial" charset="0"/>
              <a:buNone/>
            </a:pPr>
            <a:endParaRPr lang="hu-HU" altLang="hu-HU" smtClean="0">
              <a:latin typeface="Arial" charset="0"/>
              <a:cs typeface="Arial" charset="0"/>
            </a:endParaRPr>
          </a:p>
        </p:txBody>
      </p:sp>
      <p:sp>
        <p:nvSpPr>
          <p:cNvPr id="11268" name="Rectangle 1"/>
          <p:cNvSpPr>
            <a:spLocks noChangeArrowheads="1"/>
          </p:cNvSpPr>
          <p:nvPr/>
        </p:nvSpPr>
        <p:spPr bwMode="auto">
          <a:xfrm>
            <a:off x="0" y="2319338"/>
            <a:ext cx="9144000" cy="375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49263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20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religion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↔  not orientation to the sacred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		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→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rather, the primordial attempt to bring together 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                                              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the demonic with the responsible 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 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→  the </a:t>
            </a:r>
            <a:r>
              <a:rPr lang="en-US" altLang="hu-HU" sz="18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unthought</a:t>
            </a:r>
            <a:r>
              <a:rPr lang="en-US" altLang="hu-HU" sz="18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essence of Christianity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20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responsibility / care for the soul</a:t>
            </a:r>
            <a:endParaRPr lang="hu-HU" altLang="hu-HU" sz="20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― depends on grasping the significance of the demonic (as enormous release from bondage, 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        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						      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from the identification with life)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= to see the demonic through the prism of the care for the soul 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       </a:t>
            </a:r>
            <a:endParaRPr lang="hu-HU" altLang="hu-HU" sz="1800">
              <a:solidFill>
                <a:prstClr val="black"/>
              </a:solidFill>
            </a:endParaRPr>
          </a:p>
          <a:p>
            <a:pPr algn="just"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—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for the demonic is a problem (not for the everyday, but) in the rise of a subject </a:t>
            </a:r>
            <a:endParaRPr lang="en-US" altLang="hu-HU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232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239125" cy="12239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hu-H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Idea of the subject in Platonism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endParaRPr lang="hu-HU" altLang="hu-HU" smtClean="0">
              <a:latin typeface="Arial" charset="0"/>
              <a:cs typeface="Arial" charset="0"/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250825" y="-4448175"/>
            <a:ext cx="8642350" cy="1043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soul: relation to the Good (what life as such most is)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concern of the soul: to orient itself towards this transcendent identity 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→ defining the proper foundation of a life in truth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= the soul has the resources for making a positive choice for an existence as a whole, a One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	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Authenticity here = a fusion with that stability or inward light 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	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vision of the Good brings the subject to itself/to self-responsibility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	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knowledge subjugates the demonic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 dirty="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				</a:t>
            </a:r>
            <a:r>
              <a:rPr lang="en-US" altLang="hu-HU" sz="1800" dirty="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the demonic is incorporated as a kind of erotic mystery of the light</a:t>
            </a:r>
            <a:endParaRPr lang="en-US" altLang="hu-HU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11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675" y="44450"/>
            <a:ext cx="8696325" cy="1555750"/>
          </a:xfrm>
        </p:spPr>
        <p:txBody>
          <a:bodyPr/>
          <a:lstStyle/>
          <a:p>
            <a:pPr>
              <a:defRPr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Idea of the subject in Christianity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13315" name="Tartalom helye 2"/>
          <p:cNvSpPr>
            <a:spLocks noGrp="1"/>
          </p:cNvSpPr>
          <p:nvPr>
            <p:ph idx="1"/>
          </p:nvPr>
        </p:nvSpPr>
        <p:spPr>
          <a:xfrm>
            <a:off x="457200" y="6858000"/>
            <a:ext cx="8229600" cy="242888"/>
          </a:xfrm>
        </p:spPr>
        <p:txBody>
          <a:bodyPr/>
          <a:lstStyle/>
          <a:p>
            <a:endParaRPr lang="hu-HU" altLang="hu-HU" smtClean="0">
              <a:latin typeface="Arial" charset="0"/>
              <a:cs typeface="Arial" charset="0"/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0" y="1341438"/>
            <a:ext cx="9144000" cy="526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Platonic stability of choice is complicated by an historical-existential instability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relation to a Love/a Person that is abyssal (both self-giving &amp; self-receding)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	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this relation is defined by an abyss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(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not by insight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)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→ knowledge/insight no longer determine the soul</a:t>
            </a:r>
            <a:r>
              <a:rPr lang="en-US" altLang="hu-HU" sz="18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’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s self-responsibility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soul is founded on its relation to its own destiny → existence is historical 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         </a:t>
            </a:r>
            <a:r>
              <a:rPr lang="en-US" altLang="hu-HU" sz="180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„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soul is nothing present </a:t>
            </a:r>
            <a:r>
              <a:rPr lang="en-US" altLang="hu-HU" sz="1800" i="1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in advance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, but only </a:t>
            </a:r>
            <a:r>
              <a:rPr lang="en-US" altLang="hu-HU" sz="1800" i="1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in the end</a:t>
            </a:r>
            <a:r>
              <a:rPr lang="en-US" altLang="hu-HU" sz="1800" i="1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= an abyssal deepening of the care of the soul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it problematizes responsibility, especially the escape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  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both the everyday &amp; demonic are illuminated by an abyss (</a:t>
            </a:r>
            <a:r>
              <a:rPr lang="hu-HU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what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they both conceal)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‒ inauthenticity becomes a concealing of the abyss of historical existence</a:t>
            </a: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‒ the demonic flees the </a:t>
            </a:r>
            <a:r>
              <a:rPr lang="en-US" altLang="hu-HU" sz="1800" i="1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boredom </a:t>
            </a: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of everyday, into the abyss at its origin </a:t>
            </a:r>
            <a:endParaRPr lang="hu-HU" altLang="hu-HU" sz="1800">
              <a:solidFill>
                <a:prstClr val="black"/>
              </a:solidFill>
              <a:latin typeface="Times New Roman" pitchFamily="18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hu-HU" sz="1800">
                <a:solidFill>
                  <a:prstClr val="black"/>
                </a:solidFill>
                <a:latin typeface="Times New Roman" pitchFamily="18" charset="0"/>
                <a:cs typeface="Calibri" pitchFamily="34" charset="0"/>
              </a:rPr>
              <a:t>in historical consciousness, this abyss (nothingness of life) is the true resource of responsibility</a:t>
            </a:r>
            <a:endParaRPr lang="en-US" altLang="hu-HU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1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140</Words>
  <Application>Microsoft Office PowerPoint</Application>
  <PresentationFormat>Diavetítés a képernyőre (4:3 oldalarány)</PresentationFormat>
  <Paragraphs>156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5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Office-téma</vt:lpstr>
      <vt:lpstr>1_Office-téma</vt:lpstr>
      <vt:lpstr>2_Office-téma</vt:lpstr>
      <vt:lpstr>3_Office-téma</vt:lpstr>
      <vt:lpstr>4_Office-téma</vt:lpstr>
      <vt:lpstr>Patočka on the Culture of     Care for the Soul</vt:lpstr>
      <vt:lpstr> The two Dimensions of PRE-HISTORIC life</vt:lpstr>
      <vt:lpstr> The Two Dimensions of Historic Life</vt:lpstr>
      <vt:lpstr>            Heidegger versus Patocka</vt:lpstr>
      <vt:lpstr>                  the sacred &amp; the responsible ―           two versions of the abysmal</vt:lpstr>
      <vt:lpstr>   The essence of religion </vt:lpstr>
      <vt:lpstr>   Idea of the subject in Platonism  </vt:lpstr>
      <vt:lpstr> Idea of the subject in Christianity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Patočka on the Culture of     Care for the Soul</dc:title>
  <dc:creator>Miklos</dc:creator>
  <cp:lastModifiedBy>Miklos</cp:lastModifiedBy>
  <cp:revision>2</cp:revision>
  <dcterms:created xsi:type="dcterms:W3CDTF">2020-05-18T07:40:00Z</dcterms:created>
  <dcterms:modified xsi:type="dcterms:W3CDTF">2020-05-18T07:48:35Z</dcterms:modified>
</cp:coreProperties>
</file>