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7.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8.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 id="2147483680" r:id="rId4"/>
    <p:sldMasterId id="2147483690" r:id="rId5"/>
    <p:sldMasterId id="2147483700" r:id="rId6"/>
    <p:sldMasterId id="2147483710" r:id="rId7"/>
    <p:sldMasterId id="2147483720" r:id="rId8"/>
    <p:sldMasterId id="2147483730" r:id="rId9"/>
  </p:sldMasterIdLst>
  <p:sldIdLst>
    <p:sldId id="256" r:id="rId10"/>
    <p:sldId id="257" r:id="rId11"/>
    <p:sldId id="258" r:id="rId12"/>
    <p:sldId id="259" r:id="rId13"/>
    <p:sldId id="260" r:id="rId14"/>
    <p:sldId id="261" r:id="rId15"/>
    <p:sldId id="262" r:id="rId16"/>
    <p:sldId id="263" r:id="rId17"/>
    <p:sldId id="264" r:id="rId18"/>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D831CB93-E314-48ED-95A6-922782D68641}" type="datetimeFigureOut">
              <a:rPr lang="hu-HU" smtClean="0"/>
              <a:t>2020. 05. 18.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417324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D831CB93-E314-48ED-95A6-922782D68641}" type="datetimeFigureOut">
              <a:rPr lang="hu-HU" smtClean="0"/>
              <a:t>2020. 05. 18.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12882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D831CB93-E314-48ED-95A6-922782D68641}" type="datetimeFigureOut">
              <a:rPr lang="hu-HU" smtClean="0"/>
              <a:t>2020. 05. 18.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1155396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25604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2875603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2354724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1113895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92799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3125858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1092614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291796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D831CB93-E314-48ED-95A6-922782D68641}" type="datetimeFigureOut">
              <a:rPr lang="hu-HU" smtClean="0"/>
              <a:t>2020. 05. 18.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2860166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917437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1332728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19608789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13330309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527579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3584299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22691135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4018816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37204613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31786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D831CB93-E314-48ED-95A6-922782D68641}" type="datetimeFigureOut">
              <a:rPr lang="hu-HU" smtClean="0"/>
              <a:t>2020. 05. 18.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10219181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3230755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1623599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1587692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16859119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261740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32420458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3916859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3485914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14337509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382139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D831CB93-E314-48ED-95A6-922782D68641}" type="datetimeFigureOut">
              <a:rPr lang="hu-HU" smtClean="0"/>
              <a:t>2020. 05. 18.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41320430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8272607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10933355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13916715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10357178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1281791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2270799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33060713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21377334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1779007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2607944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D831CB93-E314-48ED-95A6-922782D68641}" type="datetimeFigureOut">
              <a:rPr lang="hu-HU" smtClean="0"/>
              <a:t>2020. 05. 18.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26455655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4142655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246060102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41923776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4081941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33372930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9451348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6155162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25494806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36056134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237510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D831CB93-E314-48ED-95A6-922782D68641}" type="datetimeFigureOut">
              <a:rPr lang="hu-HU" smtClean="0"/>
              <a:t>2020. 05. 18.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41589747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1029429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41807994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3104666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15790090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10868839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2852430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9226626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40196752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135102936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88851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D831CB93-E314-48ED-95A6-922782D68641}" type="datetimeFigureOut">
              <a:rPr lang="hu-HU" smtClean="0"/>
              <a:t>2020. 05. 18.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20717963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124533078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25841496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1572885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37974571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51917336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0137EBB5-4EE4-413E-AB46-F8F8F9C3B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60FF7CD2-211D-4D62-858E-1FE5504B9293}" type="slidenum">
              <a:rPr lang="hu-HU" altLang="hu-HU"/>
              <a:pPr/>
              <a:t>‹#›</a:t>
            </a:fld>
            <a:endParaRPr lang="hu-HU" altLang="hu-HU"/>
          </a:p>
        </p:txBody>
      </p:sp>
    </p:spTree>
    <p:extLst>
      <p:ext uri="{BB962C8B-B14F-4D97-AF65-F5344CB8AC3E}">
        <p14:creationId xmlns:p14="http://schemas.microsoft.com/office/powerpoint/2010/main" val="21842620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47989" y="44624"/>
            <a:ext cx="4700075" cy="936104"/>
          </a:xfrm>
        </p:spPr>
        <p:txBody>
          <a:bodyPr/>
          <a:lstStyle>
            <a:lvl1pPr algn="l">
              <a:defRPr sz="2400"/>
            </a:lvl1pPr>
          </a:lstStyle>
          <a:p>
            <a:r>
              <a:rPr lang="hu-HU" dirty="0"/>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extLst>
          </p:cNvPr>
          <p:cNvSpPr>
            <a:spLocks noGrp="1"/>
          </p:cNvSpPr>
          <p:nvPr>
            <p:ph type="dt" sz="half" idx="10"/>
          </p:nvPr>
        </p:nvSpPr>
        <p:spPr/>
        <p:txBody>
          <a:bodyPr/>
          <a:lstStyle>
            <a:lvl1pPr>
              <a:defRPr/>
            </a:lvl1pPr>
          </a:lstStyle>
          <a:p>
            <a:pPr>
              <a:defRPr/>
            </a:pPr>
            <a:fld id="{DB8FD9D0-13A6-499E-86B6-022723CD005B}" type="datetimeFigureOut">
              <a:rPr lang="hu-HU">
                <a:solidFill>
                  <a:prstClr val="black">
                    <a:tint val="75000"/>
                  </a:prstClr>
                </a:solidFill>
              </a:rPr>
              <a:pPr>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12"/>
          </p:nvPr>
        </p:nvSpPr>
        <p:spPr/>
        <p:txBody>
          <a:bodyPr/>
          <a:lstStyle>
            <a:lvl1pPr>
              <a:defRPr/>
            </a:lvl1pPr>
          </a:lstStyle>
          <a:p>
            <a:fld id="{46B1579E-35DB-4E66-8717-093EA27DD6C3}" type="slidenum">
              <a:rPr lang="hu-HU" altLang="hu-HU"/>
              <a:pPr/>
              <a:t>‹#›</a:t>
            </a:fld>
            <a:endParaRPr lang="hu-HU" altLang="hu-HU"/>
          </a:p>
        </p:txBody>
      </p:sp>
    </p:spTree>
    <p:extLst>
      <p:ext uri="{BB962C8B-B14F-4D97-AF65-F5344CB8AC3E}">
        <p14:creationId xmlns:p14="http://schemas.microsoft.com/office/powerpoint/2010/main" val="118761862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4" name="Cím 1">
            <a:extLst>
              <a:ext uri="{FF2B5EF4-FFF2-40B4-BE49-F238E27FC236}"/>
            </a:extLst>
          </p:cNvPr>
          <p:cNvSpPr txBox="1">
            <a:spLocks/>
          </p:cNvSpPr>
          <p:nvPr userDrawn="1"/>
        </p:nvSpPr>
        <p:spPr>
          <a:xfrm>
            <a:off x="447675" y="44450"/>
            <a:ext cx="4411663" cy="863600"/>
          </a:xfrm>
          <a:prstGeom prst="rect">
            <a:avLst/>
          </a:prstGeom>
        </p:spPr>
        <p:txBody>
          <a:bodyPr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a:defRPr/>
            </a:pPr>
            <a:r>
              <a:rPr lang="hu-HU">
                <a:solidFill>
                  <a:prstClr val="white"/>
                </a:solidFill>
              </a:rPr>
              <a:t>Mintacím szerkesztése</a:t>
            </a:r>
          </a:p>
        </p:txBody>
      </p:sp>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26EDD699-6FCC-4FF1-BE44-AB2D01D440E6}"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95859B7-1EA3-4AED-A280-00E0B60B23A2}" type="slidenum">
              <a:rPr lang="hu-HU" altLang="hu-HU"/>
              <a:pPr/>
              <a:t>‹#›</a:t>
            </a:fld>
            <a:endParaRPr lang="hu-HU" altLang="hu-HU"/>
          </a:p>
        </p:txBody>
      </p:sp>
    </p:spTree>
    <p:extLst>
      <p:ext uri="{BB962C8B-B14F-4D97-AF65-F5344CB8AC3E}">
        <p14:creationId xmlns:p14="http://schemas.microsoft.com/office/powerpoint/2010/main" val="405768945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5D646630-6DDE-40E4-815D-AE55A8148A8B}"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3D23D2-D12F-4550-BEFC-D500DCEDCE65}" type="slidenum">
              <a:rPr lang="hu-HU" altLang="hu-HU"/>
              <a:pPr/>
              <a:t>‹#›</a:t>
            </a:fld>
            <a:endParaRPr lang="hu-HU" altLang="hu-HU"/>
          </a:p>
        </p:txBody>
      </p:sp>
    </p:spTree>
    <p:extLst>
      <p:ext uri="{BB962C8B-B14F-4D97-AF65-F5344CB8AC3E}">
        <p14:creationId xmlns:p14="http://schemas.microsoft.com/office/powerpoint/2010/main" val="267994139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a:extLst>
              <a:ext uri="{FF2B5EF4-FFF2-40B4-BE49-F238E27FC236}"/>
            </a:extLst>
          </p:cNvPr>
          <p:cNvSpPr>
            <a:spLocks noGrp="1"/>
          </p:cNvSpPr>
          <p:nvPr>
            <p:ph type="dt" sz="half" idx="10"/>
          </p:nvPr>
        </p:nvSpPr>
        <p:spPr/>
        <p:txBody>
          <a:bodyPr/>
          <a:lstStyle>
            <a:lvl1pPr>
              <a:defRPr/>
            </a:lvl1pPr>
          </a:lstStyle>
          <a:p>
            <a:pPr>
              <a:defRPr/>
            </a:pPr>
            <a:fld id="{238D4A81-31F3-418D-BDAB-4BA196F2F447}" type="datetimeFigureOut">
              <a:rPr lang="hu-HU">
                <a:solidFill>
                  <a:prstClr val="black">
                    <a:tint val="75000"/>
                  </a:prstClr>
                </a:solidFill>
              </a:rPr>
              <a:pPr>
                <a:defRPr/>
              </a:pPr>
              <a:t>2020. 05. 18.</a:t>
            </a:fld>
            <a:endParaRPr lang="hu-HU">
              <a:solidFill>
                <a:prstClr val="black">
                  <a:tint val="75000"/>
                </a:prstClr>
              </a:solidFill>
            </a:endParaRPr>
          </a:p>
        </p:txBody>
      </p:sp>
      <p:sp>
        <p:nvSpPr>
          <p:cNvPr id="8"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9" name="Dia számának helye 5">
            <a:extLst>
              <a:ext uri="{FF2B5EF4-FFF2-40B4-BE49-F238E27FC236}"/>
            </a:extLst>
          </p:cNvPr>
          <p:cNvSpPr>
            <a:spLocks noGrp="1"/>
          </p:cNvSpPr>
          <p:nvPr>
            <p:ph type="sldNum" sz="quarter" idx="12"/>
          </p:nvPr>
        </p:nvSpPr>
        <p:spPr/>
        <p:txBody>
          <a:bodyPr/>
          <a:lstStyle>
            <a:lvl1pPr>
              <a:defRPr/>
            </a:lvl1pPr>
          </a:lstStyle>
          <a:p>
            <a:fld id="{0719CFB0-7BA7-4032-9747-58F5814F4445}" type="slidenum">
              <a:rPr lang="hu-HU" altLang="hu-HU"/>
              <a:pPr/>
              <a:t>‹#›</a:t>
            </a:fld>
            <a:endParaRPr lang="hu-HU" altLang="hu-HU"/>
          </a:p>
        </p:txBody>
      </p:sp>
    </p:spTree>
    <p:extLst>
      <p:ext uri="{BB962C8B-B14F-4D97-AF65-F5344CB8AC3E}">
        <p14:creationId xmlns:p14="http://schemas.microsoft.com/office/powerpoint/2010/main" val="1475648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D831CB93-E314-48ED-95A6-922782D68641}" type="datetimeFigureOut">
              <a:rPr lang="hu-HU" smtClean="0"/>
              <a:t>2020. 05. 18.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20704666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447989" y="1628800"/>
            <a:ext cx="5111750"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5724128" y="1633102"/>
            <a:ext cx="3240360" cy="469106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Tree>
    <p:extLst>
      <p:ext uri="{BB962C8B-B14F-4D97-AF65-F5344CB8AC3E}">
        <p14:creationId xmlns:p14="http://schemas.microsoft.com/office/powerpoint/2010/main" val="31539800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9" name="Cím 1"/>
          <p:cNvSpPr>
            <a:spLocks noGrp="1"/>
          </p:cNvSpPr>
          <p:nvPr>
            <p:ph type="title"/>
          </p:nvPr>
        </p:nvSpPr>
        <p:spPr>
          <a:xfrm>
            <a:off x="447989" y="44624"/>
            <a:ext cx="4412043" cy="864096"/>
          </a:xfrm>
        </p:spPr>
        <p:txBody>
          <a:bodyPr/>
          <a:lstStyle/>
          <a:p>
            <a:r>
              <a:rPr lang="hu-HU"/>
              <a:t>Mintacím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831D0316-E817-47B1-AD3D-786F39695FBE}"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A6A18F9D-7EFE-45F7-817D-2259C92C2087}" type="slidenum">
              <a:rPr lang="hu-HU" altLang="hu-HU"/>
              <a:pPr/>
              <a:t>‹#›</a:t>
            </a:fld>
            <a:endParaRPr lang="hu-HU" altLang="hu-HU"/>
          </a:p>
        </p:txBody>
      </p:sp>
    </p:spTree>
    <p:extLst>
      <p:ext uri="{BB962C8B-B14F-4D97-AF65-F5344CB8AC3E}">
        <p14:creationId xmlns:p14="http://schemas.microsoft.com/office/powerpoint/2010/main" val="9762651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3">
            <a:extLst>
              <a:ext uri="{FF2B5EF4-FFF2-40B4-BE49-F238E27FC236}"/>
            </a:extLst>
          </p:cNvPr>
          <p:cNvSpPr>
            <a:spLocks noGrp="1"/>
          </p:cNvSpPr>
          <p:nvPr>
            <p:ph type="dt" sz="half" idx="10"/>
          </p:nvPr>
        </p:nvSpPr>
        <p:spPr/>
        <p:txBody>
          <a:bodyPr/>
          <a:lstStyle>
            <a:lvl1pPr>
              <a:defRPr/>
            </a:lvl1pPr>
          </a:lstStyle>
          <a:p>
            <a:pPr>
              <a:defRPr/>
            </a:pPr>
            <a:fld id="{389C4245-CCA0-485D-8F6E-76F7731735CD}" type="datetimeFigureOut">
              <a:rPr lang="hu-HU">
                <a:solidFill>
                  <a:prstClr val="black">
                    <a:tint val="75000"/>
                  </a:prstClr>
                </a:solidFill>
              </a:rPr>
              <a:pPr>
                <a:defRPr/>
              </a:pPr>
              <a:t>2020. 05. 18.</a:t>
            </a:fld>
            <a:endParaRPr lang="hu-HU">
              <a:solidFill>
                <a:prstClr val="black">
                  <a:tint val="75000"/>
                </a:prstClr>
              </a:solidFill>
            </a:endParaRPr>
          </a:p>
        </p:txBody>
      </p:sp>
      <p:sp>
        <p:nvSpPr>
          <p:cNvPr id="6" name="Élőláb helye 4">
            <a:extLst>
              <a:ext uri="{FF2B5EF4-FFF2-40B4-BE49-F238E27FC236}"/>
            </a:extLst>
          </p:cNvPr>
          <p:cNvSpPr>
            <a:spLocks noGrp="1"/>
          </p:cNvSpPr>
          <p:nvPr>
            <p:ph type="ftr" sz="quarter" idx="11"/>
          </p:nvPr>
        </p:nvSpPr>
        <p:spPr/>
        <p:txBody>
          <a:bodyPr/>
          <a:lstStyle>
            <a:lvl1pPr>
              <a:defRPr/>
            </a:lvl1pPr>
          </a:lstStyle>
          <a:p>
            <a:pPr>
              <a:defRPr/>
            </a:pPr>
            <a:endParaRPr lang="hu-HU">
              <a:solidFill>
                <a:prstClr val="black">
                  <a:tint val="75000"/>
                </a:prstClr>
              </a:solidFill>
            </a:endParaRPr>
          </a:p>
        </p:txBody>
      </p:sp>
      <p:sp>
        <p:nvSpPr>
          <p:cNvPr id="7" name="Dia számának helye 5">
            <a:extLst>
              <a:ext uri="{FF2B5EF4-FFF2-40B4-BE49-F238E27FC236}"/>
            </a:extLst>
          </p:cNvPr>
          <p:cNvSpPr>
            <a:spLocks noGrp="1"/>
          </p:cNvSpPr>
          <p:nvPr>
            <p:ph type="sldNum" sz="quarter" idx="12"/>
          </p:nvPr>
        </p:nvSpPr>
        <p:spPr/>
        <p:txBody>
          <a:bodyPr/>
          <a:lstStyle>
            <a:lvl1pPr>
              <a:defRPr/>
            </a:lvl1pPr>
          </a:lstStyle>
          <a:p>
            <a:fld id="{DDF9EB21-4D3E-46DF-B9D8-36752918D19C}" type="slidenum">
              <a:rPr lang="hu-HU" altLang="hu-HU"/>
              <a:pPr/>
              <a:t>‹#›</a:t>
            </a:fld>
            <a:endParaRPr lang="hu-HU" altLang="hu-HU"/>
          </a:p>
        </p:txBody>
      </p:sp>
    </p:spTree>
    <p:extLst>
      <p:ext uri="{BB962C8B-B14F-4D97-AF65-F5344CB8AC3E}">
        <p14:creationId xmlns:p14="http://schemas.microsoft.com/office/powerpoint/2010/main" val="30087060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Title 8"/>
          <p:cNvSpPr>
            <a:spLocks noGrp="1"/>
          </p:cNvSpPr>
          <p:nvPr>
            <p:ph type="title"/>
          </p:nvPr>
        </p:nvSpPr>
        <p:spPr>
          <a:xfrm>
            <a:off x="4495800" y="2286000"/>
            <a:ext cx="44196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4495800" y="3886200"/>
            <a:ext cx="4343400" cy="914400"/>
          </a:xfrm>
        </p:spPr>
        <p:txBody>
          <a:bodyPr/>
          <a:lstStyle>
            <a:lvl1pPr marL="514350" indent="-514350"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86338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D831CB93-E314-48ED-95A6-922782D68641}" type="datetimeFigureOut">
              <a:rPr lang="hu-HU" smtClean="0"/>
              <a:t>2020. 05. 18.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6945D813-B5B0-4502-A6CE-CE7FFC4B8C34}" type="slidenum">
              <a:rPr lang="hu-HU" smtClean="0"/>
              <a:t>‹#›</a:t>
            </a:fld>
            <a:endParaRPr lang="hu-HU"/>
          </a:p>
        </p:txBody>
      </p:sp>
    </p:spTree>
    <p:extLst>
      <p:ext uri="{BB962C8B-B14F-4D97-AF65-F5344CB8AC3E}">
        <p14:creationId xmlns:p14="http://schemas.microsoft.com/office/powerpoint/2010/main" val="3886884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jpe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jpe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1.jpe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jpeg"/><Relationship Id="rId5" Type="http://schemas.openxmlformats.org/officeDocument/2006/relationships/slideLayout" Target="../slideLayouts/slideLayout52.xml"/><Relationship Id="rId10" Type="http://schemas.openxmlformats.org/officeDocument/2006/relationships/theme" Target="../theme/theme6.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image" Target="../media/image1.jpeg"/><Relationship Id="rId5" Type="http://schemas.openxmlformats.org/officeDocument/2006/relationships/slideLayout" Target="../slideLayouts/slideLayout61.xml"/><Relationship Id="rId10" Type="http://schemas.openxmlformats.org/officeDocument/2006/relationships/theme" Target="../theme/theme7.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image" Target="../media/image1.jpeg"/><Relationship Id="rId5" Type="http://schemas.openxmlformats.org/officeDocument/2006/relationships/slideLayout" Target="../slideLayouts/slideLayout70.xml"/><Relationship Id="rId10" Type="http://schemas.openxmlformats.org/officeDocument/2006/relationships/theme" Target="../theme/theme8.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image" Target="../media/image1.jpeg"/><Relationship Id="rId5" Type="http://schemas.openxmlformats.org/officeDocument/2006/relationships/slideLayout" Target="../slideLayouts/slideLayout79.xml"/><Relationship Id="rId10" Type="http://schemas.openxmlformats.org/officeDocument/2006/relationships/theme" Target="../theme/theme9.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1CB93-E314-48ED-95A6-922782D68641}" type="datetimeFigureOut">
              <a:rPr lang="hu-HU" smtClean="0"/>
              <a:t>2020. 05. 18.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5D813-B5B0-4502-A6CE-CE7FFC4B8C34}" type="slidenum">
              <a:rPr lang="hu-HU" smtClean="0"/>
              <a:t>‹#›</a:t>
            </a:fld>
            <a:endParaRPr lang="hu-HU"/>
          </a:p>
        </p:txBody>
      </p:sp>
    </p:spTree>
    <p:extLst>
      <p:ext uri="{BB962C8B-B14F-4D97-AF65-F5344CB8AC3E}">
        <p14:creationId xmlns:p14="http://schemas.microsoft.com/office/powerpoint/2010/main" val="173828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1205276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253596044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98298622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41789510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382851175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44400659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34843592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Cím helye 1">
            <a:extLst>
              <a:ext uri="{FF2B5EF4-FFF2-40B4-BE49-F238E27FC236}"/>
            </a:extLst>
          </p:cNvPr>
          <p:cNvSpPr>
            <a:spLocks noGrp="1"/>
          </p:cNvSpPr>
          <p:nvPr>
            <p:ph type="title"/>
          </p:nvPr>
        </p:nvSpPr>
        <p:spPr>
          <a:xfrm>
            <a:off x="447675" y="44450"/>
            <a:ext cx="4411663" cy="863600"/>
          </a:xfrm>
          <a:prstGeom prst="rect">
            <a:avLst/>
          </a:prstGeom>
        </p:spPr>
        <p:txBody>
          <a:bodyPr vert="horz" lIns="91440" tIns="45720" rIns="91440" bIns="45720" rtlCol="0" anchor="ctr">
            <a:normAutofit/>
          </a:bodyPr>
          <a:lstStyle/>
          <a:p>
            <a:r>
              <a:rPr lang="hu-HU" dirty="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 name="Dátum helye 3">
            <a:extLst>
              <a:ext uri="{FF2B5EF4-FFF2-40B4-BE49-F238E27FC236}"/>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defTabSz="457200">
              <a:defRPr/>
            </a:pPr>
            <a:fld id="{86FA69F0-14D2-48F9-AC7D-B41DDC273E20}" type="datetimeFigureOut">
              <a:rPr lang="hu-HU">
                <a:solidFill>
                  <a:prstClr val="black">
                    <a:tint val="75000"/>
                  </a:prstClr>
                </a:solidFill>
              </a:rPr>
              <a:pPr defTabSz="457200">
                <a:defRPr/>
              </a:pPr>
              <a:t>2020. 05. 18.</a:t>
            </a:fld>
            <a:endParaRPr lang="hu-HU">
              <a:solidFill>
                <a:prstClr val="black">
                  <a:tint val="75000"/>
                </a:prstClr>
              </a:solidFill>
            </a:endParaRPr>
          </a:p>
        </p:txBody>
      </p:sp>
      <p:sp>
        <p:nvSpPr>
          <p:cNvPr id="5" name="Élőláb helye 4">
            <a:extLst>
              <a:ext uri="{FF2B5EF4-FFF2-40B4-BE49-F238E27FC236}"/>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defTabSz="457200">
              <a:defRPr/>
            </a:pPr>
            <a:endParaRPr lang="hu-HU">
              <a:solidFill>
                <a:prstClr val="black">
                  <a:tint val="75000"/>
                </a:prstClr>
              </a:solidFill>
            </a:endParaRPr>
          </a:p>
        </p:txBody>
      </p:sp>
      <p:sp>
        <p:nvSpPr>
          <p:cNvPr id="6" name="Dia számának helye 5">
            <a:extLst>
              <a:ext uri="{FF2B5EF4-FFF2-40B4-BE49-F238E27FC236}"/>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457200" fontAlgn="base">
              <a:spcBef>
                <a:spcPct val="0"/>
              </a:spcBef>
              <a:spcAft>
                <a:spcPct val="0"/>
              </a:spcAft>
            </a:pPr>
            <a:fld id="{CBD92B5F-8F81-4BD7-961E-EA112ED4374E}" type="slidenum">
              <a:rPr lang="hu-HU" altLang="hu-HU">
                <a:cs typeface="Arial" charset="0"/>
              </a:rPr>
              <a:pPr defTabSz="457200" fontAlgn="base">
                <a:spcBef>
                  <a:spcPct val="0"/>
                </a:spcBef>
                <a:spcAft>
                  <a:spcPct val="0"/>
                </a:spcAft>
              </a:pPr>
              <a:t>‹#›</a:t>
            </a:fld>
            <a:endParaRPr lang="hu-HU" altLang="hu-HU">
              <a:cs typeface="Arial" charset="0"/>
            </a:endParaRPr>
          </a:p>
        </p:txBody>
      </p:sp>
    </p:spTree>
    <p:extLst>
      <p:ext uri="{BB962C8B-B14F-4D97-AF65-F5344CB8AC3E}">
        <p14:creationId xmlns:p14="http://schemas.microsoft.com/office/powerpoint/2010/main" val="126879537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xStyles>
    <p:titleStyle>
      <a:lvl1pPr algn="l" rtl="0" eaLnBrk="0" fontAlgn="base" hangingPunct="0">
        <a:spcBef>
          <a:spcPct val="0"/>
        </a:spcBef>
        <a:spcAft>
          <a:spcPct val="0"/>
        </a:spcAft>
        <a:defRPr sz="2400" b="1" kern="1200" cap="all">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2400" b="1">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2400" b="1">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en-US" dirty="0" err="1" smtClean="0">
                <a:latin typeface="Times New Roman" panose="02020603050405020304" pitchFamily="18" charset="0"/>
                <a:cs typeface="Times New Roman" panose="02020603050405020304" pitchFamily="18" charset="0"/>
              </a:rPr>
              <a:t>Patočka</a:t>
            </a:r>
            <a:r>
              <a:rPr lang="en-US" dirty="0" smtClean="0">
                <a:latin typeface="Times New Roman" panose="02020603050405020304" pitchFamily="18" charset="0"/>
                <a:cs typeface="Times New Roman" panose="02020603050405020304" pitchFamily="18" charset="0"/>
              </a:rPr>
              <a:t> on the Origins of</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Contemporary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Social-Cultural Crises</a:t>
            </a:r>
            <a:endParaRPr lang="hu-HU"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147982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125538"/>
          </a:xfrm>
        </p:spPr>
        <p:txBody>
          <a:bodyPr>
            <a:normAutofit fontScale="90000"/>
          </a:bodyPr>
          <a:lstStyle/>
          <a:p>
            <a:pPr>
              <a:defRPr/>
            </a:pPr>
            <a:r>
              <a:rPr lang="hu-HU" sz="2800" dirty="0" smtClean="0">
                <a:latin typeface="Times New Roman" pitchFamily="18" charset="0"/>
                <a:cs typeface="Times New Roman" pitchFamily="18" charset="0"/>
              </a:rPr>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hu-HU" sz="3100" dirty="0" smtClean="0">
                <a:latin typeface="Times New Roman" pitchFamily="18" charset="0"/>
                <a:cs typeface="Times New Roman" pitchFamily="18" charset="0"/>
              </a:rPr>
              <a:t>The </a:t>
            </a:r>
            <a:r>
              <a:rPr lang="en-US" sz="3100" dirty="0" err="1" smtClean="0">
                <a:latin typeface="Times New Roman" pitchFamily="18" charset="0"/>
                <a:cs typeface="Times New Roman" pitchFamily="18" charset="0"/>
              </a:rPr>
              <a:t>Prehistorical</a:t>
            </a:r>
            <a:r>
              <a:rPr lang="en-US" sz="3100" dirty="0" smtClean="0">
                <a:latin typeface="Times New Roman" pitchFamily="18" charset="0"/>
                <a:cs typeface="Times New Roman" pitchFamily="18" charset="0"/>
              </a:rPr>
              <a:t> Life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r>
              <a:rPr lang="hu-HU" sz="3100" dirty="0" smtClean="0">
                <a:latin typeface="Times New Roman" pitchFamily="18" charset="0"/>
                <a:cs typeface="Times New Roman" pitchFamily="18" charset="0"/>
              </a:rPr>
              <a:t>		   of ‘</a:t>
            </a:r>
            <a:r>
              <a:rPr lang="hu-HU" sz="3100" dirty="0" err="1" smtClean="0">
                <a:latin typeface="Times New Roman" pitchFamily="18" charset="0"/>
                <a:cs typeface="Times New Roman" pitchFamily="18" charset="0"/>
              </a:rPr>
              <a:t>Natural</a:t>
            </a:r>
            <a:r>
              <a:rPr lang="hu-HU" sz="3100" dirty="0" smtClean="0">
                <a:latin typeface="Times New Roman" pitchFamily="18" charset="0"/>
                <a:cs typeface="Times New Roman" pitchFamily="18" charset="0"/>
              </a:rPr>
              <a:t> </a:t>
            </a:r>
            <a:r>
              <a:rPr lang="hu-HU" sz="3100" dirty="0" err="1" smtClean="0">
                <a:latin typeface="Times New Roman" pitchFamily="18" charset="0"/>
                <a:cs typeface="Times New Roman" pitchFamily="18" charset="0"/>
              </a:rPr>
              <a:t>Peoples</a:t>
            </a:r>
            <a:r>
              <a:rPr lang="hu-HU"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endParaRPr lang="hu-HU" sz="3100" dirty="0">
              <a:latin typeface="Times New Roman" pitchFamily="18" charset="0"/>
              <a:cs typeface="Times New Roman" pitchFamily="18" charset="0"/>
            </a:endParaRPr>
          </a:p>
        </p:txBody>
      </p:sp>
      <p:sp>
        <p:nvSpPr>
          <p:cNvPr id="9219" name="Tartalom helye 2"/>
          <p:cNvSpPr>
            <a:spLocks noGrp="1"/>
          </p:cNvSpPr>
          <p:nvPr>
            <p:ph idx="1"/>
          </p:nvPr>
        </p:nvSpPr>
        <p:spPr>
          <a:xfrm>
            <a:off x="0" y="1341438"/>
            <a:ext cx="9144000" cy="5327650"/>
          </a:xfrm>
        </p:spPr>
        <p:txBody>
          <a:bodyPr/>
          <a:lstStyle/>
          <a:p>
            <a:pPr>
              <a:buFont typeface="Arial" charset="0"/>
              <a:buNone/>
            </a:pPr>
            <a:r>
              <a:rPr lang="en-US" altLang="hu-HU" sz="1800" smtClean="0">
                <a:latin typeface="Times New Roman" pitchFamily="18" charset="0"/>
                <a:cs typeface="Times New Roman" pitchFamily="18" charset="0"/>
              </a:rPr>
              <a:t>‘natural’ opposition of	human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superhuman </a:t>
            </a:r>
            <a:r>
              <a:rPr lang="en-US" altLang="hu-HU" sz="1600" smtClean="0">
                <a:latin typeface="Times New Roman" pitchFamily="18" charset="0"/>
                <a:cs typeface="Times New Roman" pitchFamily="18" charset="0"/>
              </a:rPr>
              <a:t>(gods, demons, spirits, etc.)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day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night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‘everyday’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feast</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profane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sacred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ordinary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exceptional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a:t>
            </a:r>
            <a:endParaRPr lang="hu-HU" altLang="hu-HU" sz="16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Ʃ: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‘everyday’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sacred-demonic-orgiastic</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hu-HU" altLang="hu-HU" sz="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world of labor, </a:t>
            </a:r>
            <a:r>
              <a:rPr lang="hu-HU" altLang="hu-HU" sz="1800" smtClean="0">
                <a:latin typeface="Times New Roman" pitchFamily="18" charset="0"/>
                <a:cs typeface="Times New Roman" pitchFamily="18" charset="0"/>
              </a:rPr>
              <a:t> set meaning</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unburdens</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disrupts</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escapes the profane’s closure </a:t>
            </a:r>
            <a:endParaRPr lang="hu-HU" altLang="hu-HU" sz="1800" smtClean="0">
              <a:latin typeface="Times New Roman" pitchFamily="18" charset="0"/>
              <a:cs typeface="Times New Roman" pitchFamily="18" charset="0"/>
            </a:endParaRP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drama between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self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&amp;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 force of non-self</a:t>
            </a:r>
            <a:endParaRPr lang="hu-HU" altLang="hu-HU" sz="800" smtClean="0">
              <a:latin typeface="Times New Roman" pitchFamily="18" charset="0"/>
              <a:cs typeface="Times New Roman" pitchFamily="18" charset="0"/>
            </a:endParaRPr>
          </a:p>
          <a:p>
            <a:pPr>
              <a:buFont typeface="Arial" charset="0"/>
              <a:buNone/>
            </a:pP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Humans are not at the center of the world → their place is given &amp; they are content to accept it</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World understood in terms of superhuman powers</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Life is intelligible:</a:t>
            </a:r>
            <a:r>
              <a:rPr lang="en-US" altLang="hu-HU" sz="1800" b="1"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strictly respected relations </a:t>
            </a:r>
            <a:r>
              <a:rPr lang="en-US" altLang="hu-HU" sz="800" smtClean="0">
                <a:latin typeface="Times New Roman" pitchFamily="18" charset="0"/>
                <a:cs typeface="Times New Roman" pitchFamily="18" charset="0"/>
              </a:rPr>
              <a:t>  </a:t>
            </a:r>
          </a:p>
          <a:p>
            <a:pPr>
              <a:buFont typeface="Arial" charset="0"/>
              <a:buNone/>
            </a:pPr>
            <a:r>
              <a:rPr lang="en-US" altLang="hu-HU" sz="800" smtClean="0">
                <a:latin typeface="Times New Roman" pitchFamily="18" charset="0"/>
                <a:cs typeface="Times New Roman" pitchFamily="18" charset="0"/>
              </a:rPr>
              <a:t> </a:t>
            </a:r>
          </a:p>
          <a:p>
            <a:pPr>
              <a:buFont typeface="Arial" charset="0"/>
              <a:buNone/>
            </a:pPr>
            <a:r>
              <a:rPr lang="en-US" altLang="hu-HU" sz="1800" smtClean="0">
                <a:latin typeface="Times New Roman" pitchFamily="18" charset="0"/>
                <a:cs typeface="Times New Roman" pitchFamily="18" charset="0"/>
              </a:rPr>
              <a:t>= 	world of pregiven, self-evident, nonproblematic meaning </a:t>
            </a:r>
          </a:p>
          <a:p>
            <a:pPr>
              <a:buFont typeface="Arial" charset="0"/>
              <a:buNone/>
            </a:pPr>
            <a:r>
              <a:rPr lang="en-US" altLang="hu-HU" sz="1800" smtClean="0">
                <a:latin typeface="Times New Roman" pitchFamily="18" charset="0"/>
                <a:cs typeface="Times New Roman" pitchFamily="18" charset="0"/>
              </a:rPr>
              <a:t>      living is worthwhile </a:t>
            </a:r>
            <a:endParaRPr lang="en-US"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Ʃ: life for the sake of living</a:t>
            </a:r>
            <a:endParaRPr lang="hu-HU" altLang="hu-HU" sz="800" smtClean="0">
              <a:latin typeface="Times New Roman" pitchFamily="18" charset="0"/>
              <a:cs typeface="Times New Roman" pitchFamily="18" charset="0"/>
            </a:endParaRPr>
          </a:p>
          <a:p>
            <a:pPr>
              <a:buFont typeface="Arial" charset="0"/>
              <a:buNone/>
            </a:pPr>
            <a:endParaRPr lang="hu-HU" altLang="hu-HU" sz="800" smtClean="0">
              <a:latin typeface="Times New Roman" pitchFamily="18" charset="0"/>
              <a:cs typeface="Times New Roman" pitchFamily="18" charset="0"/>
            </a:endParaRPr>
          </a:p>
        </p:txBody>
      </p:sp>
    </p:spTree>
    <p:extLst>
      <p:ext uri="{BB962C8B-B14F-4D97-AF65-F5344CB8AC3E}">
        <p14:creationId xmlns:p14="http://schemas.microsoft.com/office/powerpoint/2010/main" val="126702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77875"/>
          </a:xfrm>
        </p:spPr>
        <p:txBody>
          <a:bodyPr>
            <a:normAutofit fontScale="90000"/>
          </a:bodyPr>
          <a:lstStyle/>
          <a:p>
            <a:pPr>
              <a:defRPr/>
            </a:pPr>
            <a:r>
              <a:rPr lang="hu-HU" sz="2800" dirty="0" smtClean="0">
                <a:latin typeface="Times New Roman" pitchFamily="18" charset="0"/>
                <a:cs typeface="Times New Roman" pitchFamily="18" charset="0"/>
              </a:rPr>
              <a:t/>
            </a:r>
            <a:br>
              <a:rPr lang="hu-HU" sz="2800" dirty="0" smtClean="0">
                <a:latin typeface="Times New Roman" pitchFamily="18" charset="0"/>
                <a:cs typeface="Times New Roman" pitchFamily="18" charset="0"/>
              </a:rPr>
            </a:br>
            <a:r>
              <a:rPr lang="hu-HU"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Prehistorical</a:t>
            </a:r>
            <a:r>
              <a:rPr lang="en-US" sz="3100" dirty="0" smtClean="0">
                <a:latin typeface="Times New Roman" pitchFamily="18" charset="0"/>
                <a:cs typeface="Times New Roman" pitchFamily="18" charset="0"/>
              </a:rPr>
              <a:t> Life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r>
              <a:rPr lang="hu-HU" sz="3100" dirty="0" smtClean="0">
                <a:latin typeface="Times New Roman" pitchFamily="18" charset="0"/>
                <a:cs typeface="Times New Roman" pitchFamily="18" charset="0"/>
              </a:rPr>
              <a:t>	  OF</a:t>
            </a:r>
            <a:r>
              <a:rPr lang="en-US" sz="3100" dirty="0" smtClean="0">
                <a:latin typeface="Times New Roman" pitchFamily="18" charset="0"/>
                <a:cs typeface="Times New Roman" pitchFamily="18" charset="0"/>
              </a:rPr>
              <a:t> Early High Civilizations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endParaRPr lang="hu-HU" sz="3100" dirty="0">
              <a:latin typeface="Times New Roman" pitchFamily="18" charset="0"/>
              <a:cs typeface="Times New Roman" pitchFamily="18" charset="0"/>
            </a:endParaRPr>
          </a:p>
        </p:txBody>
      </p:sp>
      <p:sp>
        <p:nvSpPr>
          <p:cNvPr id="3" name="Tartalom helye 2"/>
          <p:cNvSpPr>
            <a:spLocks noGrp="1"/>
          </p:cNvSpPr>
          <p:nvPr>
            <p:ph idx="1"/>
          </p:nvPr>
        </p:nvSpPr>
        <p:spPr>
          <a:xfrm>
            <a:off x="179388" y="1052513"/>
            <a:ext cx="8964612" cy="5976937"/>
          </a:xfrm>
        </p:spPr>
        <p:txBody>
          <a:bodyPr>
            <a:normAutofit fontScale="55000" lnSpcReduction="20000"/>
          </a:bodyPr>
          <a:lstStyle/>
          <a:p>
            <a:pPr>
              <a:buFont typeface="Arial" panose="020B0604020202020204" pitchFamily="34" charset="0"/>
              <a:buNone/>
              <a:defRPr/>
            </a:pPr>
            <a:endParaRPr lang="hu-HU" dirty="0" smtClean="0">
              <a:latin typeface="Times New Roman" pitchFamily="18" charset="0"/>
              <a:cs typeface="Times New Roman" pitchFamily="18" charset="0"/>
            </a:endParaRPr>
          </a:p>
          <a:p>
            <a:pPr>
              <a:buFont typeface="Arial" panose="020B0604020202020204" pitchFamily="34" charset="0"/>
              <a:buNone/>
              <a:defRPr/>
            </a:pPr>
            <a:endParaRPr lang="hu-HU" dirty="0" smtClean="0">
              <a:latin typeface="Times New Roman" pitchFamily="18" charset="0"/>
              <a:cs typeface="Times New Roman" pitchFamily="18" charset="0"/>
            </a:endParaRPr>
          </a:p>
          <a:p>
            <a:pPr>
              <a:buFont typeface="Arial" panose="020B0604020202020204" pitchFamily="34" charset="0"/>
              <a:buNone/>
              <a:defRPr/>
            </a:pPr>
            <a:r>
              <a:rPr lang="en-US" sz="3600" dirty="0" smtClean="0">
                <a:latin typeface="Times New Roman" pitchFamily="18" charset="0"/>
                <a:cs typeface="Times New Roman" pitchFamily="18" charset="0"/>
              </a:rPr>
              <a:t>Epics (</a:t>
            </a:r>
            <a:r>
              <a:rPr lang="en-US" sz="3600" i="1" dirty="0" err="1" smtClean="0">
                <a:latin typeface="Times New Roman" pitchFamily="18" charset="0"/>
                <a:cs typeface="Times New Roman" pitchFamily="18" charset="0"/>
              </a:rPr>
              <a:t>Atrachasis</a:t>
            </a:r>
            <a:r>
              <a:rPr lang="en-US" sz="3600" i="1" dirty="0" smtClean="0">
                <a:latin typeface="Times New Roman" pitchFamily="18" charset="0"/>
                <a:cs typeface="Times New Roman" pitchFamily="18" charset="0"/>
              </a:rPr>
              <a:t>,</a:t>
            </a:r>
            <a:r>
              <a:rPr lang="en-US" sz="3600" b="1" i="1"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Gilgamesh,</a:t>
            </a:r>
            <a:r>
              <a:rPr lang="en-US" sz="3600" dirty="0" smtClean="0">
                <a:latin typeface="Times New Roman" pitchFamily="18" charset="0"/>
                <a:cs typeface="Times New Roman" pitchFamily="18" charset="0"/>
              </a:rPr>
              <a:t> </a:t>
            </a:r>
            <a:r>
              <a:rPr lang="en-US" sz="3600" i="1" dirty="0" smtClean="0">
                <a:latin typeface="Times New Roman" pitchFamily="18" charset="0"/>
                <a:cs typeface="Times New Roman" pitchFamily="18" charset="0"/>
              </a:rPr>
              <a:t>Genesis</a:t>
            </a:r>
            <a:r>
              <a:rPr lang="en-US" sz="3600" dirty="0" smtClean="0">
                <a:latin typeface="Times New Roman" pitchFamily="18" charset="0"/>
                <a:cs typeface="Times New Roman" pitchFamily="18" charset="0"/>
              </a:rPr>
              <a:t>)</a:t>
            </a:r>
            <a:endParaRPr lang="hu-HU" sz="3600" dirty="0" smtClean="0">
              <a:latin typeface="Times New Roman" pitchFamily="18" charset="0"/>
              <a:cs typeface="Times New Roman" pitchFamily="18" charset="0"/>
            </a:endParaRPr>
          </a:p>
          <a:p>
            <a:pPr>
              <a:buFont typeface="Arial" panose="020B0604020202020204" pitchFamily="34" charset="0"/>
              <a:buNone/>
              <a:defRPr/>
            </a:pPr>
            <a:r>
              <a:rPr lang="hu-H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 → </a:t>
            </a:r>
            <a:r>
              <a:rPr lang="en-US" sz="3600" b="1" dirty="0" smtClean="0">
                <a:latin typeface="Times New Roman" pitchFamily="18" charset="0"/>
                <a:cs typeface="Times New Roman" pitchFamily="18" charset="0"/>
              </a:rPr>
              <a:t>original slavish self-understanding of humanity </a:t>
            </a:r>
            <a:endParaRPr lang="hu-HU" sz="1500" b="1" dirty="0" smtClean="0">
              <a:latin typeface="Times New Roman" pitchFamily="18" charset="0"/>
              <a:cs typeface="Times New Roman" pitchFamily="18" charset="0"/>
            </a:endParaRPr>
          </a:p>
          <a:p>
            <a:pPr>
              <a:buFont typeface="Arial" panose="020B0604020202020204" pitchFamily="34" charset="0"/>
              <a:buNone/>
              <a:defRPr/>
            </a:pPr>
            <a:r>
              <a:rPr lang="en-US" sz="1500" dirty="0" smtClean="0">
                <a:latin typeface="Times New Roman" pitchFamily="18" charset="0"/>
                <a:cs typeface="Times New Roman" pitchFamily="18" charset="0"/>
              </a:rPr>
              <a:t> </a:t>
            </a:r>
            <a:endParaRPr lang="hu-HU" sz="1500"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Divine life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free of death)</a:t>
            </a:r>
            <a:r>
              <a:rPr lang="hu-HU"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Human life: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threatened → devoted to work   ↔ dedicated to death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m</a:t>
            </a:r>
            <a:r>
              <a:rPr lang="en-US" dirty="0" err="1" smtClean="0">
                <a:latin typeface="Times New Roman" pitchFamily="18" charset="0"/>
                <a:cs typeface="Times New Roman" pitchFamily="18" charset="0"/>
              </a:rPr>
              <a:t>eaning</a:t>
            </a:r>
            <a:r>
              <a:rPr lang="en-US" dirty="0" smtClean="0">
                <a:latin typeface="Times New Roman" pitchFamily="18" charset="0"/>
                <a:cs typeface="Times New Roman" pitchFamily="18" charset="0"/>
              </a:rPr>
              <a:t> in life of gods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maximum: private happiness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World belongs to gods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protocell</a:t>
            </a:r>
            <a:r>
              <a:rPr lang="en-US" dirty="0" smtClean="0">
                <a:latin typeface="Times New Roman" pitchFamily="18" charset="0"/>
                <a:cs typeface="Times New Roman" pitchFamily="18" charset="0"/>
              </a:rPr>
              <a:t>: the Household</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relation </a:t>
            </a:r>
            <a:r>
              <a:rPr lang="en-US" dirty="0" err="1" smtClean="0">
                <a:latin typeface="Times New Roman" pitchFamily="18" charset="0"/>
                <a:cs typeface="Times New Roman" pitchFamily="18" charset="0"/>
              </a:rPr>
              <a:t>betw</a:t>
            </a:r>
            <a:r>
              <a:rPr lang="hu-H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dead &amp; living</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immortality of the species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individuals: appearances</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Ʃ: dark sequence of ‘acceptations’- dependence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Early high civilizations</a:t>
            </a:r>
            <a:r>
              <a:rPr lang="en-US" dirty="0" smtClean="0">
                <a:latin typeface="Times New Roman" pitchFamily="18" charset="0"/>
                <a:cs typeface="Times New Roman" pitchFamily="18" charset="0"/>
              </a:rPr>
              <a:t>: attempts at securing life </a:t>
            </a:r>
            <a:r>
              <a:rPr lang="en-US" i="1" dirty="0" smtClean="0">
                <a:latin typeface="Times New Roman" pitchFamily="18" charset="0"/>
                <a:cs typeface="Times New Roman" pitchFamily="18" charset="0"/>
              </a:rPr>
              <a:t>pro future</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founding cities </a:t>
            </a:r>
            <a:r>
              <a:rPr lang="hu-HU" dirty="0" smtClean="0">
                <a:latin typeface="Times New Roman" pitchFamily="18" charset="0"/>
                <a:cs typeface="Times New Roman" pitchFamily="18" charset="0"/>
              </a:rPr>
              <a:t>(</a:t>
            </a:r>
            <a:r>
              <a:rPr lang="hu-HU" dirty="0" err="1" smtClean="0">
                <a:latin typeface="Times New Roman" pitchFamily="18" charset="0"/>
                <a:cs typeface="Times New Roman" pitchFamily="18" charset="0"/>
              </a:rPr>
              <a:t>to</a:t>
            </a:r>
            <a:r>
              <a:rPr lang="en-US" dirty="0" smtClean="0">
                <a:latin typeface="Times New Roman" pitchFamily="18" charset="0"/>
                <a:cs typeface="Times New Roman" pitchFamily="18" charset="0"/>
              </a:rPr>
              <a:t> provide protection</a:t>
            </a:r>
            <a:r>
              <a:rPr lang="hu-H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monumental households</a:t>
            </a:r>
            <a:endParaRPr lang="hu-HU" sz="1500" dirty="0" smtClean="0">
              <a:latin typeface="Times New Roman" pitchFamily="18" charset="0"/>
              <a:cs typeface="Times New Roman" pitchFamily="18" charset="0"/>
            </a:endParaRPr>
          </a:p>
          <a:p>
            <a:pPr>
              <a:buFont typeface="Arial" panose="020B0604020202020204" pitchFamily="34" charset="0"/>
              <a:buNone/>
              <a:defRPr/>
            </a:pPr>
            <a:r>
              <a:rPr lang="en-US" sz="1500" dirty="0" smtClean="0">
                <a:latin typeface="Times New Roman" pitchFamily="18" charset="0"/>
                <a:cs typeface="Times New Roman" pitchFamily="18" charset="0"/>
              </a:rPr>
              <a:t> </a:t>
            </a:r>
            <a:endParaRPr lang="hu-HU" sz="1500" dirty="0" smtClean="0">
              <a:latin typeface="Times New Roman" pitchFamily="18" charset="0"/>
              <a:cs typeface="Times New Roman" pitchFamily="18" charset="0"/>
            </a:endParaRPr>
          </a:p>
          <a:p>
            <a:pPr>
              <a:buFont typeface="Arial" panose="020B0604020202020204" pitchFamily="34" charset="0"/>
              <a:buNone/>
              <a:defRPr/>
            </a:pPr>
            <a:r>
              <a:rPr lang="en-US" sz="1500" dirty="0" smtClean="0">
                <a:latin typeface="Times New Roman" pitchFamily="18" charset="0"/>
                <a:cs typeface="Times New Roman" pitchFamily="18" charset="0"/>
              </a:rPr>
              <a:t> </a:t>
            </a:r>
            <a:r>
              <a:rPr lang="hu-HU" sz="1500"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“With respect to this [’natural’] world, … humans are not free, having therein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no space which would be their own, their work, and no goal or purpose which would rise</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above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maintenance of life.” (24)</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p>
          <a:p>
            <a:pPr>
              <a:buFont typeface="Arial" panose="020B0604020202020204" pitchFamily="34" charset="0"/>
              <a:buChar char="•"/>
              <a:defRPr/>
            </a:pPr>
            <a:endParaRPr lang="hu-HU" dirty="0"/>
          </a:p>
        </p:txBody>
      </p:sp>
    </p:spTree>
    <p:extLst>
      <p:ext uri="{BB962C8B-B14F-4D97-AF65-F5344CB8AC3E}">
        <p14:creationId xmlns:p14="http://schemas.microsoft.com/office/powerpoint/2010/main" val="36618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0"/>
            <a:ext cx="8229600" cy="1125538"/>
          </a:xfrm>
        </p:spPr>
        <p:txBody>
          <a:bodyPr>
            <a:normAutofit fontScale="90000"/>
          </a:bodyPr>
          <a:lstStyle/>
          <a:p>
            <a:pPr>
              <a:defRPr/>
            </a:pPr>
            <a:r>
              <a:rPr lang="hu-HU" sz="2800" dirty="0" smtClean="0">
                <a:latin typeface="Times New Roman" pitchFamily="18" charset="0"/>
                <a:cs typeface="Times New Roman" pitchFamily="18" charset="0"/>
              </a:rPr>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hu-HU" sz="3100" dirty="0" smtClean="0">
                <a:latin typeface="Times New Roman" pitchFamily="18" charset="0"/>
                <a:cs typeface="Times New Roman" pitchFamily="18" charset="0"/>
              </a:rPr>
              <a:t>The </a:t>
            </a:r>
            <a:r>
              <a:rPr lang="en-US" sz="3100" dirty="0" err="1" smtClean="0">
                <a:latin typeface="Times New Roman" pitchFamily="18" charset="0"/>
                <a:cs typeface="Times New Roman" pitchFamily="18" charset="0"/>
              </a:rPr>
              <a:t>Prehistorical</a:t>
            </a:r>
            <a:r>
              <a:rPr lang="en-US" sz="3100" dirty="0" smtClean="0">
                <a:latin typeface="Times New Roman" pitchFamily="18" charset="0"/>
                <a:cs typeface="Times New Roman" pitchFamily="18" charset="0"/>
              </a:rPr>
              <a:t> Life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r>
              <a:rPr lang="hu-HU" sz="3100" dirty="0" smtClean="0">
                <a:latin typeface="Times New Roman" pitchFamily="18" charset="0"/>
                <a:cs typeface="Times New Roman" pitchFamily="18" charset="0"/>
              </a:rPr>
              <a:t>		   of ‘</a:t>
            </a:r>
            <a:r>
              <a:rPr lang="hu-HU" sz="3100" dirty="0" err="1" smtClean="0">
                <a:latin typeface="Times New Roman" pitchFamily="18" charset="0"/>
                <a:cs typeface="Times New Roman" pitchFamily="18" charset="0"/>
              </a:rPr>
              <a:t>Natural</a:t>
            </a:r>
            <a:r>
              <a:rPr lang="hu-HU" sz="3100" dirty="0" smtClean="0">
                <a:latin typeface="Times New Roman" pitchFamily="18" charset="0"/>
                <a:cs typeface="Times New Roman" pitchFamily="18" charset="0"/>
              </a:rPr>
              <a:t> </a:t>
            </a:r>
            <a:r>
              <a:rPr lang="hu-HU" sz="3100" dirty="0" err="1" smtClean="0">
                <a:latin typeface="Times New Roman" pitchFamily="18" charset="0"/>
                <a:cs typeface="Times New Roman" pitchFamily="18" charset="0"/>
              </a:rPr>
              <a:t>Peoples</a:t>
            </a:r>
            <a:r>
              <a:rPr lang="hu-HU" sz="3100" dirty="0" smtClean="0">
                <a:latin typeface="Times New Roman" pitchFamily="18" charset="0"/>
                <a:cs typeface="Times New Roman" pitchFamily="18" charset="0"/>
              </a:rPr>
              <a:t>’</a:t>
            </a:r>
            <a:r>
              <a:rPr lang="en-US" sz="3100" dirty="0" smtClean="0">
                <a:latin typeface="Times New Roman" pitchFamily="18" charset="0"/>
                <a:cs typeface="Times New Roman" pitchFamily="18" charset="0"/>
              </a:rPr>
              <a:t>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endParaRPr lang="hu-HU" sz="3100" dirty="0">
              <a:latin typeface="Times New Roman" pitchFamily="18" charset="0"/>
              <a:cs typeface="Times New Roman" pitchFamily="18" charset="0"/>
            </a:endParaRPr>
          </a:p>
        </p:txBody>
      </p:sp>
      <p:sp>
        <p:nvSpPr>
          <p:cNvPr id="9219" name="Tartalom helye 2"/>
          <p:cNvSpPr>
            <a:spLocks noGrp="1"/>
          </p:cNvSpPr>
          <p:nvPr>
            <p:ph idx="1"/>
          </p:nvPr>
        </p:nvSpPr>
        <p:spPr>
          <a:xfrm>
            <a:off x="0" y="1341438"/>
            <a:ext cx="9144000" cy="5327650"/>
          </a:xfrm>
        </p:spPr>
        <p:txBody>
          <a:bodyPr/>
          <a:lstStyle/>
          <a:p>
            <a:pPr>
              <a:buFont typeface="Arial" charset="0"/>
              <a:buNone/>
            </a:pPr>
            <a:r>
              <a:rPr lang="en-US" altLang="hu-HU" sz="1800" smtClean="0">
                <a:latin typeface="Times New Roman" pitchFamily="18" charset="0"/>
                <a:cs typeface="Times New Roman" pitchFamily="18" charset="0"/>
              </a:rPr>
              <a:t>‘natural’ opposition of	human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superhuman </a:t>
            </a:r>
            <a:r>
              <a:rPr lang="en-US" altLang="hu-HU" sz="1600" smtClean="0">
                <a:latin typeface="Times New Roman" pitchFamily="18" charset="0"/>
                <a:cs typeface="Times New Roman" pitchFamily="18" charset="0"/>
              </a:rPr>
              <a:t>(gods, demons, spirits, etc.)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day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night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‘everyday’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feast</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profane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sacred </a:t>
            </a:r>
            <a:endParaRPr lang="hu-HU" altLang="hu-HU" sz="1600" smtClean="0">
              <a:latin typeface="Times New Roman" pitchFamily="18" charset="0"/>
              <a:cs typeface="Times New Roman" pitchFamily="18" charset="0"/>
            </a:endParaRPr>
          </a:p>
          <a:p>
            <a:pPr>
              <a:buFont typeface="Arial" charset="0"/>
              <a:buNone/>
            </a:pP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ordinary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exceptional 						</a:t>
            </a:r>
            <a:r>
              <a:rPr lang="hu-HU" altLang="hu-HU" sz="16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a:t>
            </a:r>
            <a:endParaRPr lang="hu-HU" altLang="hu-HU" sz="16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Ʃ: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‘everyday’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sacred-demonic-orgiastic</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hu-HU" altLang="hu-HU" sz="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world of labor, </a:t>
            </a:r>
            <a:r>
              <a:rPr lang="hu-HU" altLang="hu-HU" sz="1800" smtClean="0">
                <a:latin typeface="Times New Roman" pitchFamily="18" charset="0"/>
                <a:cs typeface="Times New Roman" pitchFamily="18" charset="0"/>
              </a:rPr>
              <a:t> set meaning</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unburdens</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disrupts</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escapes the profane’s closure </a:t>
            </a:r>
            <a:endParaRPr lang="hu-HU" altLang="hu-HU" sz="1800" smtClean="0">
              <a:latin typeface="Times New Roman" pitchFamily="18" charset="0"/>
              <a:cs typeface="Times New Roman" pitchFamily="18" charset="0"/>
            </a:endParaRP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drama between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self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&amp;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 force of non-self</a:t>
            </a:r>
            <a:endParaRPr lang="hu-HU" altLang="hu-HU" sz="800" smtClean="0">
              <a:latin typeface="Times New Roman" pitchFamily="18" charset="0"/>
              <a:cs typeface="Times New Roman" pitchFamily="18" charset="0"/>
            </a:endParaRPr>
          </a:p>
          <a:p>
            <a:pPr>
              <a:buFont typeface="Arial" charset="0"/>
              <a:buNone/>
            </a:pP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Humans are not at the center of the world → their place is given &amp; they are content to accept it</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World understood in terms of superhuman powers</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Life is intelligible:</a:t>
            </a:r>
            <a:r>
              <a:rPr lang="en-US" altLang="hu-HU" sz="1800" b="1"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strictly respected relations </a:t>
            </a:r>
            <a:r>
              <a:rPr lang="en-US" altLang="hu-HU" sz="800" smtClean="0">
                <a:latin typeface="Times New Roman" pitchFamily="18" charset="0"/>
                <a:cs typeface="Times New Roman" pitchFamily="18" charset="0"/>
              </a:rPr>
              <a:t>  </a:t>
            </a:r>
          </a:p>
          <a:p>
            <a:pPr>
              <a:buFont typeface="Arial" charset="0"/>
              <a:buNone/>
            </a:pPr>
            <a:r>
              <a:rPr lang="en-US" altLang="hu-HU" sz="800" smtClean="0">
                <a:latin typeface="Times New Roman" pitchFamily="18" charset="0"/>
                <a:cs typeface="Times New Roman" pitchFamily="18" charset="0"/>
              </a:rPr>
              <a:t> </a:t>
            </a:r>
          </a:p>
          <a:p>
            <a:pPr>
              <a:buFont typeface="Arial" charset="0"/>
              <a:buNone/>
            </a:pPr>
            <a:r>
              <a:rPr lang="en-US" altLang="hu-HU" sz="1800" smtClean="0">
                <a:latin typeface="Times New Roman" pitchFamily="18" charset="0"/>
                <a:cs typeface="Times New Roman" pitchFamily="18" charset="0"/>
              </a:rPr>
              <a:t>= 	world of pregiven, self-evident, nonproblematic meaning </a:t>
            </a:r>
          </a:p>
          <a:p>
            <a:pPr>
              <a:buFont typeface="Arial" charset="0"/>
              <a:buNone/>
            </a:pPr>
            <a:r>
              <a:rPr lang="en-US" altLang="hu-HU" sz="1800" smtClean="0">
                <a:latin typeface="Times New Roman" pitchFamily="18" charset="0"/>
                <a:cs typeface="Times New Roman" pitchFamily="18" charset="0"/>
              </a:rPr>
              <a:t>      living is worthwhile </a:t>
            </a:r>
            <a:endParaRPr lang="en-US"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Ʃ: life for the sake of living</a:t>
            </a:r>
            <a:endParaRPr lang="hu-HU" altLang="hu-HU" sz="800" smtClean="0">
              <a:latin typeface="Times New Roman" pitchFamily="18" charset="0"/>
              <a:cs typeface="Times New Roman" pitchFamily="18" charset="0"/>
            </a:endParaRPr>
          </a:p>
          <a:p>
            <a:pPr>
              <a:buFont typeface="Arial" charset="0"/>
              <a:buNone/>
            </a:pPr>
            <a:endParaRPr lang="hu-HU" altLang="hu-HU" sz="800" smtClean="0">
              <a:latin typeface="Times New Roman" pitchFamily="18" charset="0"/>
              <a:cs typeface="Times New Roman" pitchFamily="18" charset="0"/>
            </a:endParaRPr>
          </a:p>
        </p:txBody>
      </p:sp>
    </p:spTree>
    <p:extLst>
      <p:ext uri="{BB962C8B-B14F-4D97-AF65-F5344CB8AC3E}">
        <p14:creationId xmlns:p14="http://schemas.microsoft.com/office/powerpoint/2010/main" val="120420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388" y="274638"/>
            <a:ext cx="8785225" cy="850900"/>
          </a:xfrm>
        </p:spPr>
        <p:txBody>
          <a:bodyPr>
            <a:normAutofit fontScale="90000"/>
          </a:bodyPr>
          <a:lstStyle/>
          <a:p>
            <a:pPr>
              <a:defRPr/>
            </a:pP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Emergence of History</a:t>
            </a: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hu-HU" sz="2800" dirty="0" smtClean="0">
                <a:latin typeface="Times New Roman" pitchFamily="18" charset="0"/>
                <a:cs typeface="Times New Roman" pitchFamily="18" charset="0"/>
              </a:rPr>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Rise of Responsibility </a:t>
            </a:r>
            <a:endParaRPr lang="hu-HU" sz="2800" dirty="0">
              <a:latin typeface="Times New Roman" pitchFamily="18" charset="0"/>
              <a:cs typeface="Times New Roman" pitchFamily="18" charset="0"/>
            </a:endParaRPr>
          </a:p>
        </p:txBody>
      </p:sp>
      <p:sp>
        <p:nvSpPr>
          <p:cNvPr id="11267" name="Tartalom helye 2"/>
          <p:cNvSpPr>
            <a:spLocks noGrp="1"/>
          </p:cNvSpPr>
          <p:nvPr>
            <p:ph idx="1"/>
          </p:nvPr>
        </p:nvSpPr>
        <p:spPr>
          <a:xfrm>
            <a:off x="0" y="1412875"/>
            <a:ext cx="9144000" cy="5445125"/>
          </a:xfrm>
        </p:spPr>
        <p:txBody>
          <a:bodyPr/>
          <a:lstStyle/>
          <a:p>
            <a:pPr>
              <a:buFont typeface="Arial" charset="0"/>
              <a:buNone/>
            </a:pPr>
            <a:r>
              <a:rPr lang="en-US" altLang="hu-HU" sz="1800" b="1" smtClean="0">
                <a:latin typeface="Times New Roman" pitchFamily="18" charset="0"/>
                <a:cs typeface="Times New Roman" pitchFamily="18" charset="0"/>
              </a:rPr>
              <a:t>Prehistorical</a:t>
            </a:r>
            <a:r>
              <a:rPr lang="hu-HU" altLang="hu-HU" sz="1800" b="1"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life</a:t>
            </a:r>
            <a:r>
              <a:rPr lang="hu-HU" altLang="hu-HU" sz="1800" smtClean="0">
                <a:latin typeface="Times New Roman" pitchFamily="18" charset="0"/>
                <a:cs typeface="Times New Roman" pitchFamily="18" charset="0"/>
              </a:rPr>
              <a:t>:</a:t>
            </a:r>
            <a:r>
              <a:rPr lang="en-US" altLang="hu-HU" sz="1800" smtClean="0">
                <a:latin typeface="Times New Roman" pitchFamily="18" charset="0"/>
                <a:cs typeface="Times New Roman" pitchFamily="18" charset="0"/>
              </a:rPr>
              <a:t> in ’ontological metaphor’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Historical</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in ontological difference</a:t>
            </a:r>
            <a:endParaRPr lang="hu-HU" altLang="hu-HU" sz="800" smtClean="0">
              <a:latin typeface="Times New Roman" pitchFamily="18" charset="0"/>
              <a:cs typeface="Times New Roman" pitchFamily="18" charset="0"/>
            </a:endParaRPr>
          </a:p>
          <a:p>
            <a:pPr>
              <a:buFont typeface="Arial" charset="0"/>
              <a:buNone/>
            </a:pPr>
            <a:r>
              <a:rPr lang="hu-HU" altLang="hu-HU" sz="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h</a:t>
            </a:r>
            <a:r>
              <a:rPr lang="en-US" altLang="hu-HU" sz="1800" smtClean="0">
                <a:latin typeface="Times New Roman" pitchFamily="18" charset="0"/>
                <a:cs typeface="Times New Roman" pitchFamily="18" charset="0"/>
              </a:rPr>
              <a:t>uman ↔ superhuman    </a:t>
            </a:r>
            <a:r>
              <a:rPr lang="hu-HU" altLang="hu-HU" sz="1800" smtClean="0">
                <a:latin typeface="Times New Roman" pitchFamily="18" charset="0"/>
                <a:cs typeface="Times New Roman" pitchFamily="18" charset="0"/>
              </a:rPr>
              <a:t> </a:t>
            </a:r>
            <a:r>
              <a:rPr lang="en-US" altLang="hu-HU" sz="1800" i="1" smtClean="0">
                <a:latin typeface="Times New Roman" pitchFamily="18" charset="0"/>
                <a:cs typeface="Times New Roman" pitchFamily="18" charset="0"/>
              </a:rPr>
              <a:t>reflects </a:t>
            </a:r>
            <a:r>
              <a:rPr lang="hu-HU" altLang="hu-HU" sz="1800" i="1"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beings ↔  Being</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hu-HU" altLang="hu-HU" sz="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&amp; </a:t>
            </a:r>
            <a:r>
              <a:rPr lang="en-US" altLang="hu-HU" sz="1800" i="1" smtClean="0">
                <a:latin typeface="Times New Roman" pitchFamily="18" charset="0"/>
                <a:cs typeface="Times New Roman" pitchFamily="18" charset="0"/>
              </a:rPr>
              <a:t>distorts</a:t>
            </a:r>
            <a:r>
              <a:rPr lang="en-US" altLang="hu-HU" sz="1800" smtClean="0">
                <a:latin typeface="Times New Roman" pitchFamily="18" charset="0"/>
                <a:cs typeface="Times New Roman" pitchFamily="18" charset="0"/>
              </a:rPr>
              <a:t> </a:t>
            </a:r>
            <a:endParaRPr lang="hu-HU" altLang="hu-HU" sz="1800" smtClean="0">
              <a:latin typeface="Times New Roman" pitchFamily="18" charset="0"/>
              <a:cs typeface="Times New Roman" pitchFamily="18" charset="0"/>
            </a:endParaRPr>
          </a:p>
          <a:p>
            <a:pPr>
              <a:buFont typeface="Arial" charset="0"/>
              <a:buNone/>
            </a:pPr>
            <a:r>
              <a:rPr lang="en-US" altLang="hu-HU" sz="1800" u="sng" smtClean="0">
                <a:latin typeface="Times New Roman" pitchFamily="18" charset="0"/>
                <a:cs typeface="Times New Roman" pitchFamily="18" charset="0"/>
              </a:rPr>
              <a:t>Heidegger</a:t>
            </a:r>
            <a:r>
              <a:rPr lang="en-US" altLang="hu-HU" sz="1800" smtClean="0">
                <a:latin typeface="Times New Roman" pitchFamily="18" charset="0"/>
                <a:cs typeface="Times New Roman" pitchFamily="18" charset="0"/>
              </a:rPr>
              <a:t>: </a:t>
            </a:r>
            <a:r>
              <a:rPr lang="en-US" altLang="hu-HU" sz="1600" smtClean="0">
                <a:latin typeface="Times New Roman" pitchFamily="18" charset="0"/>
                <a:cs typeface="Times New Roman" pitchFamily="18" charset="0"/>
              </a:rPr>
              <a:t>	</a:t>
            </a:r>
            <a:endParaRPr lang="hu-HU" altLang="hu-HU" sz="1600" smtClean="0">
              <a:latin typeface="Times New Roman" pitchFamily="18" charset="0"/>
              <a:cs typeface="Times New Roman" pitchFamily="18" charset="0"/>
            </a:endParaRPr>
          </a:p>
          <a:p>
            <a:pPr>
              <a:buFont typeface="Arial" charset="0"/>
              <a:buNone/>
            </a:pPr>
            <a:r>
              <a:rPr lang="en-US" altLang="hu-HU" sz="1800" b="1" smtClean="0">
                <a:latin typeface="Times New Roman" pitchFamily="18" charset="0"/>
                <a:cs typeface="Times New Roman" pitchFamily="18" charset="0"/>
              </a:rPr>
              <a:t>Inauthenticity</a:t>
            </a:r>
            <a:r>
              <a:rPr lang="en-US" altLang="hu-HU" sz="1800" smtClean="0">
                <a:latin typeface="Times New Roman" pitchFamily="18" charset="0"/>
                <a:cs typeface="Times New Roman" pitchFamily="18" charset="0"/>
              </a:rPr>
              <a:t> ‒ care for beings 	↔	</a:t>
            </a:r>
            <a:r>
              <a:rPr lang="en-US" altLang="hu-HU" sz="1800" b="1" smtClean="0">
                <a:latin typeface="Times New Roman" pitchFamily="18" charset="0"/>
                <a:cs typeface="Times New Roman" pitchFamily="18" charset="0"/>
              </a:rPr>
              <a:t>Authenticity</a:t>
            </a:r>
            <a:r>
              <a:rPr lang="en-US" altLang="hu-HU" sz="1800" smtClean="0">
                <a:latin typeface="Times New Roman" pitchFamily="18" charset="0"/>
                <a:cs typeface="Times New Roman" pitchFamily="18" charset="0"/>
              </a:rPr>
              <a:t> ‒ care for truth of our own Being</a:t>
            </a:r>
            <a:endParaRPr lang="hu-HU" altLang="hu-HU" sz="1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living for life’s sake = decadence    	↔ 	</a:t>
            </a:r>
            <a:r>
              <a:rPr lang="hu-HU" altLang="hu-HU" sz="1800" smtClean="0">
                <a:latin typeface="Times New Roman" pitchFamily="18" charset="0"/>
                <a:cs typeface="Times New Roman" pitchFamily="18" charset="0"/>
              </a:rPr>
              <a:t>seeking more authentic forms of life</a:t>
            </a:r>
          </a:p>
          <a:p>
            <a:pPr>
              <a:buFont typeface="Arial" charset="0"/>
              <a:buNone/>
            </a:pPr>
            <a:r>
              <a:rPr lang="en-US" altLang="hu-HU" sz="1800" smtClean="0">
                <a:latin typeface="Times New Roman" pitchFamily="18" charset="0"/>
                <a:cs typeface="Times New Roman" pitchFamily="18" charset="0"/>
              </a:rPr>
              <a:t>nonproblematic  			↔	for the sake of truth ‒ in problematicity</a:t>
            </a:r>
            <a:endParaRPr lang="hu-HU" altLang="hu-HU" sz="1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									</a:t>
            </a:r>
            <a:endParaRPr lang="hu-HU" altLang="hu-HU" sz="1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drama between 	‘fallen self’ /  ‘anybody’		&amp; 	true Self</a:t>
            </a:r>
            <a:r>
              <a:rPr lang="en-US" altLang="hu-HU" sz="1600" smtClean="0">
                <a:latin typeface="Times New Roman" pitchFamily="18" charset="0"/>
                <a:cs typeface="Times New Roman" pitchFamily="18" charset="0"/>
              </a:rPr>
              <a:t>	</a:t>
            </a:r>
            <a:r>
              <a:rPr lang="en-US" altLang="hu-HU" sz="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a:t>
            </a:r>
            <a:endParaRPr lang="hu-HU"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r>
              <a:rPr lang="en-US" altLang="hu-HU" sz="1800" u="sng" smtClean="0">
                <a:latin typeface="Times New Roman" pitchFamily="18" charset="0"/>
                <a:cs typeface="Times New Roman" pitchFamily="18" charset="0"/>
              </a:rPr>
              <a:t>Patočka</a:t>
            </a:r>
            <a:r>
              <a:rPr lang="en-US" altLang="hu-HU" sz="1800"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everyday</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choice of Self</a:t>
            </a:r>
            <a:endParaRPr lang="hu-HU" altLang="hu-HU" sz="1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a:t>
            </a:r>
            <a:r>
              <a:rPr lang="hu-HU" altLang="hu-HU" sz="1800"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Responsibility</a:t>
            </a:r>
            <a:r>
              <a:rPr lang="en-US" altLang="hu-HU" sz="1800" smtClean="0">
                <a:latin typeface="Times New Roman" pitchFamily="18" charset="0"/>
                <a:cs typeface="Times New Roman" pitchFamily="18" charset="0"/>
              </a:rPr>
              <a:t>  = double refusal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endParaRPr lang="hu-HU" altLang="hu-HU" sz="1800" smtClean="0">
              <a:latin typeface="Times New Roman" pitchFamily="18" charset="0"/>
              <a:cs typeface="Times New Roman" pitchFamily="18" charset="0"/>
            </a:endParaRPr>
          </a:p>
          <a:p>
            <a:pPr>
              <a:buFont typeface="Arial" charset="0"/>
              <a:buNone/>
            </a:pPr>
            <a:r>
              <a:rPr lang="en-US" altLang="hu-HU" sz="1800"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       </a:t>
            </a:r>
            <a:r>
              <a:rPr lang="hu-HU" altLang="hu-HU" sz="1800" b="1" smtClean="0">
                <a:latin typeface="Times New Roman" pitchFamily="18" charset="0"/>
                <a:cs typeface="Times New Roman" pitchFamily="18" charset="0"/>
              </a:rPr>
              <a:t>      </a:t>
            </a:r>
            <a:r>
              <a:rPr lang="en-US" altLang="hu-HU" sz="1800" b="1" smtClean="0">
                <a:latin typeface="Times New Roman" pitchFamily="18" charset="0"/>
                <a:cs typeface="Times New Roman" pitchFamily="18" charset="0"/>
              </a:rPr>
              <a:t>sacred / demonic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struggle</a:t>
            </a:r>
            <a:r>
              <a:rPr lang="hu-HU" altLang="hu-HU" sz="1800" smtClean="0">
                <a:latin typeface="Times New Roman" pitchFamily="18" charset="0"/>
                <a:cs typeface="Times New Roman" pitchFamily="18" charset="0"/>
              </a:rPr>
              <a:t> for mastering</a:t>
            </a:r>
            <a:r>
              <a:rPr lang="en-US" altLang="hu-HU" sz="1800" smtClean="0">
                <a:latin typeface="Times New Roman" pitchFamily="18" charset="0"/>
                <a:cs typeface="Times New Roman" pitchFamily="18" charset="0"/>
              </a:rPr>
              <a:t> </a:t>
            </a:r>
            <a:endParaRPr lang="hu-HU" altLang="hu-HU" sz="1800" smtClean="0">
              <a:latin typeface="Times New Roman" pitchFamily="18" charset="0"/>
              <a:cs typeface="Times New Roman" pitchFamily="18" charset="0"/>
            </a:endParaRP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ec-stasy from bondage to life</a:t>
            </a:r>
            <a:r>
              <a:rPr lang="hu-HU" altLang="hu-HU" sz="1800" smtClean="0">
                <a:latin typeface="Times New Roman" pitchFamily="18" charset="0"/>
                <a:cs typeface="Times New Roman" pitchFamily="18" charset="0"/>
              </a:rPr>
              <a:t> 	</a:t>
            </a:r>
            <a:endParaRPr lang="hu-HU" altLang="hu-HU" sz="800" smtClean="0">
              <a:latin typeface="Times New Roman" pitchFamily="18" charset="0"/>
              <a:cs typeface="Times New Roman" pitchFamily="18" charset="0"/>
            </a:endParaRPr>
          </a:p>
          <a:p>
            <a:pPr>
              <a:buFont typeface="Arial" charset="0"/>
              <a:buNone/>
            </a:pPr>
            <a:endParaRPr lang="hu-HU" altLang="hu-HU" sz="800" smtClean="0">
              <a:latin typeface="Times New Roman" pitchFamily="18" charset="0"/>
              <a:cs typeface="Times New Roman" pitchFamily="18" charset="0"/>
            </a:endParaRPr>
          </a:p>
          <a:p>
            <a:pPr>
              <a:buFont typeface="Arial" charset="0"/>
              <a:buNone/>
            </a:pPr>
            <a:r>
              <a:rPr lang="hu-HU" altLang="hu-HU" sz="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pretend</a:t>
            </a:r>
            <a:r>
              <a:rPr lang="hu-HU" altLang="hu-HU" sz="1800" smtClean="0">
                <a:latin typeface="Times New Roman" pitchFamily="18" charset="0"/>
                <a:cs typeface="Times New Roman" pitchFamily="18" charset="0"/>
              </a:rPr>
              <a:t>s</a:t>
            </a:r>
            <a:r>
              <a:rPr lang="en-US" altLang="hu-HU" sz="1800" smtClean="0">
                <a:latin typeface="Times New Roman" pitchFamily="18" charset="0"/>
                <a:cs typeface="Times New Roman" pitchFamily="18" charset="0"/>
              </a:rPr>
              <a:t> freedom </a:t>
            </a:r>
            <a:r>
              <a:rPr lang="hu-HU" altLang="hu-HU" sz="1800" smtClean="0">
                <a:latin typeface="Times New Roman" pitchFamily="18" charset="0"/>
                <a:cs typeface="Times New Roman" pitchFamily="18" charset="0"/>
              </a:rPr>
              <a:t>via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world becomes a project</a:t>
            </a:r>
            <a:r>
              <a:rPr lang="hu-HU" altLang="hu-HU" sz="1800" smtClean="0">
                <a:latin typeface="Times New Roman" pitchFamily="18" charset="0"/>
                <a:cs typeface="Times New Roman" pitchFamily="18" charset="0"/>
              </a:rPr>
              <a:t> </a:t>
            </a: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giving up the world </a:t>
            </a:r>
            <a:r>
              <a:rPr lang="hu-HU" altLang="hu-HU" sz="1800" smtClean="0">
                <a:latin typeface="Times New Roman" pitchFamily="18" charset="0"/>
                <a:cs typeface="Times New Roman" pitchFamily="18" charset="0"/>
              </a:rPr>
              <a:t>				</a:t>
            </a: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	</a:t>
            </a:r>
            <a:r>
              <a:rPr lang="hu-HU" altLang="hu-HU" sz="1800" smtClean="0">
                <a:latin typeface="Times New Roman" pitchFamily="18" charset="0"/>
                <a:cs typeface="Times New Roman" pitchFamily="18" charset="0"/>
              </a:rPr>
              <a:t>			</a:t>
            </a:r>
          </a:p>
        </p:txBody>
      </p:sp>
    </p:spTree>
    <p:extLst>
      <p:ext uri="{BB962C8B-B14F-4D97-AF65-F5344CB8AC3E}">
        <p14:creationId xmlns:p14="http://schemas.microsoft.com/office/powerpoint/2010/main" val="390950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22337"/>
          </a:xfrm>
        </p:spPr>
        <p:txBody>
          <a:bodyPr>
            <a:normAutofit fontScale="90000"/>
          </a:bodyPr>
          <a:lstStyle/>
          <a:p>
            <a:pPr>
              <a:defRPr/>
            </a:pPr>
            <a:r>
              <a:rPr lang="hu-HU"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The Emergence of History</a:t>
            </a:r>
            <a:r>
              <a:rPr lang="hu-HU"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r>
              <a:rPr lang="hu-HU" sz="3100" dirty="0" smtClean="0">
                <a:latin typeface="Times New Roman" pitchFamily="18" charset="0"/>
                <a:cs typeface="Times New Roman" pitchFamily="18" charset="0"/>
              </a:rPr>
              <a:t/>
            </a:r>
            <a:br>
              <a:rPr lang="hu-HU" sz="3100" dirty="0" smtClean="0">
                <a:latin typeface="Times New Roman" pitchFamily="18" charset="0"/>
                <a:cs typeface="Times New Roman" pitchFamily="18" charset="0"/>
              </a:rPr>
            </a:br>
            <a:r>
              <a:rPr lang="hu-HU"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the Birth of Philosophy </a:t>
            </a:r>
            <a:r>
              <a:rPr lang="hu-HU" sz="3100" dirty="0" smtClean="0">
                <a:latin typeface="Times New Roman" pitchFamily="18" charset="0"/>
                <a:cs typeface="Times New Roman" pitchFamily="18" charset="0"/>
              </a:rPr>
              <a:t>and</a:t>
            </a:r>
            <a:r>
              <a:rPr lang="en-US" sz="3100" dirty="0" smtClean="0">
                <a:latin typeface="Times New Roman" pitchFamily="18" charset="0"/>
                <a:cs typeface="Times New Roman" pitchFamily="18" charset="0"/>
              </a:rPr>
              <a:t> Politics</a:t>
            </a:r>
            <a:endParaRPr lang="hu-HU" sz="3100" dirty="0">
              <a:latin typeface="Times New Roman" pitchFamily="18" charset="0"/>
              <a:cs typeface="Times New Roman" pitchFamily="18" charset="0"/>
            </a:endParaRPr>
          </a:p>
        </p:txBody>
      </p:sp>
      <p:sp>
        <p:nvSpPr>
          <p:cNvPr id="3" name="Tartalom helye 2"/>
          <p:cNvSpPr>
            <a:spLocks noGrp="1"/>
          </p:cNvSpPr>
          <p:nvPr>
            <p:ph idx="1"/>
          </p:nvPr>
        </p:nvSpPr>
        <p:spPr>
          <a:xfrm>
            <a:off x="0" y="1125538"/>
            <a:ext cx="9144000" cy="5732462"/>
          </a:xfrm>
        </p:spPr>
        <p:txBody>
          <a:bodyPr>
            <a:normAutofit fontScale="62500" lnSpcReduction="20000"/>
          </a:bodyPr>
          <a:lstStyle/>
          <a:p>
            <a:pPr>
              <a:buFont typeface="Arial" panose="020B0604020202020204" pitchFamily="34" charset="0"/>
              <a:buNone/>
              <a:defRPr/>
            </a:pP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xperience</a:t>
            </a:r>
            <a:r>
              <a:rPr lang="en-US" dirty="0" smtClean="0">
                <a:latin typeface="Times New Roman" pitchFamily="18" charset="0"/>
                <a:cs typeface="Times New Roman" pitchFamily="18" charset="0"/>
              </a:rPr>
              <a:t> of loss of meaning: becoming unsettled of handed-down meaning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opening up for wonder of Being → questioning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birth of philosophy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as attempt at bestowing meaning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break with the </a:t>
            </a:r>
            <a:r>
              <a:rPr lang="en-US" dirty="0" err="1" smtClean="0">
                <a:latin typeface="Times New Roman" pitchFamily="18" charset="0"/>
                <a:cs typeface="Times New Roman" pitchFamily="18" charset="0"/>
              </a:rPr>
              <a:t>prehistorical</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rise of political life (Arendt)</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work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action for the sake of excellence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private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public </a:t>
            </a:r>
            <a:endParaRPr lang="hu-HU"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household </a:t>
            </a: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hu-HU"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polis</a:t>
            </a:r>
            <a:r>
              <a:rPr lang="en-US" dirty="0" smtClean="0">
                <a:latin typeface="Times New Roman" pitchFamily="18" charset="0"/>
                <a:cs typeface="Times New Roman" pitchFamily="18" charset="0"/>
              </a:rPr>
              <a:t> </a:t>
            </a:r>
            <a:endParaRPr lang="hu-HU" sz="1300" dirty="0" smtClean="0">
              <a:latin typeface="Times New Roman" pitchFamily="18" charset="0"/>
              <a:cs typeface="Times New Roman" pitchFamily="18" charset="0"/>
            </a:endParaRPr>
          </a:p>
          <a:p>
            <a:pPr>
              <a:buFont typeface="Arial" panose="020B0604020202020204" pitchFamily="34" charset="0"/>
              <a:buNone/>
              <a:defRPr/>
            </a:pPr>
            <a:r>
              <a:rPr lang="en-US" sz="1300" dirty="0" smtClean="0">
                <a:latin typeface="Times New Roman" pitchFamily="18" charset="0"/>
                <a:cs typeface="Times New Roman" pitchFamily="18" charset="0"/>
              </a:rPr>
              <a:t> </a:t>
            </a:r>
            <a:endParaRPr lang="hu-HU" sz="1300"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Philosophy &amp; politics: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 “The destiny of … those who opt for a life in truth, renders the idea of such a new human </a:t>
            </a:r>
            <a:endParaRPr lang="hu-HU" sz="2900" dirty="0" smtClean="0">
              <a:latin typeface="Times New Roman" pitchFamily="18" charset="0"/>
              <a:cs typeface="Times New Roman" pitchFamily="18" charset="0"/>
            </a:endParaRPr>
          </a:p>
          <a:p>
            <a:pPr>
              <a:buFont typeface="Arial" panose="020B0604020202020204" pitchFamily="34" charset="0"/>
              <a:buNone/>
              <a:defRPr/>
            </a:pPr>
            <a:r>
              <a:rPr lang="hu-HU"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community indispensable: only in such a community of truth will they be capable of </a:t>
            </a:r>
            <a:endParaRPr lang="hu-HU" sz="2900" dirty="0" smtClean="0">
              <a:latin typeface="Times New Roman" pitchFamily="18" charset="0"/>
              <a:cs typeface="Times New Roman" pitchFamily="18" charset="0"/>
            </a:endParaRPr>
          </a:p>
          <a:p>
            <a:pPr>
              <a:buFont typeface="Arial" panose="020B0604020202020204" pitchFamily="34" charset="0"/>
              <a:buNone/>
              <a:defRPr/>
            </a:pPr>
            <a:r>
              <a:rPr lang="hu-HU" sz="29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living without perishing in a conflict with reality.” (82)</a:t>
            </a:r>
            <a:endParaRPr lang="hu-HU" sz="2900"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Striving for authentic-responsible life = </a:t>
            </a:r>
            <a:r>
              <a:rPr lang="en-US" i="1" dirty="0" smtClean="0">
                <a:latin typeface="Times New Roman" pitchFamily="18" charset="0"/>
                <a:cs typeface="Times New Roman" pitchFamily="18" charset="0"/>
              </a:rPr>
              <a:t>care of the soul</a:t>
            </a:r>
            <a:r>
              <a:rPr lang="en-US" dirty="0" smtClean="0">
                <a:latin typeface="Times New Roman" pitchFamily="18" charset="0"/>
                <a:cs typeface="Times New Roman" pitchFamily="18" charset="0"/>
              </a:rPr>
              <a:t> = in principle historical</a:t>
            </a:r>
            <a:endParaRPr lang="hu-HU" sz="1300" dirty="0" smtClean="0">
              <a:latin typeface="Times New Roman" pitchFamily="18" charset="0"/>
              <a:cs typeface="Times New Roman" pitchFamily="18" charset="0"/>
            </a:endParaRPr>
          </a:p>
          <a:p>
            <a:pPr>
              <a:buFont typeface="Arial" panose="020B0604020202020204" pitchFamily="34" charset="0"/>
              <a:buNone/>
              <a:defRPr/>
            </a:pPr>
            <a:r>
              <a:rPr lang="en-US" sz="1300" dirty="0" smtClean="0">
                <a:latin typeface="Times New Roman" pitchFamily="18" charset="0"/>
                <a:cs typeface="Times New Roman" pitchFamily="18" charset="0"/>
              </a:rPr>
              <a:t> </a:t>
            </a:r>
            <a:endParaRPr lang="hu-HU" sz="1300" dirty="0" smtClean="0">
              <a:latin typeface="Times New Roman" pitchFamily="18" charset="0"/>
              <a:cs typeface="Times New Roman" pitchFamily="18" charset="0"/>
            </a:endParaRPr>
          </a:p>
          <a:p>
            <a:pPr>
              <a:buFont typeface="Arial" panose="020B0604020202020204" pitchFamily="34" charset="0"/>
              <a:buNone/>
              <a:defRPr/>
            </a:pPr>
            <a:r>
              <a:rPr lang="hu-HU" sz="13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Ʃ: birth of Europe = beginning of History</a:t>
            </a:r>
            <a:endParaRPr lang="hu-HU" sz="1300" dirty="0" smtClean="0">
              <a:latin typeface="Times New Roman" pitchFamily="18" charset="0"/>
              <a:cs typeface="Times New Roman" pitchFamily="18" charset="0"/>
            </a:endParaRPr>
          </a:p>
          <a:p>
            <a:pPr>
              <a:buFont typeface="Arial" panose="020B0604020202020204" pitchFamily="34" charset="0"/>
              <a:buNone/>
              <a:defRPr/>
            </a:pPr>
            <a:endParaRPr lang="hu-HU" sz="1300" dirty="0"/>
          </a:p>
        </p:txBody>
      </p:sp>
    </p:spTree>
    <p:extLst>
      <p:ext uri="{BB962C8B-B14F-4D97-AF65-F5344CB8AC3E}">
        <p14:creationId xmlns:p14="http://schemas.microsoft.com/office/powerpoint/2010/main" val="726948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388" y="274638"/>
            <a:ext cx="8964612" cy="850900"/>
          </a:xfrm>
        </p:spPr>
        <p:txBody>
          <a:bodyPr>
            <a:normAutofit fontScale="90000"/>
          </a:bodyPr>
          <a:lstStyle/>
          <a:p>
            <a:pPr>
              <a:defRPr/>
            </a:pP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Economy of Violence</a:t>
            </a: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hu-HU" sz="2800" dirty="0" smtClean="0">
                <a:latin typeface="Times New Roman" pitchFamily="18" charset="0"/>
                <a:cs typeface="Times New Roman" pitchFamily="18" charset="0"/>
              </a:rPr>
              <a:t>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Revolt of Everyday</a:t>
            </a:r>
            <a:endParaRPr lang="hu-HU" sz="2800" dirty="0">
              <a:latin typeface="Times New Roman" pitchFamily="18" charset="0"/>
              <a:cs typeface="Times New Roman" pitchFamily="18" charset="0"/>
            </a:endParaRPr>
          </a:p>
        </p:txBody>
      </p:sp>
      <p:sp>
        <p:nvSpPr>
          <p:cNvPr id="13315" name="Tartalom helye 2"/>
          <p:cNvSpPr>
            <a:spLocks noGrp="1"/>
          </p:cNvSpPr>
          <p:nvPr>
            <p:ph idx="1"/>
          </p:nvPr>
        </p:nvSpPr>
        <p:spPr>
          <a:xfrm>
            <a:off x="0" y="1700213"/>
            <a:ext cx="9467850" cy="4681537"/>
          </a:xfrm>
        </p:spPr>
        <p:txBody>
          <a:bodyPr/>
          <a:lstStyle/>
          <a:p>
            <a:pPr>
              <a:buFont typeface="Arial" charset="0"/>
              <a:buNone/>
            </a:pPr>
            <a:r>
              <a:rPr lang="en-US" altLang="hu-HU" sz="2100" smtClean="0">
                <a:latin typeface="Times New Roman" pitchFamily="18" charset="0"/>
                <a:cs typeface="Times New Roman" pitchFamily="18" charset="0"/>
              </a:rPr>
              <a:t>Force as the highest being = highest concealment of Being</a:t>
            </a:r>
            <a:endParaRPr lang="hu-HU" altLang="hu-HU" sz="900" smtClean="0">
              <a:latin typeface="Times New Roman" pitchFamily="18" charset="0"/>
              <a:cs typeface="Times New Roman" pitchFamily="18" charset="0"/>
            </a:endParaRPr>
          </a:p>
          <a:p>
            <a:pPr>
              <a:buFont typeface="Arial" charset="0"/>
              <a:buNone/>
            </a:pPr>
            <a:r>
              <a:rPr lang="en-US" altLang="hu-HU" sz="900" smtClean="0">
                <a:latin typeface="Times New Roman" pitchFamily="18" charset="0"/>
                <a:cs typeface="Times New Roman" pitchFamily="18" charset="0"/>
              </a:rPr>
              <a:t> </a:t>
            </a:r>
            <a:endParaRPr lang="hu-HU" altLang="hu-HU" sz="900" smtClean="0">
              <a:latin typeface="Times New Roman" pitchFamily="18" charset="0"/>
              <a:cs typeface="Times New Roman" pitchFamily="18" charset="0"/>
            </a:endParaRPr>
          </a:p>
          <a:p>
            <a:pPr>
              <a:buFont typeface="Arial" charset="0"/>
              <a:buNone/>
            </a:pPr>
            <a:r>
              <a:rPr lang="hu-HU" altLang="hu-HU" sz="1800" smtClean="0">
                <a:latin typeface="Times New Roman" pitchFamily="18" charset="0"/>
                <a:cs typeface="Times New Roman" pitchFamily="18" charset="0"/>
              </a:rPr>
              <a:t>     </a:t>
            </a:r>
            <a:r>
              <a:rPr lang="en-US" altLang="hu-HU" sz="1800" smtClean="0">
                <a:latin typeface="Times New Roman" pitchFamily="18" charset="0"/>
                <a:cs typeface="Times New Roman" pitchFamily="18" charset="0"/>
              </a:rPr>
              <a:t>“Especially in their social being, humans became a gigantic transformer, releasing cosmic forces  accumulated … over the eons, … on the one hand making use of those forces to exist and multiply, yet on the other hand themselves integrated into the same process, accumulated, calculated, utilized, and manipulated like any other state of energy.” /116</a:t>
            </a:r>
            <a:endParaRPr lang="en-US" altLang="hu-HU" sz="800" smtClean="0">
              <a:latin typeface="Times New Roman" pitchFamily="18" charset="0"/>
              <a:cs typeface="Times New Roman" pitchFamily="18" charset="0"/>
            </a:endParaRPr>
          </a:p>
          <a:p>
            <a:pPr>
              <a:buFont typeface="Arial" charset="0"/>
              <a:buNone/>
            </a:pPr>
            <a:r>
              <a:rPr lang="en-US" altLang="hu-HU" sz="800" smtClean="0">
                <a:latin typeface="Times New Roman" pitchFamily="18" charset="0"/>
                <a:cs typeface="Times New Roman" pitchFamily="18" charset="0"/>
              </a:rPr>
              <a:t> </a:t>
            </a:r>
          </a:p>
          <a:p>
            <a:pPr>
              <a:buFont typeface="Arial" charset="0"/>
              <a:buNone/>
            </a:pPr>
            <a:endParaRPr lang="hu-HU" altLang="hu-HU" sz="800" smtClean="0">
              <a:latin typeface="Times New Roman" pitchFamily="18" charset="0"/>
              <a:cs typeface="Times New Roman" pitchFamily="18" charset="0"/>
            </a:endParaRPr>
          </a:p>
          <a:p>
            <a:pPr>
              <a:buFont typeface="Arial" charset="0"/>
              <a:buNone/>
            </a:pPr>
            <a:r>
              <a:rPr lang="en-US" altLang="hu-HU" sz="1900" smtClean="0">
                <a:latin typeface="Times New Roman" pitchFamily="18" charset="0"/>
                <a:cs typeface="Times New Roman" pitchFamily="18" charset="0"/>
              </a:rPr>
              <a:t>motive of the day</a:t>
            </a:r>
            <a:r>
              <a:rPr lang="hu-HU" altLang="hu-HU" sz="1900" smtClean="0">
                <a:latin typeface="Times New Roman" pitchFamily="18" charset="0"/>
                <a:cs typeface="Times New Roman" pitchFamily="18" charset="0"/>
              </a:rPr>
              <a:t>:</a:t>
            </a:r>
            <a:r>
              <a:rPr lang="en-US" altLang="hu-HU" sz="1900" smtClean="0">
                <a:latin typeface="Times New Roman" pitchFamily="18" charset="0"/>
                <a:cs typeface="Times New Roman" pitchFamily="18" charset="0"/>
              </a:rPr>
              <a:t> transform “the world into a laboratory for releasing reserves of energy”</a:t>
            </a:r>
            <a:r>
              <a:rPr lang="en-US" altLang="hu-HU" sz="1400" smtClean="0">
                <a:latin typeface="Times New Roman" pitchFamily="18" charset="0"/>
                <a:cs typeface="Times New Roman" pitchFamily="18" charset="0"/>
              </a:rPr>
              <a:t>/124</a:t>
            </a:r>
            <a:endParaRPr lang="hu-HU" altLang="hu-HU" sz="1400" smtClean="0">
              <a:latin typeface="Times New Roman" pitchFamily="18" charset="0"/>
              <a:cs typeface="Times New Roman" pitchFamily="18" charset="0"/>
            </a:endParaRPr>
          </a:p>
          <a:p>
            <a:pPr>
              <a:buFont typeface="Arial" charset="0"/>
              <a:buNone/>
            </a:pPr>
            <a:r>
              <a:rPr lang="en-US" altLang="hu-HU" sz="1900" smtClean="0">
                <a:latin typeface="Times New Roman" pitchFamily="18" charset="0"/>
                <a:cs typeface="Times New Roman" pitchFamily="18" charset="0"/>
              </a:rPr>
              <a:t>		        </a:t>
            </a:r>
            <a:r>
              <a:rPr lang="hu-HU" altLang="hu-HU" sz="1900" smtClean="0">
                <a:latin typeface="Times New Roman" pitchFamily="18" charset="0"/>
                <a:cs typeface="Times New Roman" pitchFamily="18" charset="0"/>
              </a:rPr>
              <a:t>      </a:t>
            </a:r>
          </a:p>
          <a:p>
            <a:pPr>
              <a:buFont typeface="Arial" charset="0"/>
              <a:buNone/>
            </a:pPr>
            <a:r>
              <a:rPr lang="hu-HU" altLang="hu-HU" sz="1900" smtClean="0">
                <a:latin typeface="Times New Roman" pitchFamily="18" charset="0"/>
                <a:cs typeface="Times New Roman" pitchFamily="18" charset="0"/>
              </a:rPr>
              <a:t>			</a:t>
            </a:r>
            <a:r>
              <a:rPr lang="en-US" altLang="hu-HU" sz="1900" smtClean="0">
                <a:latin typeface="Times New Roman" pitchFamily="18" charset="0"/>
                <a:cs typeface="Times New Roman" pitchFamily="18" charset="0"/>
              </a:rPr>
              <a:t>→ “conflict employed to mobilize force” /130</a:t>
            </a:r>
            <a:endParaRPr lang="hu-HU" altLang="hu-HU" sz="1900" smtClean="0">
              <a:latin typeface="Times New Roman" pitchFamily="18" charset="0"/>
              <a:cs typeface="Times New Roman" pitchFamily="18" charset="0"/>
            </a:endParaRPr>
          </a:p>
          <a:p>
            <a:pPr>
              <a:buFont typeface="Arial" charset="0"/>
              <a:buNone/>
            </a:pPr>
            <a:r>
              <a:rPr lang="en-US" altLang="hu-HU" sz="1900" smtClean="0">
                <a:latin typeface="Times New Roman" pitchFamily="18" charset="0"/>
                <a:cs typeface="Times New Roman" pitchFamily="18" charset="0"/>
              </a:rPr>
              <a:t>        </a:t>
            </a:r>
            <a:r>
              <a:rPr lang="hu-HU" altLang="hu-HU" sz="1900" smtClean="0">
                <a:latin typeface="Times New Roman" pitchFamily="18" charset="0"/>
                <a:cs typeface="Times New Roman" pitchFamily="18" charset="0"/>
              </a:rPr>
              <a:t>                       </a:t>
            </a:r>
            <a:r>
              <a:rPr lang="en-US" altLang="hu-HU" sz="1900" smtClean="0">
                <a:latin typeface="Times New Roman" pitchFamily="18" charset="0"/>
                <a:cs typeface="Times New Roman" pitchFamily="18" charset="0"/>
              </a:rPr>
              <a:t>=  evoke will to war</a:t>
            </a:r>
            <a:r>
              <a:rPr lang="hu-HU" altLang="hu-HU" sz="1900" smtClean="0">
                <a:latin typeface="Times New Roman" pitchFamily="18" charset="0"/>
                <a:cs typeface="Times New Roman" pitchFamily="18" charset="0"/>
              </a:rPr>
              <a:t>  </a:t>
            </a:r>
            <a:r>
              <a:rPr lang="en-US" altLang="hu-HU" sz="1900" smtClean="0">
                <a:latin typeface="Times New Roman" pitchFamily="18" charset="0"/>
                <a:cs typeface="Times New Roman" pitchFamily="18" charset="0"/>
              </a:rPr>
              <a:t>=  war for the sake of the everyday </a:t>
            </a:r>
            <a:endParaRPr lang="hu-HU" altLang="hu-HU" sz="1900" smtClean="0">
              <a:latin typeface="Times New Roman" pitchFamily="18" charset="0"/>
              <a:cs typeface="Times New Roman" pitchFamily="18" charset="0"/>
            </a:endParaRPr>
          </a:p>
          <a:p>
            <a:pPr>
              <a:buFont typeface="Arial" charset="0"/>
              <a:buNone/>
            </a:pPr>
            <a:r>
              <a:rPr lang="en-US" altLang="hu-HU" sz="1900" smtClean="0">
                <a:latin typeface="Times New Roman" pitchFamily="18" charset="0"/>
                <a:cs typeface="Times New Roman" pitchFamily="18" charset="0"/>
              </a:rPr>
              <a:t> </a:t>
            </a:r>
            <a:endParaRPr lang="hu-HU" altLang="hu-HU" sz="1900" smtClean="0">
              <a:latin typeface="Times New Roman" pitchFamily="18" charset="0"/>
              <a:cs typeface="Times New Roman" pitchFamily="18" charset="0"/>
            </a:endParaRPr>
          </a:p>
          <a:p>
            <a:pPr>
              <a:buFont typeface="Arial" charset="0"/>
              <a:buNone/>
            </a:pPr>
            <a:r>
              <a:rPr lang="en-US" altLang="hu-HU" sz="1900" smtClean="0">
                <a:latin typeface="Times New Roman" pitchFamily="18" charset="0"/>
                <a:cs typeface="Times New Roman" pitchFamily="18" charset="0"/>
              </a:rPr>
              <a:t>Ʃ: “deep addiction to war” /120</a:t>
            </a:r>
            <a:endParaRPr lang="hu-HU" altLang="hu-HU" sz="900" smtClean="0">
              <a:latin typeface="Times New Roman" pitchFamily="18" charset="0"/>
              <a:cs typeface="Times New Roman" pitchFamily="18" charset="0"/>
            </a:endParaRPr>
          </a:p>
          <a:p>
            <a:pPr>
              <a:buFont typeface="Arial" charset="0"/>
              <a:buNone/>
            </a:pPr>
            <a:endParaRPr lang="hu-HU" altLang="hu-HU" sz="900" smtClean="0">
              <a:latin typeface="Times New Roman" pitchFamily="18" charset="0"/>
              <a:cs typeface="Times New Roman" pitchFamily="18" charset="0"/>
            </a:endParaRPr>
          </a:p>
          <a:p>
            <a:pPr>
              <a:buFont typeface="Arial" charset="0"/>
              <a:buNone/>
            </a:pPr>
            <a:endParaRPr lang="hu-HU" altLang="hu-HU" sz="900" smtClean="0">
              <a:latin typeface="Times New Roman" pitchFamily="18" charset="0"/>
              <a:cs typeface="Times New Roman" pitchFamily="18" charset="0"/>
            </a:endParaRPr>
          </a:p>
          <a:p>
            <a:pPr>
              <a:buFont typeface="Arial" charset="0"/>
              <a:buNone/>
            </a:pPr>
            <a:endParaRPr lang="hu-HU" altLang="hu-HU" sz="1800" smtClean="0">
              <a:latin typeface="Times New Roman" pitchFamily="18" charset="0"/>
              <a:cs typeface="Times New Roman" pitchFamily="18" charset="0"/>
            </a:endParaRPr>
          </a:p>
          <a:p>
            <a:pPr>
              <a:buFont typeface="Arial" charset="0"/>
              <a:buNone/>
            </a:pPr>
            <a:endParaRPr lang="hu-HU" altLang="hu-HU" sz="1800" smtClean="0">
              <a:latin typeface="Times New Roman" pitchFamily="18" charset="0"/>
              <a:cs typeface="Times New Roman" pitchFamily="18" charset="0"/>
            </a:endParaRPr>
          </a:p>
        </p:txBody>
      </p:sp>
      <p:sp>
        <p:nvSpPr>
          <p:cNvPr id="4" name="Szövegdoboz 3"/>
          <p:cNvSpPr txBox="1"/>
          <p:nvPr/>
        </p:nvSpPr>
        <p:spPr>
          <a:xfrm>
            <a:off x="179388" y="4149725"/>
            <a:ext cx="4968875" cy="368300"/>
          </a:xfrm>
          <a:prstGeom prst="rect">
            <a:avLst/>
          </a:prstGeom>
          <a:noFill/>
          <a:ln>
            <a:solidFill>
              <a:schemeClr val="bg1">
                <a:lumMod val="85000"/>
              </a:schemeClr>
            </a:solidFill>
          </a:ln>
        </p:spPr>
        <p:txBody>
          <a:bodyPr>
            <a:spAutoFit/>
          </a:bodyPr>
          <a:lstStyle/>
          <a:p>
            <a:pPr defTabSz="457200" eaLnBrk="0" fontAlgn="base" hangingPunct="0">
              <a:spcBef>
                <a:spcPct val="0"/>
              </a:spcBef>
              <a:spcAft>
                <a:spcPct val="0"/>
              </a:spcAft>
              <a:defRPr/>
            </a:pPr>
            <a:r>
              <a:rPr lang="hu-HU" dirty="0">
                <a:solidFill>
                  <a:prstClr val="black"/>
                </a:solidFill>
                <a:latin typeface="Times New Roman" pitchFamily="18" charset="0"/>
                <a:cs typeface="Times New Roman" pitchFamily="18" charset="0"/>
              </a:rPr>
              <a:t>	</a:t>
            </a:r>
            <a:endParaRPr lang="hu-HU" dirty="0">
              <a:solidFill>
                <a:prstClr val="black"/>
              </a:solidFill>
              <a:cs typeface="Arial" panose="020B0604020202020204" pitchFamily="34" charset="0"/>
            </a:endParaRPr>
          </a:p>
        </p:txBody>
      </p:sp>
    </p:spTree>
    <p:extLst>
      <p:ext uri="{BB962C8B-B14F-4D97-AF65-F5344CB8AC3E}">
        <p14:creationId xmlns:p14="http://schemas.microsoft.com/office/powerpoint/2010/main" val="182953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388" y="274638"/>
            <a:ext cx="8507412" cy="850900"/>
          </a:xfrm>
        </p:spPr>
        <p:txBody>
          <a:bodyPr>
            <a:normAutofit fontScale="90000"/>
          </a:bodyPr>
          <a:lstStyle/>
          <a:p>
            <a:pPr>
              <a:defRPr/>
            </a:pP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Economy of Violence</a:t>
            </a: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hu-HU" sz="2800" dirty="0" smtClean="0">
                <a:latin typeface="Times New Roman" pitchFamily="18" charset="0"/>
                <a:cs typeface="Times New Roman" pitchFamily="18" charset="0"/>
              </a:rPr>
              <a:t>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Revolt of Everyday</a:t>
            </a:r>
            <a:endParaRPr lang="hu-HU" sz="2800" dirty="0">
              <a:latin typeface="Times New Roman" pitchFamily="18" charset="0"/>
              <a:cs typeface="Times New Roman" pitchFamily="18" charset="0"/>
            </a:endParaRPr>
          </a:p>
        </p:txBody>
      </p:sp>
      <p:sp>
        <p:nvSpPr>
          <p:cNvPr id="14339" name="Tartalom helye 2"/>
          <p:cNvSpPr>
            <a:spLocks noGrp="1"/>
          </p:cNvSpPr>
          <p:nvPr>
            <p:ph idx="1"/>
          </p:nvPr>
        </p:nvSpPr>
        <p:spPr>
          <a:xfrm>
            <a:off x="0" y="1052513"/>
            <a:ext cx="9144000" cy="792162"/>
          </a:xfrm>
        </p:spPr>
        <p:txBody>
          <a:bodyPr/>
          <a:lstStyle/>
          <a:p>
            <a:pPr>
              <a:buFont typeface="Arial" charset="0"/>
              <a:buNone/>
            </a:pPr>
            <a:r>
              <a:rPr lang="en-US" altLang="hu-HU" sz="900" smtClean="0">
                <a:latin typeface="Times New Roman" pitchFamily="18" charset="0"/>
                <a:cs typeface="Times New Roman" pitchFamily="18" charset="0"/>
              </a:rPr>
              <a:t>‒‒‒‒‒‒‒‒‒‒‒‒‒‒‒‒‒‒‒‒‒‒‒‒‒‒‒‒‒‒‒‒‒‒‒‒‒‒‒‒‒‒‒‒‒‒‒‒‒‒‒‒‒‒‒‒‒‒‒‒‒‒‒‒‒‒‒‒‒‒‒‒‒‒‒‒‒‒‒‒‒‒‒‒‒‒‒</a:t>
            </a:r>
            <a:endParaRPr lang="hu-HU" altLang="hu-HU" sz="900" smtClean="0">
              <a:latin typeface="Times New Roman" pitchFamily="18" charset="0"/>
              <a:cs typeface="Times New Roman" pitchFamily="18" charset="0"/>
            </a:endParaRPr>
          </a:p>
          <a:p>
            <a:pPr>
              <a:buFont typeface="Arial" charset="0"/>
              <a:buNone/>
            </a:pPr>
            <a:endParaRPr lang="hu-HU" altLang="hu-HU" sz="900" smtClean="0">
              <a:latin typeface="Times New Roman" pitchFamily="18" charset="0"/>
              <a:cs typeface="Times New Roman" pitchFamily="18" charset="0"/>
            </a:endParaRPr>
          </a:p>
          <a:p>
            <a:pPr>
              <a:buFont typeface="Arial" charset="0"/>
              <a:buNone/>
            </a:pPr>
            <a:endParaRPr lang="hu-HU" altLang="hu-HU" sz="1800" smtClean="0">
              <a:latin typeface="Times New Roman" pitchFamily="18" charset="0"/>
              <a:cs typeface="Times New Roman" pitchFamily="18" charset="0"/>
            </a:endParaRPr>
          </a:p>
          <a:p>
            <a:pPr>
              <a:buFont typeface="Arial" charset="0"/>
              <a:buNone/>
            </a:pPr>
            <a:endParaRPr lang="hu-HU" altLang="hu-HU" sz="1800" smtClean="0">
              <a:latin typeface="Times New Roman" pitchFamily="18" charset="0"/>
              <a:cs typeface="Times New Roman" pitchFamily="18" charset="0"/>
            </a:endParaRPr>
          </a:p>
        </p:txBody>
      </p:sp>
      <p:sp>
        <p:nvSpPr>
          <p:cNvPr id="4" name="Szövegdoboz 3"/>
          <p:cNvSpPr txBox="1"/>
          <p:nvPr/>
        </p:nvSpPr>
        <p:spPr>
          <a:xfrm>
            <a:off x="179388" y="1844675"/>
            <a:ext cx="4968875" cy="1939925"/>
          </a:xfrm>
          <a:prstGeom prst="rect">
            <a:avLst/>
          </a:prstGeom>
          <a:noFill/>
          <a:ln>
            <a:solidFill>
              <a:schemeClr val="bg1">
                <a:lumMod val="85000"/>
              </a:schemeClr>
            </a:solidFill>
          </a:ln>
        </p:spPr>
        <p:txBody>
          <a:bodyPr>
            <a:spAutoFit/>
          </a:bodyPr>
          <a:lstStyle/>
          <a:p>
            <a:pPr defTabSz="457200" eaLnBrk="0" fontAlgn="base" hangingPunct="0">
              <a:spcBef>
                <a:spcPct val="0"/>
              </a:spcBef>
              <a:spcAft>
                <a:spcPct val="0"/>
              </a:spcAft>
              <a:defRPr/>
            </a:pPr>
            <a:r>
              <a:rPr lang="hu-HU" dirty="0">
                <a:solidFill>
                  <a:prstClr val="black"/>
                </a:solidFill>
                <a:latin typeface="Times New Roman" pitchFamily="18" charset="0"/>
                <a:cs typeface="Times New Roman" pitchFamily="18" charset="0"/>
              </a:rPr>
              <a:t>	</a:t>
            </a:r>
            <a:r>
              <a:rPr lang="hu-HU" sz="2000" b="1" dirty="0">
                <a:solidFill>
                  <a:prstClr val="black"/>
                </a:solidFill>
                <a:latin typeface="Times New Roman" pitchFamily="18" charset="0"/>
                <a:cs typeface="Times New Roman" pitchFamily="18" charset="0"/>
              </a:rPr>
              <a:t>          </a:t>
            </a:r>
            <a:r>
              <a:rPr lang="en-US" sz="2000" b="1" u="sng" dirty="0">
                <a:solidFill>
                  <a:prstClr val="black"/>
                </a:solidFill>
                <a:latin typeface="Times New Roman" pitchFamily="18" charset="0"/>
                <a:cs typeface="Times New Roman" pitchFamily="18" charset="0"/>
              </a:rPr>
              <a:t>Europe</a:t>
            </a:r>
            <a:r>
              <a:rPr lang="en-US" sz="2000" b="1"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	</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en-US" sz="2000" dirty="0">
                <a:solidFill>
                  <a:prstClr val="black"/>
                </a:solidFill>
                <a:latin typeface="Times New Roman" pitchFamily="18" charset="0"/>
                <a:cs typeface="Times New Roman" pitchFamily="18" charset="0"/>
              </a:rPr>
              <a:t>  </a:t>
            </a:r>
            <a:r>
              <a:rPr lang="hu-HU" sz="2000" dirty="0">
                <a:solidFill>
                  <a:prstClr val="black"/>
                </a:solidFill>
                <a:latin typeface="Times New Roman" pitchFamily="18" charset="0"/>
                <a:cs typeface="Times New Roman" pitchFamily="18" charset="0"/>
              </a:rPr>
              <a:t> </a:t>
            </a:r>
          </a:p>
          <a:p>
            <a:pPr defTabSz="457200" eaLnBrk="0" fontAlgn="base" hangingPunct="0">
              <a:spcBef>
                <a:spcPct val="0"/>
              </a:spcBef>
              <a:spcAft>
                <a:spcPct val="0"/>
              </a:spcAft>
              <a:defRPr/>
            </a:pP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everyday	</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(philosophy)</a:t>
            </a:r>
            <a:r>
              <a:rPr lang="en-US" sz="2000" dirty="0">
                <a:solidFill>
                  <a:prstClr val="black"/>
                </a:solidFill>
                <a:cs typeface="Arial" panose="020B0604020202020204" pitchFamily="34" charset="0"/>
              </a:rPr>
              <a:t> </a:t>
            </a:r>
            <a:r>
              <a:rPr lang="hu-HU" sz="2000" dirty="0">
                <a:solidFill>
                  <a:prstClr val="black"/>
                </a:solidFill>
                <a:cs typeface="Arial" panose="020B0604020202020204" pitchFamily="34" charset="0"/>
              </a:rPr>
              <a:t>    </a:t>
            </a:r>
            <a:r>
              <a:rPr lang="en-US" sz="2000" dirty="0">
                <a:solidFill>
                  <a:prstClr val="black"/>
                </a:solidFill>
                <a:latin typeface="Times New Roman" pitchFamily="18" charset="0"/>
                <a:cs typeface="Times New Roman" pitchFamily="18" charset="0"/>
              </a:rPr>
              <a:t>→</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responsibility </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hu-HU" sz="2000" dirty="0">
                <a:solidFill>
                  <a:prstClr val="black"/>
                </a:solidFill>
                <a:latin typeface="Times New Roman" pitchFamily="18" charset="0"/>
                <a:cs typeface="Times New Roman" pitchFamily="18" charset="0"/>
              </a:rPr>
              <a:t> s</a:t>
            </a:r>
            <a:r>
              <a:rPr lang="en-US" sz="2000" dirty="0" err="1">
                <a:solidFill>
                  <a:prstClr val="black"/>
                </a:solidFill>
                <a:latin typeface="Times New Roman" pitchFamily="18" charset="0"/>
                <a:cs typeface="Times New Roman" pitchFamily="18" charset="0"/>
              </a:rPr>
              <a:t>acred</a:t>
            </a:r>
            <a:r>
              <a:rPr lang="en-US" sz="2000" dirty="0">
                <a:solidFill>
                  <a:prstClr val="black"/>
                </a:solidFill>
                <a:latin typeface="Times New Roman" pitchFamily="18" charset="0"/>
                <a:cs typeface="Times New Roman" pitchFamily="18" charset="0"/>
              </a:rPr>
              <a:t>/demonic</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(Christianity) </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/orgiastic</a:t>
            </a:r>
            <a:endParaRPr lang="hu-HU" sz="2000" dirty="0">
              <a:solidFill>
                <a:prstClr val="black"/>
              </a:solidFill>
              <a:cs typeface="Arial" panose="020B0604020202020204" pitchFamily="34" charset="0"/>
            </a:endParaRPr>
          </a:p>
        </p:txBody>
      </p:sp>
      <p:sp>
        <p:nvSpPr>
          <p:cNvPr id="5" name="Szövegdoboz 4"/>
          <p:cNvSpPr txBox="1"/>
          <p:nvPr/>
        </p:nvSpPr>
        <p:spPr>
          <a:xfrm>
            <a:off x="2771775" y="3784600"/>
            <a:ext cx="4895850" cy="2522538"/>
          </a:xfrm>
          <a:prstGeom prst="rect">
            <a:avLst/>
          </a:prstGeom>
          <a:solidFill>
            <a:schemeClr val="bg1">
              <a:lumMod val="85000"/>
            </a:schemeClr>
          </a:solidFill>
        </p:spPr>
        <p:txBody>
          <a:bodyPr>
            <a:spAutoFit/>
          </a:bodyPr>
          <a:lstStyle/>
          <a:p>
            <a:pPr defTabSz="457200" eaLnBrk="0" fontAlgn="base" hangingPunct="0">
              <a:spcBef>
                <a:spcPct val="0"/>
              </a:spcBef>
              <a:spcAft>
                <a:spcPct val="0"/>
              </a:spcAft>
              <a:defRPr/>
            </a:pPr>
            <a:r>
              <a:rPr lang="hu-HU" b="1" dirty="0">
                <a:solidFill>
                  <a:prstClr val="black"/>
                </a:solidFill>
                <a:latin typeface="Times New Roman" pitchFamily="18" charset="0"/>
                <a:cs typeface="Times New Roman" pitchFamily="18" charset="0"/>
              </a:rPr>
              <a:t>                           </a:t>
            </a:r>
            <a:r>
              <a:rPr lang="en-US" sz="2000" b="1" u="sng" dirty="0">
                <a:solidFill>
                  <a:prstClr val="black"/>
                </a:solidFill>
                <a:latin typeface="Times New Roman" pitchFamily="18" charset="0"/>
                <a:cs typeface="Times New Roman" pitchFamily="18" charset="0"/>
              </a:rPr>
              <a:t>Post-Europe</a:t>
            </a:r>
            <a:endParaRPr lang="hu-HU" sz="2000" b="1"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everyday (work)</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(philosophy)</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en-US" sz="2000" dirty="0">
                <a:solidFill>
                  <a:prstClr val="black"/>
                </a:solidFill>
                <a:cs typeface="Arial" panose="020B0604020202020204" pitchFamily="34" charset="0"/>
              </a:rPr>
              <a:t> </a:t>
            </a:r>
            <a:r>
              <a:rPr lang="hu-HU" sz="2000" dirty="0">
                <a:solidFill>
                  <a:prstClr val="black"/>
                </a:solidFill>
                <a:cs typeface="Arial" panose="020B0604020202020204" pitchFamily="34" charset="0"/>
              </a:rPr>
              <a:t>   </a:t>
            </a:r>
            <a:r>
              <a:rPr lang="en-US" sz="2000" dirty="0">
                <a:solidFill>
                  <a:prstClr val="black"/>
                </a:solidFill>
                <a:latin typeface="Times New Roman" pitchFamily="18" charset="0"/>
                <a:cs typeface="Times New Roman" pitchFamily="18" charset="0"/>
              </a:rPr>
              <a:t>↓     ↓     ↓    ↓</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responsibility </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en-US" sz="2000" dirty="0">
                <a:solidFill>
                  <a:prstClr val="black"/>
                </a:solidFill>
                <a:latin typeface="Times New Roman" pitchFamily="18" charset="0"/>
                <a:cs typeface="Times New Roman" pitchFamily="18" charset="0"/>
              </a:rPr>
              <a:t>intensifies &amp; employs </a:t>
            </a:r>
            <a:r>
              <a:rPr lang="hu-HU" sz="2000"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(Christianity)</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en-US" sz="2000" dirty="0">
                <a:solidFill>
                  <a:prstClr val="black"/>
                </a:solidFill>
                <a:latin typeface="Times New Roman" pitchFamily="18" charset="0"/>
                <a:cs typeface="Times New Roman" pitchFamily="18" charset="0"/>
              </a:rPr>
              <a:t> the demonic-orgiastic			   	</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r>
              <a:rPr lang="en-US" sz="2000" dirty="0">
                <a:solidFill>
                  <a:prstClr val="black"/>
                </a:solidFill>
                <a:latin typeface="Times New Roman" pitchFamily="18" charset="0"/>
                <a:cs typeface="Times New Roman" pitchFamily="18" charset="0"/>
              </a:rPr>
              <a:t>			</a:t>
            </a:r>
            <a:endParaRPr lang="hu-HU" sz="2000" dirty="0">
              <a:solidFill>
                <a:prstClr val="black"/>
              </a:solidFill>
              <a:latin typeface="Times New Roman" pitchFamily="18" charset="0"/>
              <a:cs typeface="Times New Roman" pitchFamily="18" charset="0"/>
            </a:endParaRPr>
          </a:p>
          <a:p>
            <a:pPr defTabSz="457200" eaLnBrk="0" fontAlgn="base" hangingPunct="0">
              <a:spcBef>
                <a:spcPct val="0"/>
              </a:spcBef>
              <a:spcAft>
                <a:spcPct val="0"/>
              </a:spcAft>
              <a:defRPr/>
            </a:pPr>
            <a:endParaRPr lang="hu-HU" dirty="0">
              <a:solidFill>
                <a:prstClr val="black"/>
              </a:solidFill>
              <a:cs typeface="Arial" panose="020B0604020202020204" pitchFamily="34" charset="0"/>
            </a:endParaRPr>
          </a:p>
        </p:txBody>
      </p:sp>
    </p:spTree>
    <p:extLst>
      <p:ext uri="{BB962C8B-B14F-4D97-AF65-F5344CB8AC3E}">
        <p14:creationId xmlns:p14="http://schemas.microsoft.com/office/powerpoint/2010/main" val="234648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993775"/>
          </a:xfrm>
        </p:spPr>
        <p:txBody>
          <a:bodyPr/>
          <a:lstStyle/>
          <a:p>
            <a:pPr>
              <a:defRPr/>
            </a:pP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Economy of Violence</a:t>
            </a: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hu-HU" sz="2800" dirty="0" smtClean="0">
                <a:latin typeface="Times New Roman" pitchFamily="18" charset="0"/>
                <a:cs typeface="Times New Roman" pitchFamily="18" charset="0"/>
              </a:rPr>
              <a:t> </a:t>
            </a:r>
            <a:br>
              <a:rPr lang="hu-HU" sz="2800" dirty="0" smtClean="0">
                <a:latin typeface="Times New Roman" pitchFamily="18" charset="0"/>
                <a:cs typeface="Times New Roman" pitchFamily="18" charset="0"/>
              </a:rPr>
            </a:br>
            <a:r>
              <a:rPr lang="hu-H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Revolt of Everyday</a:t>
            </a:r>
            <a:endParaRPr lang="hu-HU" sz="2800" dirty="0"/>
          </a:p>
        </p:txBody>
      </p:sp>
      <p:sp>
        <p:nvSpPr>
          <p:cNvPr id="3" name="Tartalom helye 2"/>
          <p:cNvSpPr>
            <a:spLocks noGrp="1"/>
          </p:cNvSpPr>
          <p:nvPr>
            <p:ph idx="1"/>
          </p:nvPr>
        </p:nvSpPr>
        <p:spPr>
          <a:xfrm>
            <a:off x="179388" y="1196975"/>
            <a:ext cx="8964612" cy="5472113"/>
          </a:xfrm>
        </p:spPr>
        <p:txBody>
          <a:bodyPr>
            <a:normAutofit fontScale="40000" lnSpcReduction="20000"/>
          </a:bodyPr>
          <a:lstStyle/>
          <a:p>
            <a:pPr>
              <a:buFont typeface="Arial" panose="020B0604020202020204" pitchFamily="34" charset="0"/>
              <a:buNone/>
              <a:defRPr/>
            </a:pPr>
            <a:endParaRPr lang="hu-HU" sz="2000" dirty="0" smtClean="0">
              <a:latin typeface="Times New Roman" pitchFamily="18" charset="0"/>
              <a:cs typeface="Times New Roman" pitchFamily="18" charset="0"/>
            </a:endParaRPr>
          </a:p>
          <a:p>
            <a:pPr>
              <a:buFont typeface="Arial" panose="020B0604020202020204" pitchFamily="34" charset="0"/>
              <a:buNone/>
              <a:defRPr/>
            </a:pPr>
            <a:r>
              <a:rPr lang="en-US" sz="4500" dirty="0" smtClean="0">
                <a:latin typeface="Times New Roman" pitchFamily="18" charset="0"/>
                <a:cs typeface="Times New Roman" pitchFamily="18" charset="0"/>
              </a:rPr>
              <a:t>1) rational domination </a:t>
            </a:r>
            <a:r>
              <a:rPr lang="en-US" sz="4500" u="sng" dirty="0" smtClean="0">
                <a:latin typeface="Times New Roman" pitchFamily="18" charset="0"/>
                <a:cs typeface="Times New Roman" pitchFamily="18" charset="0"/>
              </a:rPr>
              <a:t>eliminates traditional ways of transcending</a:t>
            </a:r>
            <a:r>
              <a:rPr lang="en-US" sz="4500" dirty="0" smtClean="0">
                <a:latin typeface="Times New Roman" pitchFamily="18" charset="0"/>
                <a:cs typeface="Times New Roman" pitchFamily="18" charset="0"/>
              </a:rPr>
              <a:t> everydayness &amp; the orgiastic</a:t>
            </a:r>
            <a:endParaRPr lang="hu-HU" sz="4500" dirty="0" smtClean="0">
              <a:latin typeface="Times New Roman" pitchFamily="18" charset="0"/>
              <a:cs typeface="Times New Roman" pitchFamily="18" charset="0"/>
            </a:endParaRPr>
          </a:p>
          <a:p>
            <a:pPr>
              <a:buFont typeface="Arial" panose="020B0604020202020204" pitchFamily="34" charset="0"/>
              <a:buNone/>
              <a:defRPr/>
            </a:pPr>
            <a:r>
              <a:rPr lang="en-US" sz="4500" dirty="0" smtClean="0">
                <a:latin typeface="Times New Roman" pitchFamily="18" charset="0"/>
                <a:cs typeface="Times New Roman" pitchFamily="18" charset="0"/>
              </a:rPr>
              <a:t> </a:t>
            </a:r>
            <a:endParaRPr lang="hu-HU" sz="4500" dirty="0" smtClean="0">
              <a:latin typeface="Times New Roman" pitchFamily="18" charset="0"/>
              <a:cs typeface="Times New Roman" pitchFamily="18" charset="0"/>
            </a:endParaRPr>
          </a:p>
          <a:p>
            <a:pPr>
              <a:buFont typeface="Arial" panose="020B0604020202020204" pitchFamily="34" charset="0"/>
              <a:buNone/>
              <a:defRPr/>
            </a:pPr>
            <a:r>
              <a:rPr lang="en-US" sz="4500" dirty="0" smtClean="0">
                <a:latin typeface="Times New Roman" pitchFamily="18" charset="0"/>
                <a:cs typeface="Times New Roman" pitchFamily="18" charset="0"/>
              </a:rPr>
              <a:t>2) </a:t>
            </a:r>
            <a:r>
              <a:rPr lang="en-US" sz="4500" u="sng" dirty="0" smtClean="0">
                <a:latin typeface="Times New Roman" pitchFamily="18" charset="0"/>
                <a:cs typeface="Times New Roman" pitchFamily="18" charset="0"/>
              </a:rPr>
              <a:t>appropriates &amp; transforms knowledge</a:t>
            </a:r>
            <a:r>
              <a:rPr lang="en-US" sz="45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for the sake of everyday</a:t>
            </a:r>
            <a:endParaRPr lang="hu-HU" sz="2000" dirty="0" smtClean="0">
              <a:latin typeface="Times New Roman" pitchFamily="18" charset="0"/>
              <a:cs typeface="Times New Roman" pitchFamily="18" charset="0"/>
            </a:endParaRPr>
          </a:p>
          <a:p>
            <a:pPr>
              <a:buFont typeface="Arial" panose="020B0604020202020204" pitchFamily="34" charset="0"/>
              <a:buNone/>
              <a:defRPr/>
            </a:pPr>
            <a:r>
              <a:rPr lang="hu-HU" sz="2000" dirty="0" smtClean="0">
                <a:latin typeface="Times New Roman" pitchFamily="18" charset="0"/>
                <a:cs typeface="Times New Roman" pitchFamily="18" charset="0"/>
              </a:rPr>
              <a:t>	</a:t>
            </a:r>
          </a:p>
          <a:p>
            <a:pPr>
              <a:buFont typeface="Arial" panose="020B0604020202020204" pitchFamily="34" charset="0"/>
              <a:buNone/>
              <a:defRPr/>
            </a:pPr>
            <a:r>
              <a:rPr lang="hu-HU" sz="38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traditional knowledge: matter of self-relation (transcending the everyday &amp; disciplining the demonic)</a:t>
            </a:r>
          </a:p>
          <a:p>
            <a:pPr>
              <a:buFont typeface="Arial" panose="020B0604020202020204" pitchFamily="34" charset="0"/>
              <a:buNone/>
              <a:defRPr/>
            </a:pPr>
            <a:r>
              <a:rPr lang="en-US" sz="4000" dirty="0" smtClean="0">
                <a:latin typeface="Times New Roman" pitchFamily="18" charset="0"/>
                <a:cs typeface="Times New Roman" pitchFamily="18" charset="0"/>
              </a:rPr>
              <a:t>	new knowledge: </a:t>
            </a:r>
            <a:r>
              <a:rPr lang="hu-HU"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to master ‘objective reality’  → excludes self-knowledge </a:t>
            </a:r>
            <a:endParaRPr lang="en-US" sz="2000" dirty="0" smtClean="0">
              <a:latin typeface="Times New Roman" pitchFamily="18" charset="0"/>
              <a:cs typeface="Times New Roman" pitchFamily="18" charset="0"/>
            </a:endParaRPr>
          </a:p>
          <a:p>
            <a:pPr>
              <a:buFont typeface="Arial" panose="020B0604020202020204" pitchFamily="34" charset="0"/>
              <a:buNone/>
              <a:defRPr/>
            </a:pPr>
            <a:r>
              <a:rPr lang="en-US" sz="2000" dirty="0" smtClean="0">
                <a:latin typeface="Times New Roman" pitchFamily="18" charset="0"/>
                <a:cs typeface="Times New Roman" pitchFamily="18" charset="0"/>
              </a:rPr>
              <a:t> </a:t>
            </a:r>
            <a:endParaRPr lang="hu-HU" sz="2000" dirty="0" smtClean="0">
              <a:latin typeface="Times New Roman" pitchFamily="18" charset="0"/>
              <a:cs typeface="Times New Roman" pitchFamily="18" charset="0"/>
            </a:endParaRPr>
          </a:p>
          <a:p>
            <a:pPr>
              <a:buFont typeface="Arial" panose="020B0604020202020204" pitchFamily="34" charset="0"/>
              <a:buNone/>
              <a:defRPr/>
            </a:pPr>
            <a:r>
              <a:rPr lang="en-US" sz="4500" dirty="0" smtClean="0">
                <a:latin typeface="Times New Roman" pitchFamily="18" charset="0"/>
                <a:cs typeface="Times New Roman" pitchFamily="18" charset="0"/>
              </a:rPr>
              <a:t>3) </a:t>
            </a:r>
            <a:r>
              <a:rPr lang="en-US" sz="4500" u="sng" dirty="0" smtClean="0">
                <a:latin typeface="Times New Roman" pitchFamily="18" charset="0"/>
                <a:cs typeface="Times New Roman" pitchFamily="18" charset="0"/>
              </a:rPr>
              <a:t>appropriates &amp; transforms the demonic-orgiastic</a:t>
            </a:r>
            <a:r>
              <a:rPr lang="hu-HU" sz="4500" u="sng"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for the sake of everyday</a:t>
            </a:r>
            <a:endParaRPr lang="hu-HU" sz="2000" dirty="0" smtClean="0">
              <a:latin typeface="Times New Roman" pitchFamily="18" charset="0"/>
              <a:cs typeface="Times New Roman" pitchFamily="18" charset="0"/>
            </a:endParaRPr>
          </a:p>
          <a:p>
            <a:pPr>
              <a:buFont typeface="Arial" panose="020B0604020202020204" pitchFamily="34" charset="0"/>
              <a:buNone/>
              <a:defRPr/>
            </a:pPr>
            <a:r>
              <a:rPr lang="en-US" sz="2000" dirty="0" smtClean="0">
                <a:latin typeface="Times New Roman" pitchFamily="18" charset="0"/>
                <a:cs typeface="Times New Roman" pitchFamily="18" charset="0"/>
              </a:rPr>
              <a:t> </a:t>
            </a:r>
            <a:endParaRPr lang="hu-HU" sz="2000" dirty="0" smtClean="0">
              <a:latin typeface="Times New Roman" pitchFamily="18" charset="0"/>
              <a:cs typeface="Times New Roman" pitchFamily="18" charset="0"/>
            </a:endParaRPr>
          </a:p>
          <a:p>
            <a:pPr>
              <a:buFont typeface="Arial" panose="020B0604020202020204" pitchFamily="34" charset="0"/>
              <a:buNone/>
              <a:defRPr/>
            </a:pPr>
            <a:r>
              <a:rPr lang="en-US" sz="4000" dirty="0" smtClean="0">
                <a:latin typeface="Times New Roman" pitchFamily="18" charset="0"/>
                <a:cs typeface="Times New Roman" pitchFamily="18" charset="0"/>
              </a:rPr>
              <a:t>avoided responsibility = a post-historical &amp; meaningless everyday</a:t>
            </a:r>
            <a:endParaRPr lang="hu-HU" sz="4000" dirty="0" smtClean="0">
              <a:latin typeface="Times New Roman" pitchFamily="18" charset="0"/>
              <a:cs typeface="Times New Roman" pitchFamily="18" charset="0"/>
            </a:endParaRPr>
          </a:p>
          <a:p>
            <a:pPr>
              <a:buFont typeface="Arial" panose="020B0604020202020204" pitchFamily="34" charset="0"/>
              <a:buNone/>
              <a:defRPr/>
            </a:pPr>
            <a:r>
              <a:rPr lang="hu-HU" sz="4000" dirty="0" smtClean="0">
                <a:latin typeface="Times New Roman" pitchFamily="18" charset="0"/>
                <a:cs typeface="Times New Roman" pitchFamily="18" charset="0"/>
              </a:rPr>
              <a:t>			     </a:t>
            </a:r>
            <a:r>
              <a:rPr lang="en-US" sz="4000" u="sng" dirty="0" smtClean="0">
                <a:latin typeface="Times New Roman" pitchFamily="18" charset="0"/>
                <a:cs typeface="Times New Roman" pitchFamily="18" charset="0"/>
              </a:rPr>
              <a:t>boredom</a:t>
            </a:r>
            <a:r>
              <a:rPr lang="en-US" sz="4000" dirty="0" smtClean="0">
                <a:latin typeface="Times New Roman" pitchFamily="18" charset="0"/>
                <a:cs typeface="Times New Roman" pitchFamily="18" charset="0"/>
              </a:rPr>
              <a:t> ‒ its metaphysical state /114</a:t>
            </a:r>
            <a:endParaRPr lang="hu-HU" sz="4000" dirty="0" smtClean="0">
              <a:latin typeface="Times New Roman" pitchFamily="18" charset="0"/>
              <a:cs typeface="Times New Roman" pitchFamily="18" charset="0"/>
            </a:endParaRPr>
          </a:p>
          <a:p>
            <a:pPr>
              <a:buFont typeface="Arial" panose="020B0604020202020204" pitchFamily="34" charset="0"/>
              <a:buNone/>
              <a:defRPr/>
            </a:pPr>
            <a:r>
              <a:rPr lang="en-US" sz="4000" dirty="0" smtClean="0">
                <a:latin typeface="Times New Roman" pitchFamily="18" charset="0"/>
                <a:cs typeface="Times New Roman" pitchFamily="18" charset="0"/>
              </a:rPr>
              <a:t>       </a:t>
            </a:r>
            <a:r>
              <a:rPr lang="hu-HU"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intensified demonic-orgiastic self-forgetting → new flood of orgiastic</a:t>
            </a:r>
            <a:endParaRPr lang="hu-HU" sz="4000" dirty="0" smtClean="0">
              <a:latin typeface="Times New Roman" pitchFamily="18" charset="0"/>
              <a:cs typeface="Times New Roman" pitchFamily="18" charset="0"/>
            </a:endParaRPr>
          </a:p>
          <a:p>
            <a:pPr>
              <a:buFont typeface="Arial" panose="020B0604020202020204" pitchFamily="34" charset="0"/>
              <a:buNone/>
              <a:defRPr/>
            </a:pPr>
            <a:r>
              <a:rPr lang="en-US" sz="4000" dirty="0" smtClean="0">
                <a:latin typeface="Times New Roman" pitchFamily="18" charset="0"/>
                <a:cs typeface="Times New Roman" pitchFamily="18" charset="0"/>
              </a:rPr>
              <a:t>       </a:t>
            </a:r>
            <a:r>
              <a:rPr lang="hu-HU"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its violence domesticated into employable energy</a:t>
            </a:r>
            <a:endParaRPr lang="hu-HU" sz="4000" dirty="0" smtClean="0">
              <a:latin typeface="Times New Roman" pitchFamily="18" charset="0"/>
              <a:cs typeface="Times New Roman" pitchFamily="18" charset="0"/>
            </a:endParaRPr>
          </a:p>
          <a:p>
            <a:pPr>
              <a:buFont typeface="Arial" panose="020B0604020202020204" pitchFamily="34" charset="0"/>
              <a:buNone/>
              <a:defRPr/>
            </a:pPr>
            <a:r>
              <a:rPr lang="en-US" sz="4000" dirty="0" smtClean="0">
                <a:latin typeface="Times New Roman" pitchFamily="18" charset="0"/>
                <a:cs typeface="Times New Roman" pitchFamily="18" charset="0"/>
              </a:rPr>
              <a:t>       </a:t>
            </a:r>
            <a:r>
              <a:rPr lang="hu-HU"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increased ability to transform</a:t>
            </a:r>
            <a:endParaRPr lang="hu-HU" sz="4000" dirty="0" smtClean="0">
              <a:latin typeface="Times New Roman" pitchFamily="18" charset="0"/>
              <a:cs typeface="Times New Roman" pitchFamily="18" charset="0"/>
            </a:endParaRPr>
          </a:p>
          <a:p>
            <a:pPr>
              <a:buFont typeface="Arial" panose="020B0604020202020204" pitchFamily="34" charset="0"/>
              <a:buNone/>
              <a:defRPr/>
            </a:pPr>
            <a:r>
              <a:rPr lang="en-US" sz="3800" dirty="0" smtClean="0">
                <a:latin typeface="Times New Roman" pitchFamily="18" charset="0"/>
                <a:cs typeface="Times New Roman" pitchFamily="18" charset="0"/>
              </a:rPr>
              <a:t> </a:t>
            </a:r>
            <a:endParaRPr lang="hu-HU" sz="3800" dirty="0" smtClean="0">
              <a:latin typeface="Times New Roman" pitchFamily="18" charset="0"/>
              <a:cs typeface="Times New Roman" pitchFamily="18" charset="0"/>
            </a:endParaRPr>
          </a:p>
          <a:p>
            <a:pPr>
              <a:buFont typeface="Arial" panose="020B0604020202020204" pitchFamily="34" charset="0"/>
              <a:buNone/>
              <a:defRPr/>
            </a:pPr>
            <a:r>
              <a:rPr lang="en-US" sz="4500" dirty="0" smtClean="0">
                <a:latin typeface="Times New Roman" pitchFamily="18" charset="0"/>
                <a:cs typeface="Times New Roman" pitchFamily="18" charset="0"/>
              </a:rPr>
              <a:t>→ everyday itself becomes transformed: turns into bondage to life </a:t>
            </a:r>
            <a:r>
              <a:rPr lang="en-US" sz="4500" i="1" dirty="0" smtClean="0">
                <a:latin typeface="Times New Roman" pitchFamily="18" charset="0"/>
                <a:cs typeface="Times New Roman" pitchFamily="18" charset="0"/>
              </a:rPr>
              <a:t>as violence</a:t>
            </a:r>
            <a:r>
              <a:rPr lang="en-US" sz="3800" dirty="0" smtClean="0">
                <a:latin typeface="Times New Roman" pitchFamily="18" charset="0"/>
                <a:cs typeface="Times New Roman" pitchFamily="18" charset="0"/>
              </a:rPr>
              <a:t>	</a:t>
            </a:r>
            <a:endParaRPr lang="hu-HU" sz="3800" dirty="0" smtClean="0">
              <a:latin typeface="Times New Roman" pitchFamily="18" charset="0"/>
              <a:cs typeface="Times New Roman" pitchFamily="18" charset="0"/>
            </a:endParaRPr>
          </a:p>
          <a:p>
            <a:pPr>
              <a:buFont typeface="Arial" panose="020B0604020202020204" pitchFamily="34" charset="0"/>
              <a:buNone/>
              <a:defRPr/>
            </a:pPr>
            <a:r>
              <a:rPr lang="en-GB"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None/>
              <a:defRPr/>
            </a:pPr>
            <a:r>
              <a:rPr lang="hu-HU" sz="4000" dirty="0" smtClean="0">
                <a:latin typeface="Times New Roman" pitchFamily="18" charset="0"/>
                <a:cs typeface="Times New Roman" pitchFamily="18" charset="0"/>
              </a:rPr>
              <a:t>     </a:t>
            </a:r>
            <a:r>
              <a:rPr lang="en-GB" sz="4500" dirty="0" smtClean="0">
                <a:latin typeface="Times New Roman" pitchFamily="18" charset="0"/>
                <a:cs typeface="Times New Roman" pitchFamily="18" charset="0"/>
              </a:rPr>
              <a:t>“The entire earnestness of life, its entire interest in its own being, becomes compressed into the realm of social conflict. Everydayness and the </a:t>
            </a:r>
            <a:r>
              <a:rPr lang="en-GB" sz="4500" dirty="0" err="1" smtClean="0">
                <a:latin typeface="Times New Roman" pitchFamily="18" charset="0"/>
                <a:cs typeface="Times New Roman" pitchFamily="18" charset="0"/>
              </a:rPr>
              <a:t>fervor</a:t>
            </a:r>
            <a:r>
              <a:rPr lang="en-GB" sz="4500" dirty="0" smtClean="0">
                <a:latin typeface="Times New Roman" pitchFamily="18" charset="0"/>
                <a:cs typeface="Times New Roman" pitchFamily="18" charset="0"/>
              </a:rPr>
              <a:t> of the fight to the finish, without quarter, belong together.” /113</a:t>
            </a:r>
            <a:endParaRPr lang="hu-HU" sz="4500" dirty="0" smtClean="0">
              <a:latin typeface="Times New Roman" pitchFamily="18" charset="0"/>
              <a:cs typeface="Times New Roman" pitchFamily="18" charset="0"/>
            </a:endParaRPr>
          </a:p>
          <a:p>
            <a:pPr>
              <a:buFont typeface="Arial" panose="020B0604020202020204" pitchFamily="34" charset="0"/>
              <a:buNone/>
              <a:defRPr/>
            </a:pPr>
            <a:r>
              <a:rPr lang="en-US" dirty="0" smtClean="0">
                <a:latin typeface="Times New Roman" pitchFamily="18" charset="0"/>
                <a:cs typeface="Times New Roman" pitchFamily="18" charset="0"/>
              </a:rPr>
              <a:t> </a:t>
            </a:r>
            <a:endParaRPr lang="hu-HU" dirty="0" smtClean="0">
              <a:latin typeface="Times New Roman" pitchFamily="18" charset="0"/>
              <a:cs typeface="Times New Roman" pitchFamily="18" charset="0"/>
            </a:endParaRPr>
          </a:p>
          <a:p>
            <a:pPr>
              <a:buFont typeface="Arial" panose="020B0604020202020204" pitchFamily="34" charset="0"/>
              <a:buChar char="•"/>
              <a:defRPr/>
            </a:pPr>
            <a:endParaRPr lang="hu-HU" dirty="0"/>
          </a:p>
        </p:txBody>
      </p:sp>
    </p:spTree>
    <p:extLst>
      <p:ext uri="{BB962C8B-B14F-4D97-AF65-F5344CB8AC3E}">
        <p14:creationId xmlns:p14="http://schemas.microsoft.com/office/powerpoint/2010/main" val="288107478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E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88</Words>
  <Application>Microsoft Office PowerPoint</Application>
  <PresentationFormat>Diavetítés a képernyőre (4:3 oldalarány)</PresentationFormat>
  <Paragraphs>151</Paragraphs>
  <Slides>9</Slides>
  <Notes>0</Notes>
  <HiddenSlides>0</HiddenSlides>
  <MMClips>0</MMClips>
  <ScaleCrop>false</ScaleCrop>
  <HeadingPairs>
    <vt:vector size="4" baseType="variant">
      <vt:variant>
        <vt:lpstr>Téma</vt:lpstr>
      </vt:variant>
      <vt:variant>
        <vt:i4>9</vt:i4>
      </vt:variant>
      <vt:variant>
        <vt:lpstr>Diacímek</vt:lpstr>
      </vt:variant>
      <vt:variant>
        <vt:i4>9</vt:i4>
      </vt:variant>
    </vt:vector>
  </HeadingPairs>
  <TitlesOfParts>
    <vt:vector size="18" baseType="lpstr">
      <vt:lpstr>Office-téma</vt:lpstr>
      <vt:lpstr>1_Office-téma</vt:lpstr>
      <vt:lpstr>2_Office-téma</vt:lpstr>
      <vt:lpstr>3_Office-téma</vt:lpstr>
      <vt:lpstr>4_Office-téma</vt:lpstr>
      <vt:lpstr>5_Office-téma</vt:lpstr>
      <vt:lpstr>6_Office-téma</vt:lpstr>
      <vt:lpstr>7_Office-téma</vt:lpstr>
      <vt:lpstr>8_Office-téma</vt:lpstr>
      <vt:lpstr>Patočka on the Origins of              Contemporary      Social-Cultural Crises</vt:lpstr>
      <vt:lpstr>   The Prehistorical Life       of ‘Natural Peoples’  </vt:lpstr>
      <vt:lpstr>     Prehistorical Life     OF Early High Civilizations   </vt:lpstr>
      <vt:lpstr>   The Prehistorical Life       of ‘Natural Peoples’  </vt:lpstr>
      <vt:lpstr>  The Emergence of History ―      the Rise of Responsibility </vt:lpstr>
      <vt:lpstr>       The Emergence of History ―     the Birth of Philosophy and Politics</vt:lpstr>
      <vt:lpstr>         Economy of Violence ―         The Revolt of Everyday</vt:lpstr>
      <vt:lpstr>       Economy of Violence ―      The Revolt of Everyday</vt:lpstr>
      <vt:lpstr>  Economy of Violence ―           The Revolt of Everyday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Patočka on the Origins of              Contemporary      Social-Cultural Crises</dc:title>
  <dc:creator>Miklos</dc:creator>
  <cp:lastModifiedBy>Miklos</cp:lastModifiedBy>
  <cp:revision>1</cp:revision>
  <dcterms:created xsi:type="dcterms:W3CDTF">2020-05-18T07:49:39Z</dcterms:created>
  <dcterms:modified xsi:type="dcterms:W3CDTF">2020-05-18T07:53:47Z</dcterms:modified>
</cp:coreProperties>
</file>